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64" r:id="rId2"/>
    <p:sldId id="321" r:id="rId3"/>
    <p:sldId id="327" r:id="rId4"/>
    <p:sldId id="330" r:id="rId5"/>
    <p:sldId id="410" r:id="rId6"/>
    <p:sldId id="430" r:id="rId7"/>
    <p:sldId id="426" r:id="rId8"/>
    <p:sldId id="427" r:id="rId9"/>
    <p:sldId id="428" r:id="rId10"/>
    <p:sldId id="603" r:id="rId11"/>
    <p:sldId id="604" r:id="rId12"/>
    <p:sldId id="605" r:id="rId13"/>
    <p:sldId id="606" r:id="rId14"/>
    <p:sldId id="616" r:id="rId15"/>
    <p:sldId id="608" r:id="rId16"/>
    <p:sldId id="609" r:id="rId17"/>
    <p:sldId id="610" r:id="rId18"/>
    <p:sldId id="611" r:id="rId19"/>
    <p:sldId id="612" r:id="rId20"/>
    <p:sldId id="613" r:id="rId21"/>
    <p:sldId id="614" r:id="rId22"/>
    <p:sldId id="429" r:id="rId23"/>
    <p:sldId id="607" r:id="rId24"/>
    <p:sldId id="617" r:id="rId25"/>
    <p:sldId id="4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768F9-24AE-41DC-A7F9-448D06356D7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1B21B-2179-428A-B908-8FD03E9A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ay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071" y="1704065"/>
            <a:ext cx="8287657" cy="9357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AE04-8228-4AF8-B5ED-93AD0D18B549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779-35C5-4424-91DA-DA36E272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9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ayo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100" y="1447800"/>
            <a:ext cx="8737600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95050" y="6492875"/>
            <a:ext cx="996950" cy="365125"/>
          </a:xfrm>
        </p:spPr>
        <p:txBody>
          <a:bodyPr/>
          <a:lstStyle/>
          <a:p>
            <a:fld id="{EFCCAE04-8228-4AF8-B5ED-93AD0D18B549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97000" y="2387600"/>
            <a:ext cx="8737600" cy="546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85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বাতায়ন-নতুন- স্লাইড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54743" y="6386287"/>
            <a:ext cx="11437257" cy="45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এম</a:t>
            </a:r>
            <a:r>
              <a:rPr lang="en-US" dirty="0"/>
              <a:t> </a:t>
            </a:r>
            <a:r>
              <a:rPr lang="en-US" dirty="0" err="1"/>
              <a:t>আমিনুল</a:t>
            </a:r>
            <a:r>
              <a:rPr lang="en-US" dirty="0"/>
              <a:t> </a:t>
            </a:r>
            <a:r>
              <a:rPr lang="en-US" dirty="0" err="1"/>
              <a:t>হক</a:t>
            </a:r>
            <a:r>
              <a:rPr lang="en-US" dirty="0"/>
              <a:t> , 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আইসিটি</a:t>
            </a:r>
            <a:r>
              <a:rPr lang="en-US" dirty="0"/>
              <a:t>), </a:t>
            </a:r>
            <a:r>
              <a:rPr lang="en-US" dirty="0" err="1"/>
              <a:t>আশুগঞ্জ</a:t>
            </a:r>
            <a:r>
              <a:rPr lang="en-US" dirty="0"/>
              <a:t> </a:t>
            </a:r>
            <a:r>
              <a:rPr lang="en-US" dirty="0" err="1"/>
              <a:t>পাওয়ার</a:t>
            </a:r>
            <a:r>
              <a:rPr lang="en-US" dirty="0"/>
              <a:t> </a:t>
            </a:r>
            <a:r>
              <a:rPr lang="en-US" dirty="0" err="1"/>
              <a:t>স্টেশন</a:t>
            </a:r>
            <a:r>
              <a:rPr lang="en-US" dirty="0"/>
              <a:t> </a:t>
            </a:r>
            <a:r>
              <a:rPr lang="en-US" dirty="0" err="1"/>
              <a:t>কোম্পানি</a:t>
            </a:r>
            <a:r>
              <a:rPr lang="en-US" dirty="0"/>
              <a:t> </a:t>
            </a:r>
            <a:r>
              <a:rPr lang="en-US" dirty="0" err="1"/>
              <a:t>লি</a:t>
            </a:r>
            <a:r>
              <a:rPr lang="en-US" dirty="0"/>
              <a:t>:, </a:t>
            </a:r>
            <a:r>
              <a:rPr lang="en-US" dirty="0" err="1"/>
              <a:t>ব্রাহ্মণবাড়িয়া</a:t>
            </a:r>
            <a:r>
              <a:rPr lang="en-US" dirty="0"/>
              <a:t> । </a:t>
            </a:r>
            <a:r>
              <a:rPr lang="en-US" dirty="0" err="1"/>
              <a:t>মোবাইল</a:t>
            </a:r>
            <a:r>
              <a:rPr lang="en-US" dirty="0"/>
              <a:t>: ০১৭৪৬৬৮১৮৬০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80457" y="0"/>
            <a:ext cx="8752114" cy="638629"/>
          </a:xfrm>
          <a:prstGeom prst="rect">
            <a:avLst/>
          </a:prstGeom>
          <a:solidFill>
            <a:schemeClr val="bg1"/>
          </a:solidFill>
          <a:ln w="25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7443" y="736600"/>
            <a:ext cx="11424557" cy="5619748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4700" y="6356349"/>
            <a:ext cx="1993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AE04-8228-4AF8-B5ED-93AD0D18B549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20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1779-35C5-4424-91DA-DA36E2725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FFFF00"/>
            </a:solidFill>
          </a:ln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nuliut.blogspot.com/" TargetMode="External"/><Relationship Id="rId2" Type="http://schemas.openxmlformats.org/officeDocument/2006/relationships/hyperlink" Target="mailto:aminul.iutoic@gmail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aminul.haque.5076" TargetMode="External"/><Relationship Id="rId4" Type="http://schemas.openxmlformats.org/officeDocument/2006/relationships/hyperlink" Target="https://teachers.gov.bd/profile/aminul.iutoi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6ECD3-8965-455D-B879-39E61FC0A2F8}"/>
              </a:ext>
            </a:extLst>
          </p:cNvPr>
          <p:cNvSpPr txBox="1"/>
          <p:nvPr/>
        </p:nvSpPr>
        <p:spPr>
          <a:xfrm>
            <a:off x="1069145" y="689323"/>
            <a:ext cx="10578905" cy="52783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3399"/>
                </a:solidFill>
              </a:rPr>
              <a:t>        </a:t>
            </a:r>
            <a:r>
              <a:rPr lang="en-US" sz="19900" b="1" dirty="0">
                <a:solidFill>
                  <a:srgbClr val="7030A0"/>
                </a:solidFill>
              </a:rPr>
              <a:t>Welcome</a:t>
            </a:r>
            <a:endParaRPr lang="en-US" sz="13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9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D9C36-3E3E-422E-BB1F-B629224A6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87" y="1445947"/>
            <a:ext cx="7852117" cy="434642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91D62FB-1F8E-42FA-885D-D7812E827D01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C8D3D-9702-4AE2-BAB2-FA91F703875E}"/>
              </a:ext>
            </a:extLst>
          </p:cNvPr>
          <p:cNvSpPr txBox="1"/>
          <p:nvPr/>
        </p:nvSpPr>
        <p:spPr>
          <a:xfrm>
            <a:off x="3559125" y="75514"/>
            <a:ext cx="462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স্প্রেডশিটে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গুণ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করার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পদ্ধতি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86200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14341-5C27-4F1C-AAC7-528DF3A5C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7" y="925178"/>
            <a:ext cx="7258928" cy="517691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BC9612E-3B04-406F-BBF0-6FADA9C88D34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AD393-BD22-4C14-B702-7E30129149C5}"/>
              </a:ext>
            </a:extLst>
          </p:cNvPr>
          <p:cNvSpPr txBox="1"/>
          <p:nvPr/>
        </p:nvSpPr>
        <p:spPr>
          <a:xfrm>
            <a:off x="3559125" y="75514"/>
            <a:ext cx="462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স্প্রেডশিটে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গুণ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করার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পদ্ধতি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270942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0A5D9-6812-4D3A-8AB4-BFE1A18FF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806254"/>
            <a:ext cx="7158916" cy="3653204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3288FFD-CF8A-4FC9-A1B1-3B2960F69D46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0CEA9-6E15-4AE1-9510-58551CD8D281}"/>
              </a:ext>
            </a:extLst>
          </p:cNvPr>
          <p:cNvSpPr txBox="1"/>
          <p:nvPr/>
        </p:nvSpPr>
        <p:spPr>
          <a:xfrm>
            <a:off x="3559125" y="75514"/>
            <a:ext cx="462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স্প্রেডশিটে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ভাগ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করার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পদ্ধতি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74357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48347-E69F-4C78-AB7B-F0656B34A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" y="759655"/>
            <a:ext cx="7441809" cy="5261317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1DF284F-6693-4794-9788-E5D23D00436E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EC345-9864-4E84-A460-AA16D30B7389}"/>
              </a:ext>
            </a:extLst>
          </p:cNvPr>
          <p:cNvSpPr txBox="1"/>
          <p:nvPr/>
        </p:nvSpPr>
        <p:spPr>
          <a:xfrm>
            <a:off x="3336437" y="72452"/>
            <a:ext cx="623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স্প্রেডশিটে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শতকরা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নির্ণয়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করার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পদ্ধতি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0681905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A264F93-C722-4CF5-AB38-1D542EDC89E7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0F3FD-7D0E-43B7-AB45-AD6759161C26}"/>
              </a:ext>
            </a:extLst>
          </p:cNvPr>
          <p:cNvSpPr txBox="1"/>
          <p:nvPr/>
        </p:nvSpPr>
        <p:spPr>
          <a:xfrm>
            <a:off x="4221304" y="111770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দলগত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কাজঃ</a:t>
            </a:r>
            <a:endParaRPr lang="en-US" sz="2000" dirty="0">
              <a:solidFill>
                <a:srgbClr val="FF33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BA0BC-8DF5-4C83-8C78-FF3C2984EE47}"/>
              </a:ext>
            </a:extLst>
          </p:cNvPr>
          <p:cNvSpPr txBox="1"/>
          <p:nvPr/>
        </p:nvSpPr>
        <p:spPr>
          <a:xfrm>
            <a:off x="1177048" y="1793641"/>
            <a:ext cx="580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১.  </a:t>
            </a:r>
            <a:r>
              <a:rPr lang="en-US" sz="2000" dirty="0">
                <a:solidFill>
                  <a:srgbClr val="FF3399"/>
                </a:solidFill>
              </a:rPr>
              <a:t>MS-Excel-২০০৭  </a:t>
            </a:r>
            <a:r>
              <a:rPr lang="en-US" sz="2000" dirty="0" err="1">
                <a:solidFill>
                  <a:srgbClr val="FF3399"/>
                </a:solidFill>
              </a:rPr>
              <a:t>নিচের</a:t>
            </a: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dirty="0" err="1">
                <a:solidFill>
                  <a:srgbClr val="FF3399"/>
                </a:solidFill>
              </a:rPr>
              <a:t>ওয়ার্কশিটটি</a:t>
            </a: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dirty="0" err="1">
                <a:solidFill>
                  <a:srgbClr val="FF3399"/>
                </a:solidFill>
              </a:rPr>
              <a:t>তৈরি</a:t>
            </a: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dirty="0" err="1">
                <a:solidFill>
                  <a:srgbClr val="FF3399"/>
                </a:solidFill>
              </a:rPr>
              <a:t>কর</a:t>
            </a:r>
            <a:r>
              <a:rPr lang="en-US" sz="2000" dirty="0">
                <a:solidFill>
                  <a:srgbClr val="FF3399"/>
                </a:solidFill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4974F-48C4-47F4-A27A-A77D16B7165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048" y="2581216"/>
            <a:ext cx="10550768" cy="34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3868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3F8558-F44A-4701-B17D-8846992CD9EC}"/>
              </a:ext>
            </a:extLst>
          </p:cNvPr>
          <p:cNvSpPr txBox="1"/>
          <p:nvPr/>
        </p:nvSpPr>
        <p:spPr>
          <a:xfrm>
            <a:off x="2421035" y="107327"/>
            <a:ext cx="715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স্প্রেডশিটের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ব্যবহারের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কৌশলঃ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35F63-DF51-4008-8B68-46AED049D869}"/>
              </a:ext>
            </a:extLst>
          </p:cNvPr>
          <p:cNvSpPr txBox="1"/>
          <p:nvPr/>
        </p:nvSpPr>
        <p:spPr>
          <a:xfrm>
            <a:off x="2031829" y="2770705"/>
            <a:ext cx="832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Microsoft Excel  এ </a:t>
            </a:r>
            <a:r>
              <a:rPr lang="en-US" sz="2800" dirty="0" err="1">
                <a:solidFill>
                  <a:srgbClr val="C00000"/>
                </a:solidFill>
              </a:rPr>
              <a:t>বেতনাদি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হিসাবের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কৌশল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C3D6714-9F89-4D30-82B5-5EF842EE4A2B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8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D497C-AD59-422F-A1DD-1AD8C0B14F7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616" y="2827606"/>
            <a:ext cx="10550768" cy="34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0C922-403E-4A85-828D-BA44FF45C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0" y="872197"/>
            <a:ext cx="11055888" cy="1688123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D93A2FD-61C4-416E-9C19-846ECCFA1FE5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DA935-54A9-462D-B299-4E27EDDF6108}"/>
              </a:ext>
            </a:extLst>
          </p:cNvPr>
          <p:cNvSpPr txBox="1"/>
          <p:nvPr/>
        </p:nvSpPr>
        <p:spPr>
          <a:xfrm>
            <a:off x="1694203" y="83771"/>
            <a:ext cx="832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Microsoft Excel  এ </a:t>
            </a:r>
            <a:r>
              <a:rPr lang="en-US" sz="2800" dirty="0" err="1">
                <a:solidFill>
                  <a:srgbClr val="C00000"/>
                </a:solidFill>
              </a:rPr>
              <a:t>বেতনাদি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হিসাবের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কৌশল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8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47A89-B8B7-49D3-9360-25D4B5D9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26" y="1055077"/>
            <a:ext cx="9601200" cy="4951828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0DD9104-F12F-47F7-89A4-5D712458C94F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4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A4EC6-E8BC-4B1E-9DAE-BDE068145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28725"/>
            <a:ext cx="10591800" cy="440055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084391E-44C3-4579-838A-416E2AE86FA3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2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5469-3CEE-44E4-96D5-756144DEE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1814733"/>
            <a:ext cx="9439275" cy="292798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B5E48382-5E99-458C-BB79-F754FF5A9FDE}"/>
              </a:ext>
            </a:extLst>
          </p:cNvPr>
          <p:cNvSpPr/>
          <p:nvPr/>
        </p:nvSpPr>
        <p:spPr>
          <a:xfrm>
            <a:off x="712865" y="717453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515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8655" y="811537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</a:rPr>
              <a:t>শিক্ষক</a:t>
            </a:r>
            <a:r>
              <a:rPr lang="en-US" sz="3200" b="1" u="sng" dirty="0">
                <a:solidFill>
                  <a:srgbClr val="002060"/>
                </a:solidFill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</a:rPr>
              <a:t>পরিচিতি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539" y="1553236"/>
            <a:ext cx="5108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Aminul </a:t>
            </a:r>
            <a:r>
              <a:rPr lang="en-US" sz="2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2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M.Sc.TE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B.Sc.TE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University of Technology (IUT),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Islamic Cooperation (OIC</a:t>
            </a:r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(ICT),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Tap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Bidyut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Kendra High School,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Station Company Limited,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Brahmanbaria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280" y="4310075"/>
            <a:ext cx="7574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3399"/>
                </a:solidFill>
                <a:latin typeface="+mj-lt"/>
              </a:rPr>
              <a:t>Contact &amp; Profile:</a:t>
            </a: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Mobile                       :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+mj-lt"/>
              </a:rPr>
              <a:t>01746-681860</a:t>
            </a: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E-mail                        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hlinkClick r:id="rId2"/>
              </a:rPr>
              <a:t>aminul.iutoic@gmail.com</a:t>
            </a: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Blog                            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70C0"/>
                </a:solidFill>
                <a:latin typeface="+mj-lt"/>
                <a:hlinkClick r:id="rId3"/>
              </a:rPr>
              <a:t>http://www.aminuliut.blogspot.com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dirty="0" err="1">
                <a:solidFill>
                  <a:srgbClr val="0070C0"/>
                </a:solidFill>
                <a:latin typeface="+mj-lt"/>
              </a:rPr>
              <a:t>Shikkhok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Batayon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dirty="0">
                <a:latin typeface="+mj-lt"/>
                <a:hlinkClick r:id="rId4"/>
              </a:rPr>
              <a:t>https://teachers.gov.bd/profile/aminul.iutoic</a:t>
            </a: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Facebook  </a:t>
            </a:r>
            <a:r>
              <a:rPr lang="en-US" dirty="0">
                <a:latin typeface="+mj-lt"/>
              </a:rPr>
              <a:t>               : </a:t>
            </a:r>
            <a:r>
              <a:rPr lang="en-US" dirty="0">
                <a:latin typeface="+mj-lt"/>
                <a:hlinkClick r:id="rId5"/>
              </a:rPr>
              <a:t>https://www.facebook.com/aminul.haque.5076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9444" y="830299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</a:rPr>
              <a:t>পাঠ</a:t>
            </a:r>
            <a:r>
              <a:rPr lang="en-US" sz="3200" b="1" u="sng" dirty="0">
                <a:solidFill>
                  <a:srgbClr val="002060"/>
                </a:solidFill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</a:rPr>
              <a:t>পরিচিতি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6222" y="2579436"/>
            <a:ext cx="545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শ্রেণি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>
                <a:solidFill>
                  <a:srgbClr val="7030A0"/>
                </a:solidFill>
              </a:rPr>
              <a:t>৯ম-১০ম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বিষয়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তথ্য</a:t>
            </a:r>
            <a:r>
              <a:rPr lang="en-US" sz="2400" b="1" dirty="0">
                <a:solidFill>
                  <a:srgbClr val="7030A0"/>
                </a:solidFill>
              </a:rPr>
              <a:t> ও </a:t>
            </a:r>
            <a:r>
              <a:rPr lang="en-US" sz="2400" b="1" dirty="0" err="1">
                <a:solidFill>
                  <a:srgbClr val="7030A0"/>
                </a:solidFill>
              </a:rPr>
              <a:t>যোগাযোগ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প্রযুক্তি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অধ্যায়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7030A0"/>
                </a:solidFill>
              </a:rPr>
              <a:t> ৪: </a:t>
            </a:r>
            <a:r>
              <a:rPr lang="en-US" sz="2400" b="1" dirty="0" err="1">
                <a:solidFill>
                  <a:srgbClr val="7030A0"/>
                </a:solidFill>
              </a:rPr>
              <a:t>আমার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লেখালেখি</a:t>
            </a:r>
            <a:r>
              <a:rPr lang="en-US" sz="2400" b="1" dirty="0">
                <a:solidFill>
                  <a:srgbClr val="7030A0"/>
                </a:solidFill>
              </a:rPr>
              <a:t> ও </a:t>
            </a:r>
            <a:r>
              <a:rPr lang="en-US" sz="2400" b="1" dirty="0" err="1">
                <a:solidFill>
                  <a:srgbClr val="7030A0"/>
                </a:solidFill>
              </a:rPr>
              <a:t>হিসাব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3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2CCB7-176D-4BDB-9E5B-F2C1B6436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1304925"/>
            <a:ext cx="9877425" cy="424815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515B85E-E849-4DDE-9C37-7830DED6083E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658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FFA30-1661-4260-AFE8-1C670D9D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00" y="1646579"/>
            <a:ext cx="10296525" cy="311467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233870FC-39C5-4787-B3D9-CCD19400D9DB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8363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A264F93-C722-4CF5-AB38-1D542EDC89E7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0F3FD-7D0E-43B7-AB45-AD6759161C26}"/>
              </a:ext>
            </a:extLst>
          </p:cNvPr>
          <p:cNvSpPr txBox="1"/>
          <p:nvPr/>
        </p:nvSpPr>
        <p:spPr>
          <a:xfrm>
            <a:off x="4221304" y="111770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দলগত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কাজঃ</a:t>
            </a:r>
            <a:endParaRPr lang="en-US" sz="2000" dirty="0">
              <a:solidFill>
                <a:srgbClr val="FF33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BA0BC-8DF5-4C83-8C78-FF3C2984EE47}"/>
              </a:ext>
            </a:extLst>
          </p:cNvPr>
          <p:cNvSpPr txBox="1"/>
          <p:nvPr/>
        </p:nvSpPr>
        <p:spPr>
          <a:xfrm>
            <a:off x="1177048" y="1793641"/>
            <a:ext cx="580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১.  </a:t>
            </a:r>
            <a:r>
              <a:rPr lang="en-US" sz="2000" dirty="0">
                <a:solidFill>
                  <a:srgbClr val="FF3399"/>
                </a:solidFill>
              </a:rPr>
              <a:t>MS-Excel-২০০৭  </a:t>
            </a:r>
            <a:r>
              <a:rPr lang="en-US" sz="2000" dirty="0" err="1">
                <a:solidFill>
                  <a:srgbClr val="FF3399"/>
                </a:solidFill>
              </a:rPr>
              <a:t>নিচের</a:t>
            </a: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dirty="0" err="1">
                <a:solidFill>
                  <a:srgbClr val="FF3399"/>
                </a:solidFill>
              </a:rPr>
              <a:t>ওয়ার্কশিটটি</a:t>
            </a: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dirty="0" err="1">
                <a:solidFill>
                  <a:srgbClr val="FF3399"/>
                </a:solidFill>
              </a:rPr>
              <a:t>তৈরি</a:t>
            </a: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dirty="0" err="1">
                <a:solidFill>
                  <a:srgbClr val="FF3399"/>
                </a:solidFill>
              </a:rPr>
              <a:t>কর</a:t>
            </a:r>
            <a:r>
              <a:rPr lang="en-US" sz="2000" dirty="0">
                <a:solidFill>
                  <a:srgbClr val="FF3399"/>
                </a:solidFill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4974F-48C4-47F4-A27A-A77D16B7165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048" y="2581216"/>
            <a:ext cx="10550768" cy="34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729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66D6EED-7976-48A6-81DC-3CE8D2A886AD}"/>
              </a:ext>
            </a:extLst>
          </p:cNvPr>
          <p:cNvSpPr txBox="1"/>
          <p:nvPr/>
        </p:nvSpPr>
        <p:spPr>
          <a:xfrm>
            <a:off x="1988576" y="1841194"/>
            <a:ext cx="581578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এক্সেলে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CB2829-EB31-4781-B2B8-A16A91DF6A4B}"/>
              </a:ext>
            </a:extLst>
          </p:cNvPr>
          <p:cNvSpPr txBox="1"/>
          <p:nvPr/>
        </p:nvSpPr>
        <p:spPr>
          <a:xfrm>
            <a:off x="7963670" y="1838981"/>
            <a:ext cx="1789931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দুইভাবে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35558A-6C13-4A26-BD86-48626E8C6A43}"/>
              </a:ext>
            </a:extLst>
          </p:cNvPr>
          <p:cNvSpPr txBox="1"/>
          <p:nvPr/>
        </p:nvSpPr>
        <p:spPr>
          <a:xfrm>
            <a:off x="1988576" y="2834894"/>
            <a:ext cx="67301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ম্যানুয়ালি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602871-A525-466C-AAE0-C4276C8C7757}"/>
              </a:ext>
            </a:extLst>
          </p:cNvPr>
          <p:cNvSpPr txBox="1"/>
          <p:nvPr/>
        </p:nvSpPr>
        <p:spPr>
          <a:xfrm>
            <a:off x="8917858" y="2829580"/>
            <a:ext cx="10962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চিহ্ন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6091A-8EF9-4B53-A405-0E06A78DEB03}"/>
              </a:ext>
            </a:extLst>
          </p:cNvPr>
          <p:cNvSpPr txBox="1"/>
          <p:nvPr/>
        </p:nvSpPr>
        <p:spPr>
          <a:xfrm>
            <a:off x="1988577" y="3837114"/>
            <a:ext cx="581578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চার্ট অপশন কোন মেনু বা ট্যাবে 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836AE3-D418-417B-9FC7-C0CC35D6854B}"/>
              </a:ext>
            </a:extLst>
          </p:cNvPr>
          <p:cNvSpPr txBox="1"/>
          <p:nvPr/>
        </p:nvSpPr>
        <p:spPr>
          <a:xfrm>
            <a:off x="7948920" y="3823279"/>
            <a:ext cx="1357345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ইনসার্ট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B7BCF-7B3A-4555-96C1-35F06ED6D3D2}"/>
              </a:ext>
            </a:extLst>
          </p:cNvPr>
          <p:cNvSpPr txBox="1"/>
          <p:nvPr/>
        </p:nvSpPr>
        <p:spPr>
          <a:xfrm>
            <a:off x="1988576" y="4810781"/>
            <a:ext cx="581578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সেল রেঞ্জ লেখার একটি উদাহরণ দাও।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18A30-D6F4-4DB2-A557-56AE58E14226}"/>
              </a:ext>
            </a:extLst>
          </p:cNvPr>
          <p:cNvSpPr txBox="1"/>
          <p:nvPr/>
        </p:nvSpPr>
        <p:spPr>
          <a:xfrm>
            <a:off x="7951840" y="4825528"/>
            <a:ext cx="22147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=Sum(A1:D1)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C4466-75AE-4039-8144-9C5E33601DBF}"/>
              </a:ext>
            </a:extLst>
          </p:cNvPr>
          <p:cNvSpPr txBox="1"/>
          <p:nvPr/>
        </p:nvSpPr>
        <p:spPr>
          <a:xfrm>
            <a:off x="3767941" y="126917"/>
            <a:ext cx="288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মূল্যায়ণ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  <a:endParaRPr lang="en-US" sz="2000" u="sng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1" grpId="0" animBg="1"/>
      <p:bldP spid="2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EF9EE-CEB4-4DB7-91DC-9D0E793544A0}"/>
              </a:ext>
            </a:extLst>
          </p:cNvPr>
          <p:cNvSpPr txBox="1"/>
          <p:nvPr/>
        </p:nvSpPr>
        <p:spPr>
          <a:xfrm>
            <a:off x="4541664" y="1585290"/>
            <a:ext cx="288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বাড়ির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কাজঃ</a:t>
            </a:r>
            <a:endParaRPr lang="en-US" sz="2000" u="sng" dirty="0">
              <a:solidFill>
                <a:srgbClr val="FF33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EE5B1-CB20-403D-80AD-DCFE66872B87}"/>
              </a:ext>
            </a:extLst>
          </p:cNvPr>
          <p:cNvSpPr txBox="1"/>
          <p:nvPr/>
        </p:nvSpPr>
        <p:spPr>
          <a:xfrm>
            <a:off x="2031829" y="2770705"/>
            <a:ext cx="9939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১. Microsoft Excel  এ </a:t>
            </a:r>
            <a:r>
              <a:rPr lang="en-US" sz="2800" dirty="0" err="1">
                <a:solidFill>
                  <a:srgbClr val="C00000"/>
                </a:solidFill>
              </a:rPr>
              <a:t>বেতনাদি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হিসাবের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কৌশল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বর্ণনা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কর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17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8C40B-DAAC-4478-832D-6711D59C0A81}"/>
              </a:ext>
            </a:extLst>
          </p:cNvPr>
          <p:cNvSpPr txBox="1"/>
          <p:nvPr/>
        </p:nvSpPr>
        <p:spPr>
          <a:xfrm>
            <a:off x="2403231" y="2705725"/>
            <a:ext cx="7385538" cy="1446550"/>
          </a:xfrm>
          <a:prstGeom prst="rect">
            <a:avLst/>
          </a:prstGeom>
          <a:ln w="76200">
            <a:solidFill>
              <a:srgbClr val="FF33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139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262" y="2598003"/>
            <a:ext cx="933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স্প্রেডশিট</a:t>
            </a:r>
            <a:r>
              <a:rPr lang="en-US" sz="4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4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আমার</a:t>
            </a:r>
            <a:r>
              <a:rPr lang="en-US" sz="4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হিসাব</a:t>
            </a:r>
            <a:r>
              <a:rPr lang="en-US" sz="4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নিকাশ</a:t>
            </a:r>
            <a:endParaRPr lang="en-US" sz="4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DE371D2-FD03-4E93-8777-BC8C602EA08D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2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8616" y="1151582"/>
            <a:ext cx="499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এই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পাঠ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শেষে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শিক্ষার্থীরা</a:t>
            </a:r>
            <a:r>
              <a:rPr lang="en-US" sz="2800" dirty="0">
                <a:solidFill>
                  <a:srgbClr val="00B050"/>
                </a:solidFill>
              </a:rPr>
              <a:t> 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2B81F-42CC-4E56-A364-73D8932F4600}"/>
              </a:ext>
            </a:extLst>
          </p:cNvPr>
          <p:cNvSpPr txBox="1"/>
          <p:nvPr/>
        </p:nvSpPr>
        <p:spPr>
          <a:xfrm>
            <a:off x="1278529" y="2905780"/>
            <a:ext cx="988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2। </a:t>
            </a:r>
            <a:r>
              <a:rPr lang="en-US" sz="2800" dirty="0" err="1">
                <a:solidFill>
                  <a:srgbClr val="0070C0"/>
                </a:solidFill>
              </a:rPr>
              <a:t>স্প্রেডশিটের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ব্যাবহার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করে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হিসাব-নিকাশ</a:t>
            </a:r>
            <a:r>
              <a:rPr lang="en-US" sz="2800" dirty="0">
                <a:solidFill>
                  <a:srgbClr val="0070C0"/>
                </a:solidFill>
              </a:rPr>
              <a:t>  </a:t>
            </a:r>
            <a:r>
              <a:rPr lang="en-US" sz="2800" dirty="0" err="1">
                <a:solidFill>
                  <a:srgbClr val="0070C0"/>
                </a:solidFill>
              </a:rPr>
              <a:t>করতে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পারবে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4CA36-DF74-4011-814C-3D9AAE7400B2}"/>
              </a:ext>
            </a:extLst>
          </p:cNvPr>
          <p:cNvSpPr txBox="1"/>
          <p:nvPr/>
        </p:nvSpPr>
        <p:spPr>
          <a:xfrm>
            <a:off x="1281526" y="2122999"/>
            <a:ext cx="988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1। </a:t>
            </a:r>
            <a:r>
              <a:rPr lang="en-US" sz="2800" dirty="0" err="1">
                <a:solidFill>
                  <a:srgbClr val="0070C0"/>
                </a:solidFill>
              </a:rPr>
              <a:t>স্প্রেডশিটের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ব্যাবহারের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কৌশল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বর্ণনা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করতে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পারবে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9372B72-E7DA-47DB-A23F-B5E4F7933006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3F8558-F44A-4701-B17D-8846992CD9EC}"/>
              </a:ext>
            </a:extLst>
          </p:cNvPr>
          <p:cNvSpPr txBox="1"/>
          <p:nvPr/>
        </p:nvSpPr>
        <p:spPr>
          <a:xfrm>
            <a:off x="4062860" y="1019411"/>
            <a:ext cx="41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স্প্রেডশিট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কী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56D9B-F2EF-4DE5-8059-8E74CFB0EEBB}"/>
              </a:ext>
            </a:extLst>
          </p:cNvPr>
          <p:cNvSpPr txBox="1"/>
          <p:nvPr/>
        </p:nvSpPr>
        <p:spPr>
          <a:xfrm>
            <a:off x="1518356" y="2021060"/>
            <a:ext cx="970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স্প্রেডশিট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হচ্ছে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এক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ধরণের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অ্যাপ্লিকেশন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সফটওয়্যার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 err="1">
                <a:solidFill>
                  <a:srgbClr val="7030A0"/>
                </a:solidFill>
              </a:rPr>
              <a:t>যা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তালিকাবদ্ধভাবে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ডাটা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বিন্যাস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বিশ্লেষণ</a:t>
            </a:r>
            <a:r>
              <a:rPr lang="en-US" sz="2800" b="1" dirty="0">
                <a:solidFill>
                  <a:srgbClr val="7030A0"/>
                </a:solidFill>
              </a:rPr>
              <a:t> ও </a:t>
            </a:r>
            <a:r>
              <a:rPr lang="en-US" sz="2800" b="1" dirty="0" err="1">
                <a:solidFill>
                  <a:srgbClr val="7030A0"/>
                </a:solidFill>
              </a:rPr>
              <a:t>সংরক্ষণে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ব্যবহৃত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হয়</a:t>
            </a:r>
            <a:r>
              <a:rPr lang="en-US" sz="2800" b="1" dirty="0">
                <a:solidFill>
                  <a:srgbClr val="7030A0"/>
                </a:solidFill>
              </a:rPr>
              <a:t>।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BC8CD-6F99-46FA-87AE-84E00B37BB8A}"/>
              </a:ext>
            </a:extLst>
          </p:cNvPr>
          <p:cNvSpPr txBox="1"/>
          <p:nvPr/>
        </p:nvSpPr>
        <p:spPr>
          <a:xfrm>
            <a:off x="3150207" y="3408695"/>
            <a:ext cx="552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জনপ্রিয়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স্প্রেডশিট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সফটওয়্যারঃ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BCC6D-3EE4-4207-93D5-158110B80F28}"/>
              </a:ext>
            </a:extLst>
          </p:cNvPr>
          <p:cNvSpPr/>
          <p:nvPr/>
        </p:nvSpPr>
        <p:spPr>
          <a:xfrm>
            <a:off x="1393155" y="4666089"/>
            <a:ext cx="266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Microsoft Excel 365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DE5A8-1089-44FB-8C4B-78735D0E84FE}"/>
              </a:ext>
            </a:extLst>
          </p:cNvPr>
          <p:cNvSpPr/>
          <p:nvPr/>
        </p:nvSpPr>
        <p:spPr>
          <a:xfrm>
            <a:off x="5039833" y="4682768"/>
            <a:ext cx="282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Microsoft Excel 2016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32B74-E5FF-499A-A745-0B56F81DB8BC}"/>
              </a:ext>
            </a:extLst>
          </p:cNvPr>
          <p:cNvSpPr/>
          <p:nvPr/>
        </p:nvSpPr>
        <p:spPr>
          <a:xfrm>
            <a:off x="1393155" y="5326883"/>
            <a:ext cx="282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Microsoft Excel 2019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1662C-9C3E-4CDD-A250-B6DB6164B967}"/>
              </a:ext>
            </a:extLst>
          </p:cNvPr>
          <p:cNvSpPr/>
          <p:nvPr/>
        </p:nvSpPr>
        <p:spPr>
          <a:xfrm>
            <a:off x="5039833" y="5272492"/>
            <a:ext cx="282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Microsoft Excel 2013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CB52AC-6CBF-4A16-8CBC-E6B25FEA3B23}"/>
              </a:ext>
            </a:extLst>
          </p:cNvPr>
          <p:cNvSpPr/>
          <p:nvPr/>
        </p:nvSpPr>
        <p:spPr>
          <a:xfrm>
            <a:off x="8615916" y="4671954"/>
            <a:ext cx="282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Microsoft Excel 2010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435DB-3640-4F1B-989C-88A7F6A32CE9}"/>
              </a:ext>
            </a:extLst>
          </p:cNvPr>
          <p:cNvSpPr/>
          <p:nvPr/>
        </p:nvSpPr>
        <p:spPr>
          <a:xfrm>
            <a:off x="8653938" y="5225947"/>
            <a:ext cx="282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Microsoft Excel 2007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22C9F8A1-3BB8-4C17-9666-1468437F2E80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6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6E944D3-30E8-4F04-8F93-96E2C69E7818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BFC2E-47CD-4F1A-BC36-C10996786841}"/>
              </a:ext>
            </a:extLst>
          </p:cNvPr>
          <p:cNvSpPr/>
          <p:nvPr/>
        </p:nvSpPr>
        <p:spPr>
          <a:xfrm>
            <a:off x="3695953" y="3198167"/>
            <a:ext cx="392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Microsoft Excel 2007 window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59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C31D8-8B28-4AC0-BDC4-451CB72E30B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" y="759656"/>
            <a:ext cx="11376074" cy="609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4492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D64A5-BB9B-4CEE-83FE-C7943DF7C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533378"/>
            <a:ext cx="9801225" cy="434838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87E2AD7E-0718-4DA5-AD51-EB1F962CC174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2D7F8-A0AF-45A4-B7AB-20C015F14BA4}"/>
              </a:ext>
            </a:extLst>
          </p:cNvPr>
          <p:cNvSpPr/>
          <p:nvPr/>
        </p:nvSpPr>
        <p:spPr>
          <a:xfrm>
            <a:off x="4005442" y="42204"/>
            <a:ext cx="392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Microsoft Excel 2007 window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859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1D9DB-1A4E-40CD-AB1E-C2217B40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167619"/>
            <a:ext cx="9944100" cy="486742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A76C3DAF-E02F-4D0F-93D4-B91F64024462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984BA-0513-4F95-B17B-975D01467F76}"/>
              </a:ext>
            </a:extLst>
          </p:cNvPr>
          <p:cNvSpPr/>
          <p:nvPr/>
        </p:nvSpPr>
        <p:spPr>
          <a:xfrm>
            <a:off x="4005442" y="70340"/>
            <a:ext cx="392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Microsoft Excel 2007 window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299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tayon-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13671</TotalTime>
  <Words>345</Words>
  <Application>Microsoft Office PowerPoint</Application>
  <PresentationFormat>Widescreen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Batayon-1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Aminul Haque</dc:creator>
  <cp:lastModifiedBy>Aminul</cp:lastModifiedBy>
  <cp:revision>521</cp:revision>
  <dcterms:created xsi:type="dcterms:W3CDTF">2020-03-24T15:14:39Z</dcterms:created>
  <dcterms:modified xsi:type="dcterms:W3CDTF">2020-07-14T05:35:58Z</dcterms:modified>
</cp:coreProperties>
</file>