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71" r:id="rId5"/>
    <p:sldId id="272" r:id="rId6"/>
    <p:sldId id="273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92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DD54-F16A-4D6C-A625-9BF431EDBFD5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B5240-9ABE-40AE-B07B-560E4FDF0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712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DD54-F16A-4D6C-A625-9BF431EDBFD5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B5240-9ABE-40AE-B07B-560E4FDF0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1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DD54-F16A-4D6C-A625-9BF431EDBFD5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B5240-9ABE-40AE-B07B-560E4FDF0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966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DD54-F16A-4D6C-A625-9BF431EDBFD5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B5240-9ABE-40AE-B07B-560E4FDF0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83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DD54-F16A-4D6C-A625-9BF431EDBFD5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B5240-9ABE-40AE-B07B-560E4FDF0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023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DD54-F16A-4D6C-A625-9BF431EDBFD5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B5240-9ABE-40AE-B07B-560E4FDF0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080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DD54-F16A-4D6C-A625-9BF431EDBFD5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B5240-9ABE-40AE-B07B-560E4FDF0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0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DD54-F16A-4D6C-A625-9BF431EDBFD5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B5240-9ABE-40AE-B07B-560E4FDF0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614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DD54-F16A-4D6C-A625-9BF431EDBFD5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B5240-9ABE-40AE-B07B-560E4FDF0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9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DD54-F16A-4D6C-A625-9BF431EDBFD5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B5240-9ABE-40AE-B07B-560E4FDF0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40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DD54-F16A-4D6C-A625-9BF431EDBFD5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B5240-9ABE-40AE-B07B-560E4FDF0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252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EDD54-F16A-4D6C-A625-9BF431EDBFD5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B5240-9ABE-40AE-B07B-560E4FDF0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78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29270" y="224493"/>
            <a:ext cx="11828892" cy="6633507"/>
            <a:chOff x="229270" y="224493"/>
            <a:chExt cx="11828892" cy="663350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29270" y="256111"/>
              <a:ext cx="3781235" cy="2805743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504943" y="961113"/>
              <a:ext cx="3666833" cy="548125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347036" y="224493"/>
              <a:ext cx="3622991" cy="2504852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29271" y="3602182"/>
              <a:ext cx="3165910" cy="3139678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33780" y="4502728"/>
              <a:ext cx="3224382" cy="2355272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  <p:extLst>
      <p:ext uri="{BB962C8B-B14F-4D97-AF65-F5344CB8AC3E}">
        <p14:creationId xmlns:p14="http://schemas.microsoft.com/office/powerpoint/2010/main" val="141305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982" y="0"/>
            <a:ext cx="11610109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গনতন্ত্র সফল করার উপায় ও গণতান্ত্রিক আচরণ---</a:t>
            </a:r>
          </a:p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গণতন্ত্র বর্তমান যুগে প্রচলিত শাসন ব্যবস্থাগুলোর মধ্যে সর্বোৎকৃষ্ট এবং সবচেয়ে গ্রহনযোগ্য শাসনব্যবস্থা।কিন্তু এর চর্চা র পথে অনেক প্রতিবন্ধকতা আছে। এসব প্রতিবন্ধকতা দূর করে গণতন্ত্রের সাফল্যের জন্য প্রয়োজন শিক্ষিত ও সচেতন জনগোষ্ঠী,অর্থনৈতিক সাম্য ও ন্যায়ভিত্তিক সমাজব্যবস্থা,দক্ষ প্রশাসন এবং উপযুক্ত নেতৃত্ব।এ ছাড়া আরও প্রয়োজন পরমতসহিষ্ণুতা, আইনের শাসন,মুক্ত ও স্বাধীন প্রচারযন্ত্র , একাধীক রাজনৈতিক দল ও রাজনৈতিক সহনশীলতা।তবে বেশি প্রয়োজন গণতান্ত্রিক রাষ্ট্রের নাগরিকদের গণতান্ত্রিক মনোভাবাপন্ন হওয়া। </a:t>
            </a:r>
          </a:p>
          <a:p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তাদেরকে ব্যক্তিগত , সামাজিক ও রাষ্ট্রীয় জীবনের সকল ক্ষেত্রে গণতান্ত্রিক আচরণ করতে হবে। এ জন্য  যা করা প্রয়োজন তা হলো-</a:t>
            </a:r>
          </a:p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◊ নাগরিকদের পরমতসহিষ্ণু হতে হবে।সবাইকে মত প্রকাশের সুযোগ দিতে হবে। অন্যের মতকে শ্রদ্ধা করতে হবে। </a:t>
            </a:r>
          </a:p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নিজ দলীয় মত অন্যের উপর জোর করে চাপিয়ে দেওয়া যাবেনা।</a:t>
            </a:r>
          </a:p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◊ </a:t>
            </a:r>
            <a:r>
              <a:rPr lang="en-US" sz="2400" b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ব্যক্তিগত ও  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স্বার্থপরতা পরিহার করতে হবে।দেশের মংগলকে  প্রাধান্য দিয়ে কাজ করতে হবে।</a:t>
            </a:r>
          </a:p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◊ নিজের অধিকার আদায়ের পাশাপাশি অন্যের অধিকারকে সম্মান করতে হবে।</a:t>
            </a:r>
          </a:p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◊ বিভিন্ন সম্প্রদায় এবং দলের মধ্যে সম্প্রীতি, সহযোগিতা ও সহনশীলতা বজায় রাখতে হবে।</a:t>
            </a:r>
          </a:p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◊ ব্যক্তিস্বাতন্ত্রকে শ্রদ্ধা করতে হবে।নাগরিকদের হতে হবে বুদ্ধিমান,আত্মসংযমী ও বিবেকবান।</a:t>
            </a:r>
          </a:p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◊ গণতন্ত্রের বাহন হচ্ছে নির্বাচন। নির্বাচন যেন সুষ্ঠু ও নিরপেক্ষ হয়,যোগ্যলোক নির্বাচন করতে হবে,গণতন্ত্র শক্তিশালী হবে।</a:t>
            </a:r>
          </a:p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◊ আইনের শাসন হলো গণতন্ত্রের প্রান।এ জন্য আইন সবাইকে মানতে হবে।আইনের চোখে সবাই সমান।সমান অধিকার দিতে হবে।এই সকল আচরণ প্রয়োগের মাধ্যমে গণতন্ত্রকে সফল করার জন্য প্রত্যেক নাগরিককে যত্নবান হতে হবে।</a:t>
            </a:r>
          </a:p>
          <a:p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290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8364" y="1496291"/>
            <a:ext cx="1000298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</a:p>
          <a:p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প্রশ্নঃ গণতন্ত্র সফল করার উপায় লিখ যে কোন ৫ টি।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38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-Point Star 2"/>
          <p:cNvSpPr/>
          <p:nvPr/>
        </p:nvSpPr>
        <p:spPr>
          <a:xfrm>
            <a:off x="3523862" y="2034071"/>
            <a:ext cx="4721290" cy="3433666"/>
          </a:xfrm>
          <a:prstGeom prst="star5">
            <a:avLst/>
          </a:prstGeom>
          <a:solidFill>
            <a:srgbClr val="C00000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একনায়কতন্ত্রিক রাষ্ট্রের দোষ</a:t>
            </a:r>
            <a:endParaRPr lang="en-US" sz="2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049486" y="261258"/>
            <a:ext cx="3257939" cy="176348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গণতন্ত্র বিরোধী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7689980" y="1716830"/>
            <a:ext cx="3072882" cy="203407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স্বৈরাচারী শাসন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7240555" y="4217435"/>
            <a:ext cx="2967135" cy="250060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নেতৃত্ব ও রাজনৈতিক চেতনা সৃষ্টির অন্তরায়</a:t>
            </a: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947835" y="1670177"/>
            <a:ext cx="2911151" cy="2127379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বিশ্বশান্তির বিরোধী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737049" y="4683965"/>
            <a:ext cx="2985796" cy="201541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বিপ্লবের সম্ভাবনা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854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2219" y="2050473"/>
            <a:ext cx="95596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</a:p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একনায়কতান্ত্রিক রাষ্ট্রের দোষ সমূহ লিখ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60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7153" y="986217"/>
            <a:ext cx="1070956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</a:p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গণতান্ত্র সফল করার আচরণ কেমন হবে একটি উদাহরন দাও।</a:t>
            </a:r>
          </a:p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২।গণতন্ত্র সফল করার ২ টি  উপায় বল।</a:t>
            </a:r>
          </a:p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একনায়কতান্ত্রিক রাষ্ট্রের  দুটি দোষ বল।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096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218" y="1039091"/>
            <a:ext cx="1126374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কাজঃ</a:t>
            </a:r>
          </a:p>
          <a:p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একনায়কতন্ত্র ও গনতান্ত্রিক রাষ্ট্র ব্যবস্থা এই দুটোর মধ্যে কোনটি উত্তম বলে মনে কর , তোমার উত্তরের স্বপক্ষে যুক্তি দাও।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70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5636" y="540327"/>
            <a:ext cx="34774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2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3491" y="0"/>
            <a:ext cx="76061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বিসমিল্লাহির রাহমানির রাহিম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1288473" y="1343891"/>
            <a:ext cx="74953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92D050"/>
                </a:solidFill>
              </a:rPr>
              <a:t>আসসালামু আলাইকুম</a:t>
            </a:r>
            <a:endParaRPr lang="en-US" sz="4000" b="1" dirty="0">
              <a:solidFill>
                <a:srgbClr val="92D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9527" y="2723998"/>
            <a:ext cx="31172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সকলকে </a:t>
            </a:r>
            <a:endParaRPr lang="en-US" sz="6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439889" y="5186386"/>
            <a:ext cx="32003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শুভেচ্ছা</a:t>
            </a:r>
            <a:endParaRPr lang="en-US" sz="6000" b="1" dirty="0"/>
          </a:p>
        </p:txBody>
      </p:sp>
      <p:pic>
        <p:nvPicPr>
          <p:cNvPr id="6" name="Picture 2" descr="F:\A RAHMAN-10\red-rose-source_if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46677" y="2764841"/>
            <a:ext cx="2374560" cy="34372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262271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00889" y="152401"/>
            <a:ext cx="11741731" cy="6155808"/>
            <a:chOff x="200889" y="152401"/>
            <a:chExt cx="11741731" cy="6155808"/>
          </a:xfrm>
        </p:grpSpPr>
        <p:sp>
          <p:nvSpPr>
            <p:cNvPr id="3" name="Rectangle 2"/>
            <p:cNvSpPr/>
            <p:nvPr/>
          </p:nvSpPr>
          <p:spPr>
            <a:xfrm>
              <a:off x="443346" y="983674"/>
              <a:ext cx="10834254" cy="53245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6000" b="1" dirty="0" smtClean="0">
                  <a:solidFill>
                    <a:schemeClr val="accent5"/>
                  </a:solidFill>
                </a:rPr>
                <a:t>				</a:t>
              </a:r>
              <a:r>
                <a:rPr lang="en-US" sz="6000" b="1" dirty="0" smtClean="0"/>
                <a:t>পরিচিতিঃ</a:t>
              </a:r>
            </a:p>
            <a:p>
              <a:endParaRPr lang="en-US" sz="6000" b="1" dirty="0" smtClean="0"/>
            </a:p>
            <a:p>
              <a:r>
                <a:rPr lang="en-US" sz="6000" b="1" dirty="0" smtClean="0"/>
                <a:t>মোসাম্মাৎ সেলিনা আক্তার</a:t>
              </a:r>
            </a:p>
            <a:p>
              <a:pPr algn="ctr"/>
              <a:r>
                <a:rPr lang="en-US" sz="4000" b="1" dirty="0" smtClean="0"/>
                <a:t>(সহকারি শিক্ষক কম্পিউটার)</a:t>
              </a:r>
            </a:p>
            <a:p>
              <a:r>
                <a:rPr lang="en-US" sz="6000" b="1" dirty="0">
                  <a:solidFill>
                    <a:srgbClr val="00B050"/>
                  </a:solidFill>
                </a:rPr>
                <a:t>জিন্নাত আলী মেমোরিয়াল স্কুল এন্ড কলেজ</a:t>
              </a:r>
            </a:p>
            <a:p>
              <a:r>
                <a:rPr lang="en-US" sz="6000" b="1" dirty="0" smtClean="0"/>
                <a:t>কলাখালী, পিরোজপুর সদর,পিরোজপুর।</a:t>
              </a:r>
              <a:endParaRPr lang="en-US" sz="6000" b="1" dirty="0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0889" y="152401"/>
              <a:ext cx="2708563" cy="2708563"/>
            </a:xfrm>
            <a:prstGeom prst="ellipse">
              <a:avLst/>
            </a:prstGeom>
            <a:ln w="190500" cap="rnd">
              <a:solidFill>
                <a:srgbClr val="C8C6BD"/>
              </a:solidFill>
              <a:prstDash val="solid"/>
            </a:ln>
            <a:effectLst>
              <a:outerShdw blurRad="127000" algn="bl" rotWithShape="0">
                <a:srgbClr val="000000"/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sp>
          <p:nvSpPr>
            <p:cNvPr id="5" name="Rectangle 4"/>
            <p:cNvSpPr/>
            <p:nvPr/>
          </p:nvSpPr>
          <p:spPr>
            <a:xfrm>
              <a:off x="7426038" y="661557"/>
              <a:ext cx="4516582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8397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8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শ্রেণি-নবম</a:t>
            </a:r>
            <a:endParaRPr lang="en-US" sz="8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88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বিষয়-পৌরণীতি</a:t>
            </a:r>
            <a:r>
              <a:rPr lang="en-US" sz="8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নাগরিকতা</a:t>
            </a:r>
            <a:endParaRPr lang="en-US" sz="8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88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8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88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চতুর্থ</a:t>
            </a:r>
            <a:endParaRPr lang="en-US" sz="8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8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সময়-৫০  </a:t>
            </a:r>
            <a:r>
              <a:rPr lang="en-US" sz="88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8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তারিখ-14।০7।</a:t>
            </a:r>
            <a:r>
              <a:rPr lang="en-US" sz="8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২০২০ </a:t>
            </a:r>
            <a:r>
              <a:rPr lang="en-US" sz="88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</a:t>
            </a:r>
            <a:endParaRPr lang="en-US" sz="8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433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6254" y="4349403"/>
            <a:ext cx="9393382" cy="6310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 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মানচিত্র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গুলো কিসের ও ছবিটি কার এবং তিনি কি কাজ করেন ?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6254" y="5422634"/>
            <a:ext cx="11665528" cy="97816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হ্যা, এগুলো রাষ্ট্রের মানচিত্র ,বাংলাদেশ রাষ্ট্র পরিচালনা করেন বা সরকার পরিচালনা করেন বঙ্গবন্ধুর সুযোগ্য কন্যা  প্রধানমন্ত্রী শেখ হাসিনা।  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70625" y="423047"/>
            <a:ext cx="4381500" cy="72576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8" name="Content Placeholder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3414" y="1642507"/>
            <a:ext cx="2357961" cy="21997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6" name="Rectangle 15"/>
          <p:cNvSpPr/>
          <p:nvPr/>
        </p:nvSpPr>
        <p:spPr>
          <a:xfrm>
            <a:off x="930440" y="2448678"/>
            <a:ext cx="704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  <a:t>USA</a:t>
            </a:r>
            <a:endParaRPr lang="en-US" b="1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88401" y="1665367"/>
            <a:ext cx="2427904" cy="22650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" name="Content Placeholder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5595" y="1655948"/>
            <a:ext cx="2338860" cy="221502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0745" y="1642507"/>
            <a:ext cx="3062400" cy="2323635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9789127" y="3966141"/>
            <a:ext cx="128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415774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6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849"/>
            <a:ext cx="12192000" cy="68361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sp>
        <p:nvSpPr>
          <p:cNvPr id="6" name="TextBox 5"/>
          <p:cNvSpPr txBox="1"/>
          <p:nvPr/>
        </p:nvSpPr>
        <p:spPr>
          <a:xfrm>
            <a:off x="1898073" y="581891"/>
            <a:ext cx="58604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বিষয়ঃ-</a:t>
            </a:r>
          </a:p>
          <a:p>
            <a:r>
              <a:rPr lang="en-US" sz="5400" b="1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5400" b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 ও সরকারব্যবস্থা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64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4182" y="415636"/>
            <a:ext cx="11291454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</a:p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পাঠশেষে শিক্ষার্থীরা---</a:t>
            </a:r>
          </a:p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◊ গণতান্ত্রিক রাষ্ট্র ব্যবস্থার গুন ও ত্রুটিসমূহ বলতে  ও লিখতে পারবে</a:t>
            </a:r>
          </a:p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◊ গণতন্ত্র সফল করার উপায় ও গণতান্ত্রিক আচরণ কেমন হবে তা বলতে পারবে।</a:t>
            </a:r>
          </a:p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◊ একনায়কতান্ত্রিক রাষ্ট্রের দোষ সমূহ বলতে পারবে।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713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2890" y="424290"/>
            <a:ext cx="111667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গণতন্ত্র রাষ্ট্রঃ 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 শাসনব্যবস্থায় রাষ্ট্রের শাসনক্ষমতা রাষ্ট্রের জনগনের উপর ন্যাস্ত থাকে , তাকে গণতান্ত্রিক রাষ্ট্র বলে।</a:t>
            </a:r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943600" y="1246910"/>
            <a:ext cx="0" cy="5250872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6140758" y="910248"/>
            <a:ext cx="5944019" cy="5374476"/>
            <a:chOff x="6140758" y="813266"/>
            <a:chExt cx="5944019" cy="5374476"/>
          </a:xfrm>
        </p:grpSpPr>
        <p:sp>
          <p:nvSpPr>
            <p:cNvPr id="23" name="Oval 22"/>
            <p:cNvSpPr/>
            <p:nvPr/>
          </p:nvSpPr>
          <p:spPr>
            <a:xfrm>
              <a:off x="7987081" y="813266"/>
              <a:ext cx="2119946" cy="1969235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যোগ্যতার চেয়ে সংখ্যার উপর গুরুত্ব প্রদান</a:t>
              </a:r>
              <a:endParaRPr lang="en-US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9940515" y="2379450"/>
              <a:ext cx="2144262" cy="2128066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দলীয় শাসনব্যবস্থা</a:t>
              </a:r>
              <a:endParaRPr lang="en-US" sz="2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6140758" y="2379450"/>
              <a:ext cx="2044221" cy="216658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ঘন ঘন নীতির পরিবর্তন</a:t>
              </a:r>
              <a:endParaRPr lang="en-US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8077336" y="4214720"/>
              <a:ext cx="2189018" cy="197302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ব্যয়বহুল ও  অর্থের অপচয় হয়</a:t>
              </a:r>
              <a:endParaRPr lang="en-US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4" name="Quad Arrow 33"/>
            <p:cNvSpPr/>
            <p:nvPr/>
          </p:nvSpPr>
          <p:spPr>
            <a:xfrm>
              <a:off x="7699137" y="2274192"/>
              <a:ext cx="2701636" cy="2452624"/>
            </a:xfrm>
            <a:prstGeom prst="quadArrow">
              <a:avLst/>
            </a:prstGeom>
            <a:solidFill>
              <a:schemeClr val="accent6"/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গণতান্ত্রিক ব্ব্যস্থার ত্রুটি</a:t>
              </a:r>
              <a:endParaRPr lang="en-US" sz="2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814426" y="2411073"/>
            <a:ext cx="2799656" cy="2424545"/>
            <a:chOff x="1814426" y="2411073"/>
            <a:chExt cx="2799656" cy="2424545"/>
          </a:xfrm>
        </p:grpSpPr>
        <p:grpSp>
          <p:nvGrpSpPr>
            <p:cNvPr id="39" name="Group 38"/>
            <p:cNvGrpSpPr/>
            <p:nvPr/>
          </p:nvGrpSpPr>
          <p:grpSpPr>
            <a:xfrm>
              <a:off x="1899420" y="2411073"/>
              <a:ext cx="2629669" cy="2424545"/>
              <a:chOff x="2052283" y="2385214"/>
              <a:chExt cx="2629669" cy="2424545"/>
            </a:xfrm>
            <a:solidFill>
              <a:srgbClr val="C00000"/>
            </a:solidFill>
          </p:grpSpPr>
          <p:sp>
            <p:nvSpPr>
              <p:cNvPr id="37" name="4-Point Star 36"/>
              <p:cNvSpPr/>
              <p:nvPr/>
            </p:nvSpPr>
            <p:spPr>
              <a:xfrm rot="369050">
                <a:off x="2052283" y="2647853"/>
                <a:ext cx="2629669" cy="1940528"/>
              </a:xfrm>
              <a:prstGeom prst="star4">
                <a:avLst/>
              </a:prstGeom>
              <a:grpFill/>
              <a:ln w="762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4-Point Star 37"/>
              <p:cNvSpPr/>
              <p:nvPr/>
            </p:nvSpPr>
            <p:spPr>
              <a:xfrm rot="3035166">
                <a:off x="2123339" y="2548580"/>
                <a:ext cx="2424545" cy="2097813"/>
              </a:xfrm>
              <a:prstGeom prst="star4">
                <a:avLst/>
              </a:prstGeom>
              <a:grpFill/>
              <a:ln w="762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" name="Left-Right Arrow 39"/>
            <p:cNvSpPr/>
            <p:nvPr/>
          </p:nvSpPr>
          <p:spPr>
            <a:xfrm rot="415172">
              <a:off x="1814426" y="3150947"/>
              <a:ext cx="2799656" cy="995737"/>
            </a:xfrm>
            <a:prstGeom prst="leftRigh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গণতান্ত্রিক রাষ্ট্র ব্যবস্থার গুন</a:t>
              </a:r>
              <a:endParaRPr lang="en-US" sz="2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41" name="Oval 40"/>
          <p:cNvSpPr/>
          <p:nvPr/>
        </p:nvSpPr>
        <p:spPr>
          <a:xfrm>
            <a:off x="460086" y="1538194"/>
            <a:ext cx="1843843" cy="126454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বিপ্লবের সম্ভাবনা কম</a:t>
            </a:r>
            <a:endParaRPr lang="en-US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2215622" y="820736"/>
            <a:ext cx="1908142" cy="133982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ব্যক্তিস্বাধীনতার রক্ষা কবচ</a:t>
            </a:r>
            <a:endParaRPr lang="en-US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4035457" y="1600817"/>
            <a:ext cx="1385148" cy="138511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দায়িত্বশীল শাসন</a:t>
            </a:r>
            <a:endParaRPr lang="en-US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193095" y="2900016"/>
            <a:ext cx="1472608" cy="129791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 শিক্ষা লাভ</a:t>
            </a:r>
            <a:endParaRPr lang="en-US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473953" y="4306841"/>
            <a:ext cx="1486847" cy="127578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 ও সম্মতির উপর প্রতিষ্ঠিত</a:t>
            </a:r>
            <a:endParaRPr lang="en-US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2098125" y="4686942"/>
            <a:ext cx="1318617" cy="147923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নাগরিকের মর্যাদা বৃদ্ধি</a:t>
            </a:r>
            <a:endParaRPr lang="en-US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3487418" y="4469280"/>
            <a:ext cx="1684860" cy="139119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সাম্য ও সমঅধিকারের প্রতীক</a:t>
            </a:r>
            <a:endParaRPr lang="en-US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4569479" y="3143505"/>
            <a:ext cx="1236796" cy="150356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সরকারের দক্ষতা বৃদ্ধি</a:t>
            </a:r>
            <a:endParaRPr lang="en-US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112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4509" y="1094509"/>
            <a:ext cx="950421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</a:p>
          <a:p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প্রশ্নঃ গণতান্ত্রিক রাষ্ট্র ব্যবস্থার ২টি গুন ও ২ টি ত্রুটি বল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402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518</Words>
  <Application>Microsoft Office PowerPoint</Application>
  <PresentationFormat>Widescreen</PresentationFormat>
  <Paragraphs>72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User</cp:lastModifiedBy>
  <cp:revision>87</cp:revision>
  <dcterms:created xsi:type="dcterms:W3CDTF">2020-05-18T01:31:14Z</dcterms:created>
  <dcterms:modified xsi:type="dcterms:W3CDTF">2020-07-14T05:31:56Z</dcterms:modified>
</cp:coreProperties>
</file>