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8" r:id="rId16"/>
    <p:sldId id="284" r:id="rId17"/>
    <p:sldId id="266" r:id="rId18"/>
    <p:sldId id="285" r:id="rId19"/>
    <p:sldId id="281" r:id="rId20"/>
    <p:sldId id="282" r:id="rId21"/>
    <p:sldId id="283" r:id="rId22"/>
    <p:sldId id="286" r:id="rId23"/>
    <p:sldId id="273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BA7AA-B343-4DF0-87D5-8D5A8D101C4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3571C-9706-4BC0-9368-F80822174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0B592-DCDA-40E9-942B-3F14B8FDC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15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3571C-9706-4BC0-9368-F808221742C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19318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7/14/2020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76736"/>
            <a:ext cx="9144000" cy="6857999"/>
            <a:chOff x="0" y="-76736"/>
            <a:chExt cx="9144000" cy="68579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76736"/>
              <a:ext cx="9144000" cy="685799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57200" y="228600"/>
              <a:ext cx="8305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8000" b="1" dirty="0" err="1" smtClean="0">
                  <a:ln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8000" b="1" dirty="0" smtClean="0">
                  <a:ln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 smtClean="0">
                  <a:ln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8000" b="1" dirty="0" smtClean="0">
                  <a:ln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 smtClean="0">
                  <a:ln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endParaRPr lang="en-IN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86200" y="1752600"/>
              <a:ext cx="45720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13800" b="1" dirty="0" err="1" smtClean="0">
                  <a:ln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IN" sz="13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813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contents\lessons\images\ban3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229600" cy="44703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830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ছবিতে তোমরা কি দেখছ ?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410200"/>
            <a:ext cx="38100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গম ভাঙাই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638800"/>
            <a:ext cx="1066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5410200"/>
            <a:ext cx="2133600" cy="13716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গম 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638800"/>
            <a:ext cx="1143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 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5410200"/>
            <a:ext cx="1752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 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contents\lessons\images\ban4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305800" cy="3962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152400"/>
            <a:ext cx="8229600" cy="60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ছবিতে তোমরা কি দেখছ ?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029200"/>
            <a:ext cx="3581400" cy="16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 বানাই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7526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5410200"/>
            <a:ext cx="1219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5029200"/>
            <a:ext cx="2438400" cy="1600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 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5334000"/>
            <a:ext cx="1143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 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5029200"/>
            <a:ext cx="19050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 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contents\lessons\images\ban5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599" y="990600"/>
            <a:ext cx="6483627" cy="414231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09600" y="76200"/>
            <a:ext cx="82296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ছবিতে তোমরা কি দেখছ ?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334000"/>
            <a:ext cx="5105400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ব্যাঙ ডাকে ঘ্যাঙ ঘ্যাঙ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562600"/>
            <a:ext cx="1143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5410200"/>
            <a:ext cx="1600200" cy="1219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ব্যাঙ 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2200" y="5486400"/>
            <a:ext cx="990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2800" y="5486400"/>
            <a:ext cx="16002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800600"/>
            <a:ext cx="2514600" cy="1600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12592" y="5410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57200" y="609600"/>
            <a:ext cx="8305800" cy="1752600"/>
            <a:chOff x="457200" y="609600"/>
            <a:chExt cx="8305800" cy="1752600"/>
          </a:xfrm>
        </p:grpSpPr>
        <p:sp>
          <p:nvSpPr>
            <p:cNvPr id="2" name="Rectangle 1"/>
            <p:cNvSpPr/>
            <p:nvPr/>
          </p:nvSpPr>
          <p:spPr>
            <a:xfrm>
              <a:off x="457200" y="609600"/>
              <a:ext cx="2438400" cy="17526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124200" y="129540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43400" y="914400"/>
              <a:ext cx="2057400" cy="1066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bn-IN" sz="9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লা </a:t>
              </a:r>
              <a:endParaRPr lang="en-US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629400" y="129540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96200" y="838200"/>
              <a:ext cx="1066800" cy="1219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15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 </a:t>
              </a:r>
              <a:endPara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1000" y="2743200"/>
            <a:ext cx="8458200" cy="1676400"/>
            <a:chOff x="381000" y="2743200"/>
            <a:chExt cx="8458200" cy="1676400"/>
          </a:xfrm>
        </p:grpSpPr>
        <p:sp>
          <p:nvSpPr>
            <p:cNvPr id="3" name="Rectangle 2"/>
            <p:cNvSpPr/>
            <p:nvPr/>
          </p:nvSpPr>
          <p:spPr>
            <a:xfrm>
              <a:off x="381000" y="2743200"/>
              <a:ext cx="2438400" cy="16764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895600" y="350520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62400" y="3429000"/>
              <a:ext cx="2667000" cy="838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bn-IN" sz="8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রগোশ </a:t>
              </a:r>
              <a:endPara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6717792" y="365760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772400" y="3352800"/>
              <a:ext cx="1066800" cy="990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15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খ </a:t>
              </a:r>
              <a:endPara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267200" y="5105400"/>
            <a:ext cx="2286000" cy="1066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 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629400" y="5486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96200" y="5029200"/>
            <a:ext cx="10668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 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1000" y="762000"/>
            <a:ext cx="8382000" cy="2286000"/>
            <a:chOff x="381000" y="762000"/>
            <a:chExt cx="8382000" cy="2286000"/>
          </a:xfrm>
        </p:grpSpPr>
        <p:sp>
          <p:nvSpPr>
            <p:cNvPr id="2" name="Rectangle 1"/>
            <p:cNvSpPr/>
            <p:nvPr/>
          </p:nvSpPr>
          <p:spPr>
            <a:xfrm>
              <a:off x="381000" y="762000"/>
              <a:ext cx="3048000" cy="2286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ight Arrow 2"/>
            <p:cNvSpPr/>
            <p:nvPr/>
          </p:nvSpPr>
          <p:spPr>
            <a:xfrm>
              <a:off x="3505200" y="1648968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0" y="1066800"/>
              <a:ext cx="1752600" cy="1600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ঘো</a:t>
              </a:r>
              <a:r>
                <a:rPr lang="bn-IN" sz="7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ড়া</a:t>
              </a:r>
              <a:r>
                <a:rPr lang="bn-IN" sz="7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6400800" y="160020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543800" y="1143000"/>
              <a:ext cx="1219200" cy="1447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ঘ </a:t>
              </a:r>
              <a:endParaRPr lang="en-US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3733800"/>
            <a:ext cx="8382000" cy="2057400"/>
            <a:chOff x="457200" y="3733800"/>
            <a:chExt cx="8382000" cy="2057400"/>
          </a:xfrm>
        </p:grpSpPr>
        <p:sp>
          <p:nvSpPr>
            <p:cNvPr id="7" name="Rectangle 6"/>
            <p:cNvSpPr/>
            <p:nvPr/>
          </p:nvSpPr>
          <p:spPr>
            <a:xfrm>
              <a:off x="457200" y="3733800"/>
              <a:ext cx="2971800" cy="20574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505200" y="441960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0" y="3962400"/>
              <a:ext cx="1905000" cy="1447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ব্যা</a:t>
              </a:r>
              <a:r>
                <a:rPr lang="bn-IN" sz="9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ঙ</a:t>
              </a:r>
              <a:endPara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553200" y="449580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96200" y="3886200"/>
              <a:ext cx="1143000" cy="1447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ঙ </a:t>
              </a:r>
              <a:endPara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88" y="4092314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04590" y="1066800"/>
            <a:ext cx="7648809" cy="4356935"/>
            <a:chOff x="504590" y="1066800"/>
            <a:chExt cx="7648809" cy="4356935"/>
          </a:xfrm>
        </p:grpSpPr>
        <p:sp>
          <p:nvSpPr>
            <p:cNvPr id="2" name="TextBox 1"/>
            <p:cNvSpPr txBox="1"/>
            <p:nvPr/>
          </p:nvSpPr>
          <p:spPr>
            <a:xfrm>
              <a:off x="504590" y="2055674"/>
              <a:ext cx="5058010" cy="17543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990393"/>
              <a:r>
                <a:rPr lang="en-US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পাঠ্য বই সংযোগ</a:t>
              </a:r>
            </a:p>
            <a:p>
              <a:pPr algn="ctr" defTabSz="990393"/>
              <a:r>
                <a:rPr lang="en-US" sz="5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5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২৮</a:t>
              </a:r>
              <a:endPara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800" y="1066800"/>
              <a:ext cx="2514599" cy="4356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81815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4940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1371600"/>
            <a:ext cx="7620000" cy="2895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 পাঠ 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289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762000"/>
            <a:ext cx="7391400" cy="5181600"/>
            <a:chOff x="914400" y="762000"/>
            <a:chExt cx="7391400" cy="5181600"/>
          </a:xfrm>
        </p:grpSpPr>
        <p:pic>
          <p:nvPicPr>
            <p:cNvPr id="2" name="Picture 2" descr="C:\Users\SUCCESS\Desktop\New folder\20170822_155220-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572" y="2040192"/>
              <a:ext cx="7076828" cy="390340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914400" y="762000"/>
              <a:ext cx="7391400" cy="8382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শিক্ষার্থীর পাঠ </a:t>
              </a:r>
              <a:endPara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316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0" y="3876542"/>
            <a:ext cx="821531" cy="2176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04" y="4183488"/>
            <a:ext cx="821531" cy="21765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685800"/>
            <a:ext cx="8001000" cy="441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এবং শিক্ষার্থীর মিলিত পাঠ 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47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0394" y="228600"/>
            <a:ext cx="8372278" cy="3617816"/>
            <a:chOff x="390394" y="228600"/>
            <a:chExt cx="8372278" cy="3617816"/>
          </a:xfrm>
        </p:grpSpPr>
        <p:sp>
          <p:nvSpPr>
            <p:cNvPr id="2" name="TextBox 1"/>
            <p:cNvSpPr txBox="1"/>
            <p:nvPr/>
          </p:nvSpPr>
          <p:spPr>
            <a:xfrm>
              <a:off x="1600200" y="381000"/>
              <a:ext cx="3769066" cy="12003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990393"/>
              <a:r>
                <a:rPr lang="en-US" sz="72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দলীয় কাজ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0394" y="1905000"/>
              <a:ext cx="5792801" cy="1754326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90393"/>
              <a:r>
                <a:rPr lang="bn-IN" sz="54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itchFamily="2" charset="0"/>
                </a:rPr>
                <a:t>ক</a:t>
              </a:r>
              <a:r>
                <a:rPr lang="en-US" sz="5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5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দল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, </a:t>
              </a:r>
              <a:r>
                <a:rPr lang="bn-IN" sz="5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itchFamily="2" charset="0"/>
                </a:rPr>
                <a:t>খ</a:t>
              </a:r>
              <a:r>
                <a:rPr lang="en-US" sz="5400" b="1" dirty="0" smtClean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itchFamily="2" charset="0"/>
                </a:rPr>
                <a:t>দল</a:t>
              </a:r>
              <a:r>
                <a:rPr lang="en-US" sz="54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5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,</a:t>
              </a:r>
              <a:r>
                <a:rPr lang="bn-IN" sz="5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itchFamily="2" charset="0"/>
                </a:rPr>
                <a:t>গ</a:t>
              </a:r>
              <a:r>
                <a:rPr lang="en-US" sz="54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itchFamily="2" charset="0"/>
                </a:rPr>
                <a:t>দল</a:t>
              </a:r>
              <a:r>
                <a:rPr lang="en-US" sz="5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itchFamily="2" charset="0"/>
                </a:rPr>
                <a:t>, </a:t>
              </a:r>
              <a:r>
                <a:rPr lang="bn-IN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ঘ</a:t>
              </a:r>
              <a:r>
                <a:rPr lang="en-US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দল</a:t>
              </a:r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itchFamily="2" charset="0"/>
                </a:rPr>
                <a:t>, </a:t>
              </a:r>
              <a:r>
                <a:rPr lang="bn-IN" sz="54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itchFamily="2" charset="0"/>
                </a:rPr>
                <a:t>ঙ</a:t>
              </a:r>
              <a:r>
                <a:rPr lang="en-US" sz="5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itchFamily="2" charset="0"/>
                </a:rPr>
                <a:t>দল</a:t>
              </a:r>
              <a:r>
                <a:rPr lang="en-US" sz="5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itchFamily="2" charset="0"/>
                </a:rPr>
                <a:t>।</a:t>
              </a:r>
            </a:p>
          </p:txBody>
        </p:sp>
        <p:pic>
          <p:nvPicPr>
            <p:cNvPr id="5" name="Picture 4" descr="2016-05-19-16-04-05-20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228600"/>
              <a:ext cx="2514272" cy="3617816"/>
            </a:xfrm>
            <a:prstGeom prst="rect">
              <a:avLst/>
            </a:prstGeom>
            <a:ln w="38100"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217567" y="3810000"/>
            <a:ext cx="8765151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বাকিরা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শোন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endParaRPr lang="en-IN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063"/>
            <a:ext cx="9144000" cy="1982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8268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381000"/>
            <a:ext cx="8382000" cy="6172200"/>
            <a:chOff x="381000" y="381000"/>
            <a:chExt cx="8382000" cy="6172200"/>
          </a:xfrm>
        </p:grpSpPr>
        <p:sp>
          <p:nvSpPr>
            <p:cNvPr id="2" name="Rounded Rectangle 1"/>
            <p:cNvSpPr/>
            <p:nvPr/>
          </p:nvSpPr>
          <p:spPr>
            <a:xfrm>
              <a:off x="609600" y="381000"/>
              <a:ext cx="8153400" cy="1295400"/>
            </a:xfrm>
            <a:prstGeom prst="roundRect">
              <a:avLst/>
            </a:prstGeom>
            <a:solidFill>
              <a:srgbClr val="00B0F0"/>
            </a:solidFill>
            <a:ln w="76200"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15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পরিচিতি </a:t>
              </a:r>
              <a:endParaRPr lang="en-US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81000" y="1752600"/>
              <a:ext cx="6172200" cy="4800600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মোছাঃ মাহমুদা আক্তার </a:t>
              </a:r>
            </a:p>
            <a:p>
              <a:pPr algn="ctr"/>
              <a:r>
                <a:rPr lang="bn-IN" sz="5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সহকারী শিক্ষক </a:t>
              </a:r>
            </a:p>
            <a:p>
              <a:pPr algn="ctr"/>
              <a:r>
                <a:rPr lang="bn-IN" sz="5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ধামইরহাট মডেল সপ্রাবি</a:t>
              </a:r>
            </a:p>
            <a:p>
              <a:pPr algn="ctr"/>
              <a:r>
                <a:rPr lang="bn-IN" sz="54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ধামইরহাট , নওগাঁ ।  </a:t>
              </a:r>
              <a:endParaRPr lang="en-US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53200" y="1752600"/>
              <a:ext cx="2133600" cy="4648200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76200"/>
            <a:ext cx="5785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উচ্চারন</a:t>
            </a:r>
            <a:r>
              <a:rPr lang="en-US" sz="96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IN" sz="9600" b="1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8" y="3779903"/>
            <a:ext cx="9020822" cy="3065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84454" y="533400"/>
            <a:ext cx="1526146" cy="132343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5707" y="2600511"/>
            <a:ext cx="801710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3800" b="1" dirty="0" smtClean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IN" sz="13800" b="1" dirty="0">
              <a:ln/>
              <a:solidFill>
                <a:srgbClr val="FF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6370" y="2600511"/>
            <a:ext cx="415343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38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IN" sz="138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6490" y="2600510"/>
            <a:ext cx="331631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3800" b="1" dirty="0" smtClean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IN" sz="13800" b="1" dirty="0">
              <a:ln/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0626" y="2600509"/>
            <a:ext cx="76756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38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IN" sz="13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031" y="2600509"/>
            <a:ext cx="434663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38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endParaRPr lang="en-IN" sz="13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29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70187" y="278306"/>
            <a:ext cx="4511496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endParaRPr lang="en-US" sz="36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08406" y="386206"/>
            <a:ext cx="262443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1000" y="1905000"/>
            <a:ext cx="8382000" cy="1524000"/>
            <a:chOff x="381000" y="1905000"/>
            <a:chExt cx="8382000" cy="1524000"/>
          </a:xfrm>
        </p:grpSpPr>
        <p:sp>
          <p:nvSpPr>
            <p:cNvPr id="14" name="Rectangle 13"/>
            <p:cNvSpPr/>
            <p:nvPr/>
          </p:nvSpPr>
          <p:spPr>
            <a:xfrm>
              <a:off x="381000" y="1905000"/>
              <a:ext cx="14478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 </a:t>
              </a:r>
              <a:endParaRPr lang="en-US" sz="1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81200" y="1905000"/>
              <a:ext cx="1676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খ </a:t>
              </a:r>
              <a:endParaRPr lang="en-US" sz="1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0" y="1905000"/>
              <a:ext cx="17526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গ </a:t>
              </a:r>
              <a:endParaRPr lang="en-US" sz="1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15000" y="1905000"/>
              <a:ext cx="16002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ঘ </a:t>
              </a:r>
              <a:endParaRPr lang="en-US" sz="1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67600" y="1905000"/>
              <a:ext cx="1295400" cy="1524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6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ঙ </a:t>
              </a:r>
              <a:endParaRPr lang="en-US" sz="166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00" y="4038600"/>
            <a:ext cx="1447800" cy="2438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33600" y="4038600"/>
            <a:ext cx="1447800" cy="2514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62400" y="3962400"/>
            <a:ext cx="1600200" cy="2438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91200" y="3962400"/>
            <a:ext cx="1447800" cy="2514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43800" y="3962400"/>
            <a:ext cx="1295400" cy="24384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8125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53179E-6 L -0.40833 -0.01109 " pathEditMode="relative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624E-7 L 0.2 0.0111 " pathEditMode="relative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67052E-7 L -0.21666 8.67052E-7 " pathEditMode="relative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1.7341E-6 L -0.19166 -0.0111 " pathEditMode="relative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3064E-6 L 0.6 3.93064E-6 " pathEditMode="relative" ptsTypes="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V="1">
            <a:off x="2659642" y="1834000"/>
            <a:ext cx="2926076" cy="232983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90336" y="2993334"/>
            <a:ext cx="3038058" cy="277446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8" idx="3"/>
          </p:cNvCxnSpPr>
          <p:nvPr/>
        </p:nvCxnSpPr>
        <p:spPr>
          <a:xfrm flipV="1">
            <a:off x="2659641" y="4009941"/>
            <a:ext cx="3029816" cy="217999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577307" y="2819400"/>
            <a:ext cx="3028814" cy="23810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77307" y="1833998"/>
            <a:ext cx="3151088" cy="28500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47800" y="152400"/>
            <a:ext cx="473483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মিলকরন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0" y="304800"/>
            <a:ext cx="232353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94522" y="1285179"/>
            <a:ext cx="59220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8000" b="1" dirty="0" smtClean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8000" b="1" dirty="0">
              <a:ln/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50936" y="2223981"/>
            <a:ext cx="75614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93554" y="3348218"/>
            <a:ext cx="67091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000" b="1" dirty="0" smtClean="0">
                <a:ln w="11430"/>
                <a:solidFill>
                  <a:srgbClr val="741A3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8000" b="1" dirty="0">
              <a:ln w="11430"/>
              <a:solidFill>
                <a:srgbClr val="741A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77231" y="4444359"/>
            <a:ext cx="60007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8000" b="1" dirty="0" smtClean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8000" b="1" dirty="0">
              <a:ln/>
              <a:solidFill>
                <a:srgbClr val="FF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88128" y="5528216"/>
            <a:ext cx="67151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8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8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2022" y="2403901"/>
            <a:ext cx="182165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 smtClean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 </a:t>
            </a:r>
            <a:endParaRPr lang="en-IN" sz="5400" b="1" dirty="0">
              <a:ln/>
              <a:solidFill>
                <a:srgbClr val="FF257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0663" y="1369591"/>
            <a:ext cx="119056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 </a:t>
            </a:r>
            <a:endParaRPr lang="en-IN" sz="5400" b="1" dirty="0">
              <a:ln/>
              <a:solidFill>
                <a:srgbClr val="741A3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2021" y="3666422"/>
            <a:ext cx="17719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IN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022" y="4671656"/>
            <a:ext cx="132330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 smtClean="0">
                <a:ln/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IN" sz="5400" b="1" dirty="0">
              <a:ln/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2021" y="5767796"/>
            <a:ext cx="159518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5213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79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5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53" tmFilter="0, 0; 0.125,0.2665; 0.25,0.4; 0.375,0.465; 0.5,0.5;  0.625,0.535; 0.75,0.6; 0.875,0.7335; 1,1">
                                          <p:stCondLst>
                                            <p:cond delay="65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" tmFilter="0, 0; 0.125,0.2665; 0.25,0.4; 0.375,0.465; 0.5,0.5;  0.625,0.535; 0.75,0.6; 0.875,0.7335; 1,1">
                                          <p:stCondLst>
                                            <p:cond delay="130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" tmFilter="0, 0; 0.125,0.2665; 0.25,0.4; 0.375,0.465; 0.5,0.5;  0.625,0.535; 0.75,0.6; 0.875,0.7335; 1,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">
                                          <p:stCondLst>
                                            <p:cond delay="63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" decel="50000">
                                          <p:stCondLst>
                                            <p:cond delay="66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">
                                          <p:stCondLst>
                                            <p:cond delay="129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" decel="50000">
                                          <p:stCondLst>
                                            <p:cond delay="131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00"/>
                            </p:stCondLst>
                            <p:childTnLst>
                              <p:par>
                                <p:cTn id="1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0"/>
                            </p:stCondLst>
                            <p:childTnLst>
                              <p:par>
                                <p:cTn id="1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"/>
                            </p:stCondLst>
                            <p:childTnLst>
                              <p:par>
                                <p:cTn id="1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3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381000"/>
            <a:ext cx="8382000" cy="838200"/>
            <a:chOff x="381000" y="381000"/>
            <a:chExt cx="8382000" cy="838200"/>
          </a:xfrm>
        </p:grpSpPr>
        <p:sp>
          <p:nvSpPr>
            <p:cNvPr id="2" name="Rectangle 1"/>
            <p:cNvSpPr/>
            <p:nvPr/>
          </p:nvSpPr>
          <p:spPr>
            <a:xfrm>
              <a:off x="381000" y="381000"/>
              <a:ext cx="6172200" cy="838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ছবি দেখার পর নির্দিষ্ট বর্ণগুলো বল । 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629400" y="381000"/>
              <a:ext cx="2133600" cy="838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একক কাজ </a:t>
              </a:r>
              <a:endPara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7200" y="1676400"/>
            <a:ext cx="6629400" cy="4876800"/>
            <a:chOff x="457200" y="1676400"/>
            <a:chExt cx="6629400" cy="4876800"/>
          </a:xfrm>
        </p:grpSpPr>
        <p:sp>
          <p:nvSpPr>
            <p:cNvPr id="4" name="Rectangle 3"/>
            <p:cNvSpPr/>
            <p:nvPr/>
          </p:nvSpPr>
          <p:spPr>
            <a:xfrm>
              <a:off x="457200" y="1676400"/>
              <a:ext cx="1447800" cy="1447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1981200" y="2209800"/>
              <a:ext cx="838200" cy="3810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" y="3276600"/>
              <a:ext cx="1524000" cy="1600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057400" y="3886200"/>
              <a:ext cx="762000" cy="2286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5029200"/>
              <a:ext cx="1600200" cy="15240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133600" y="5791200"/>
              <a:ext cx="762000" cy="3048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95800" y="1752600"/>
              <a:ext cx="1676400" cy="12192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6324600" y="2362200"/>
              <a:ext cx="762000" cy="2286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5800" y="3733800"/>
              <a:ext cx="1676400" cy="12954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248400" y="4267200"/>
              <a:ext cx="762000" cy="22860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71800" y="1752600"/>
            <a:ext cx="5715000" cy="4724400"/>
            <a:chOff x="2971800" y="1752600"/>
            <a:chExt cx="5715000" cy="4724400"/>
          </a:xfrm>
        </p:grpSpPr>
        <p:sp>
          <p:nvSpPr>
            <p:cNvPr id="8" name="Rectangle 7"/>
            <p:cNvSpPr/>
            <p:nvPr/>
          </p:nvSpPr>
          <p:spPr>
            <a:xfrm>
              <a:off x="2971800" y="1752600"/>
              <a:ext cx="1143000" cy="1143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1800" y="3429000"/>
              <a:ext cx="1143000" cy="1295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খ </a:t>
              </a:r>
              <a:endPara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71800" y="5181600"/>
              <a:ext cx="1219200" cy="1295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endParaRPr lang="en-US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39000" y="1828800"/>
              <a:ext cx="1447800" cy="1143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 smtClean="0">
                  <a:solidFill>
                    <a:schemeClr val="accent5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ঘ </a:t>
              </a:r>
              <a:endParaRPr lang="en-US" sz="96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39000" y="3962400"/>
              <a:ext cx="1447800" cy="1066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9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ঙ </a:t>
              </a:r>
              <a:endPara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8383" y="944940"/>
            <a:ext cx="8128417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90393"/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প্রত্যেক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দল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বর্ণগুলো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স্পষ্ট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শুদ্ধ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উচ্চারনে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সমস্বরে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পড়ো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10" y="3154740"/>
            <a:ext cx="6429578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316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8732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41" y="53318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59" y="1497328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41" y="4093798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14" y="99038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31" y="4093798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67604" y="1220679"/>
            <a:ext cx="38862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448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52" y="335842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77" y="138936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78" y="4263555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67" y="251004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6" y="214620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75" y="4024593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3254276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bn-IN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5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6" y="533181"/>
            <a:ext cx="4483940" cy="5384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1959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70210"/>
            <a:ext cx="9144000" cy="6387791"/>
            <a:chOff x="0" y="470210"/>
            <a:chExt cx="9144000" cy="6387791"/>
          </a:xfrm>
        </p:grpSpPr>
        <p:pic>
          <p:nvPicPr>
            <p:cNvPr id="6" name="Picture 4" descr="Image result for grass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67660"/>
              <a:ext cx="9144000" cy="32903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81000" y="470210"/>
              <a:ext cx="8229600" cy="135859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lIns="99043" tIns="49521" rIns="99043" bIns="49521" rtlCol="0">
              <a:spAutoFit/>
            </a:bodyPr>
            <a:lstStyle/>
            <a:p>
              <a:pPr algn="ctr" defTabSz="990393"/>
              <a:r>
                <a:rPr lang="en-US" sz="80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2209800"/>
              <a:ext cx="7086600" cy="28956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lIns="99043" tIns="49521" rIns="99043" bIns="49521" rtlCol="0" anchor="ctr">
              <a:spAutoFit/>
            </a:bodyPr>
            <a:lstStyle/>
            <a:p>
              <a:pPr algn="ctr" defTabSz="990393"/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3600" b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</a:p>
            <a:p>
              <a:pPr algn="ctr" defTabSz="990393"/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3600" b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 defTabSz="990393"/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শিখিঃ</a:t>
              </a:r>
              <a:r>
                <a:rPr lang="bn-IN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খ </a:t>
              </a:r>
              <a:r>
                <a:rPr lang="bn-IN" sz="3600" b="1" dirty="0" smtClean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গ </a:t>
              </a:r>
              <a:r>
                <a:rPr lang="bn-IN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IN" sz="3600" b="1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 </a:t>
              </a:r>
              <a:r>
                <a:rPr lang="bn-IN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bn-IN" sz="3600" b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b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600" b="1" dirty="0" err="1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শুনি</a:t>
              </a:r>
              <a:r>
                <a:rPr lang="en-US" sz="3600" b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b="1" dirty="0" err="1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বলি</a:t>
              </a:r>
              <a:r>
                <a:rPr lang="en-US" sz="3600" b="1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defTabSz="990393"/>
              <a:r>
                <a:rPr lang="en-US" sz="36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৪০ </a:t>
              </a:r>
              <a:r>
                <a:rPr lang="en-US" sz="3600" b="1" dirty="0" err="1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3600" b="1" dirty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5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268" y="2224804"/>
              <a:ext cx="1662532" cy="2880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51866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287458"/>
            <a:ext cx="9144000" cy="6570543"/>
            <a:chOff x="0" y="287458"/>
            <a:chExt cx="9144000" cy="6570543"/>
          </a:xfrm>
        </p:grpSpPr>
        <p:sp>
          <p:nvSpPr>
            <p:cNvPr id="6" name="TextBox 5"/>
            <p:cNvSpPr txBox="1"/>
            <p:nvPr/>
          </p:nvSpPr>
          <p:spPr>
            <a:xfrm>
              <a:off x="589578" y="2157820"/>
              <a:ext cx="83178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১.১.</a:t>
              </a:r>
              <a:r>
                <a:rPr lang="as-IN" sz="3600" b="1" dirty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600" b="1" dirty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বাক্যে</a:t>
              </a:r>
              <a:r>
                <a:rPr lang="en-US" sz="3600" b="1" dirty="0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b="1" dirty="0" err="1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শব্দে</a:t>
              </a:r>
              <a:r>
                <a:rPr lang="en-US" sz="3600" b="1" dirty="0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sz="3600" b="1" dirty="0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600" b="1" dirty="0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বর্ণমালার</a:t>
              </a:r>
              <a:r>
                <a:rPr lang="en-US" sz="3600" b="1" dirty="0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ধ্বনি</a:t>
              </a:r>
              <a:r>
                <a:rPr lang="en-US" sz="3600" b="1" dirty="0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স্পষ্ট</a:t>
              </a:r>
              <a:r>
                <a:rPr lang="en-US" sz="3600" b="1" dirty="0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b="1" dirty="0" err="1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শুদ্ধ</a:t>
              </a:r>
              <a:r>
                <a:rPr lang="en-US" sz="3600" b="1" dirty="0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ভাবে</a:t>
              </a:r>
              <a:r>
                <a:rPr lang="en-US" sz="3600" b="1" dirty="0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b="1" dirty="0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b="1" dirty="0" smtClean="0">
                  <a:ln w="0"/>
                  <a:solidFill>
                    <a:srgbClr val="34790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b="1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36976" y="3375924"/>
              <a:ext cx="822305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600" b="1" dirty="0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3600" b="1" dirty="0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en-US" sz="3600" b="1" dirty="0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3600" b="1" dirty="0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en-US" sz="3600" b="1" dirty="0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en-US" sz="3600" b="1" dirty="0" err="1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বাক্যে</a:t>
              </a:r>
              <a:r>
                <a:rPr lang="en-US" sz="3600" b="1" dirty="0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b="1" dirty="0" err="1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শব্দে</a:t>
              </a:r>
              <a:r>
                <a:rPr lang="en-US" sz="3600" b="1" dirty="0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ব্যবহৃত</a:t>
              </a:r>
              <a:r>
                <a:rPr lang="en-US" sz="3600" b="1" dirty="0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600" b="1" dirty="0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বর্ণমালার</a:t>
              </a:r>
              <a:r>
                <a:rPr lang="en-US" sz="3600" b="1" dirty="0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ধ্বনি</a:t>
              </a:r>
              <a:r>
                <a:rPr lang="en-US" sz="3600" b="1" dirty="0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স্পষ্ট</a:t>
              </a:r>
              <a:r>
                <a:rPr lang="en-US" sz="3600" b="1" dirty="0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b="1" dirty="0" err="1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শুদ্ধ</a:t>
              </a:r>
              <a:r>
                <a:rPr lang="en-US" sz="3600" b="1" dirty="0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ভাবে</a:t>
              </a:r>
              <a:r>
                <a:rPr lang="en-US" sz="3600" b="1" dirty="0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পড়তে</a:t>
              </a:r>
              <a:r>
                <a:rPr lang="en-US" sz="3600" b="1" dirty="0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bn-IN" sz="3600" b="1" dirty="0" smtClean="0">
                  <a:ln w="0"/>
                  <a:solidFill>
                    <a:srgbClr val="EA0075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89578" y="1462763"/>
              <a:ext cx="454323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4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endPara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64297" y="287458"/>
              <a:ext cx="2844031" cy="1127858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11" name="Picture 4" descr="Image result for grass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92512"/>
              <a:ext cx="9144000" cy="30654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431938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1759" y="504670"/>
            <a:ext cx="756628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bn-IN" sz="5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IN" sz="5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7520"/>
            <a:ext cx="9144000" cy="308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29237995"/>
              </p:ext>
            </p:extLst>
          </p:nvPr>
        </p:nvGraphicFramePr>
        <p:xfrm>
          <a:off x="3112395" y="2411569"/>
          <a:ext cx="2907405" cy="2846231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9972" y="625900"/>
            <a:ext cx="7805057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গত পাঠে তোমরা কি  শিখেছো?</a:t>
            </a:r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694"/>
            <a:ext cx="9144000" cy="3065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2085" y="3129385"/>
            <a:ext cx="595165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16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 </a:t>
            </a:r>
            <a:endParaRPr lang="en-IN" sz="16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808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330672"/>
            <a:ext cx="8229600" cy="42319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88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8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8800" b="1" dirty="0" smtClean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6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শিখি</a:t>
            </a:r>
            <a:endParaRPr lang="en-US" sz="6600" b="1" dirty="0" smtClean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115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115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bn-IN" sz="115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115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bn-IN" sz="115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115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bn-IN" sz="115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IN" sz="11500" b="1" dirty="0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,ঙ</a:t>
            </a:r>
            <a:r>
              <a:rPr lang="bn-BD" sz="115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15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0887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 result for gras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842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" y="1143000"/>
            <a:ext cx="4724400" cy="5638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ছবিতে তোমরা কি দেখছ?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76800" y="1143000"/>
            <a:ext cx="3962400" cy="1676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 ধরি 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29200" y="2971800"/>
            <a:ext cx="3810000" cy="1524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29200" y="1447800"/>
            <a:ext cx="990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38800" y="3124200"/>
            <a:ext cx="10668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62600" y="4724400"/>
            <a:ext cx="2667000" cy="167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3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</a:t>
            </a:r>
            <a:endParaRPr lang="en-US" sz="23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contents\lessons\images\ban2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990600"/>
            <a:ext cx="5257800" cy="5410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228600"/>
            <a:ext cx="807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ছবিতে তোমরা কি দেখছ ?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1066800"/>
            <a:ext cx="3276600" cy="1600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খবর পড়ি 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1447800"/>
            <a:ext cx="1143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2971800"/>
            <a:ext cx="3048000" cy="1447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খবর 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3276600"/>
            <a:ext cx="990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 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4648200"/>
            <a:ext cx="2667000" cy="175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9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 </a:t>
            </a:r>
            <a:endParaRPr lang="en-US" sz="19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8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553</TotalTime>
  <Words>331</Words>
  <Application>Microsoft Office PowerPoint</Application>
  <PresentationFormat>On-screen Show (4:3)</PresentationFormat>
  <Paragraphs>109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Aspect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ABC</cp:lastModifiedBy>
  <cp:revision>40</cp:revision>
  <dcterms:created xsi:type="dcterms:W3CDTF">2006-08-16T00:00:00Z</dcterms:created>
  <dcterms:modified xsi:type="dcterms:W3CDTF">2020-07-14T15:44:00Z</dcterms:modified>
</cp:coreProperties>
</file>