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88" r:id="rId2"/>
    <p:sldId id="259" r:id="rId3"/>
    <p:sldId id="260" r:id="rId4"/>
    <p:sldId id="261" r:id="rId5"/>
    <p:sldId id="262" r:id="rId6"/>
    <p:sldId id="282" r:id="rId7"/>
    <p:sldId id="283" r:id="rId8"/>
    <p:sldId id="263" r:id="rId9"/>
    <p:sldId id="264" r:id="rId10"/>
    <p:sldId id="265" r:id="rId11"/>
    <p:sldId id="266" r:id="rId12"/>
    <p:sldId id="285" r:id="rId13"/>
    <p:sldId id="267" r:id="rId14"/>
    <p:sldId id="287" r:id="rId15"/>
    <p:sldId id="268" r:id="rId16"/>
    <p:sldId id="269" r:id="rId17"/>
    <p:sldId id="270" r:id="rId18"/>
    <p:sldId id="290" r:id="rId19"/>
    <p:sldId id="272" r:id="rId20"/>
    <p:sldId id="274" r:id="rId21"/>
    <p:sldId id="275" r:id="rId22"/>
    <p:sldId id="276" r:id="rId23"/>
    <p:sldId id="278" r:id="rId24"/>
    <p:sldId id="279"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2" autoAdjust="0"/>
    <p:restoredTop sz="91833" autoAdjust="0"/>
  </p:normalViewPr>
  <p:slideViewPr>
    <p:cSldViewPr>
      <p:cViewPr>
        <p:scale>
          <a:sx n="60" d="100"/>
          <a:sy n="60" d="100"/>
        </p:scale>
        <p:origin x="-1650"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D14F2-833D-4703-A8F0-0B7FEFF5DEC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79ACF82A-7EB6-414C-8725-EE8AF8798BD1}">
      <dgm:prSet phldrT="[Text]" custT="1"/>
      <dgm:spPr>
        <a:solidFill>
          <a:srgbClr val="FFC000"/>
        </a:solidFill>
      </dgm:spPr>
      <dgm:t>
        <a:bodyPr/>
        <a:lstStyle/>
        <a:p>
          <a:r>
            <a:rPr lang="bn-BD" sz="3200" b="1" dirty="0" smtClean="0">
              <a:latin typeface="NikoshBAN" pitchFamily="2" charset="0"/>
              <a:cs typeface="NikoshBAN" pitchFamily="2" charset="0"/>
            </a:rPr>
            <a:t>১। প্রতিটি হিসাবের পৃথক শিরোনাম</a:t>
          </a:r>
          <a:endParaRPr lang="en-US" sz="3200" b="1" dirty="0">
            <a:latin typeface="NikoshBAN" pitchFamily="2" charset="0"/>
            <a:cs typeface="NikoshBAN" pitchFamily="2" charset="0"/>
          </a:endParaRPr>
        </a:p>
      </dgm:t>
    </dgm:pt>
    <dgm:pt modelId="{0FAD49AC-9644-4BE1-B602-E8CE8F52A4B3}" type="parTrans" cxnId="{D255E215-4F57-4816-B286-112672DB0004}">
      <dgm:prSet/>
      <dgm:spPr/>
      <dgm:t>
        <a:bodyPr/>
        <a:lstStyle/>
        <a:p>
          <a:endParaRPr lang="en-US">
            <a:latin typeface="NikoshBAN" pitchFamily="2" charset="0"/>
            <a:cs typeface="NikoshBAN" pitchFamily="2" charset="0"/>
          </a:endParaRPr>
        </a:p>
      </dgm:t>
    </dgm:pt>
    <dgm:pt modelId="{9B6445F6-2F6E-4E39-AE4F-25EB1C0A91F3}" type="sibTrans" cxnId="{D255E215-4F57-4816-B286-112672DB0004}">
      <dgm:prSet/>
      <dgm:spPr/>
      <dgm:t>
        <a:bodyPr/>
        <a:lstStyle/>
        <a:p>
          <a:endParaRPr lang="en-US">
            <a:latin typeface="NikoshBAN" pitchFamily="2" charset="0"/>
            <a:cs typeface="NikoshBAN" pitchFamily="2" charset="0"/>
          </a:endParaRPr>
        </a:p>
      </dgm:t>
    </dgm:pt>
    <dgm:pt modelId="{30A69833-EE5C-4A61-8436-D6B674A38B84}">
      <dgm:prSet phldrT="[Text]" custT="1"/>
      <dgm:spPr>
        <a:solidFill>
          <a:srgbClr val="00B0F0"/>
        </a:solidFill>
      </dgm:spPr>
      <dgm:t>
        <a:bodyPr/>
        <a:lstStyle/>
        <a:p>
          <a:r>
            <a:rPr lang="bn-BD" sz="3200" b="1" dirty="0" smtClean="0">
              <a:latin typeface="Nikosh" pitchFamily="2" charset="0"/>
              <a:cs typeface="Nikosh" pitchFamily="2" charset="0"/>
            </a:rPr>
            <a:t>২। </a:t>
          </a:r>
          <a:r>
            <a:rPr lang="en-US" sz="3200" b="1" dirty="0" smtClean="0">
              <a:latin typeface="Nikosh" pitchFamily="2" charset="0"/>
              <a:cs typeface="Nikosh" pitchFamily="2" charset="0"/>
            </a:rPr>
            <a:t>T </a:t>
          </a:r>
          <a:r>
            <a:rPr lang="bn-BD" sz="3200" b="1" dirty="0" smtClean="0">
              <a:latin typeface="NikoshBAN" pitchFamily="2" charset="0"/>
              <a:cs typeface="NikoshBAN" pitchFamily="2" charset="0"/>
            </a:rPr>
            <a:t>বা চলমান জের ছক অনুসরণ</a:t>
          </a:r>
          <a:endParaRPr lang="en-US" sz="3200" b="1" dirty="0">
            <a:latin typeface="Nikosh" pitchFamily="2" charset="0"/>
            <a:cs typeface="Nikosh" pitchFamily="2" charset="0"/>
          </a:endParaRPr>
        </a:p>
      </dgm:t>
    </dgm:pt>
    <dgm:pt modelId="{20117C32-3AA0-45F3-803B-23A1FFE6E781}" type="parTrans" cxnId="{F220A1BB-DED9-4FF9-9EDD-B7254FE1A36C}">
      <dgm:prSet/>
      <dgm:spPr/>
      <dgm:t>
        <a:bodyPr/>
        <a:lstStyle/>
        <a:p>
          <a:endParaRPr lang="en-US">
            <a:latin typeface="NikoshBAN" pitchFamily="2" charset="0"/>
            <a:cs typeface="NikoshBAN" pitchFamily="2" charset="0"/>
          </a:endParaRPr>
        </a:p>
      </dgm:t>
    </dgm:pt>
    <dgm:pt modelId="{AF06B607-473D-406D-9BEF-15E17576910C}" type="sibTrans" cxnId="{F220A1BB-DED9-4FF9-9EDD-B7254FE1A36C}">
      <dgm:prSet/>
      <dgm:spPr/>
      <dgm:t>
        <a:bodyPr/>
        <a:lstStyle/>
        <a:p>
          <a:endParaRPr lang="en-US">
            <a:latin typeface="NikoshBAN" pitchFamily="2" charset="0"/>
            <a:cs typeface="NikoshBAN" pitchFamily="2" charset="0"/>
          </a:endParaRPr>
        </a:p>
      </dgm:t>
    </dgm:pt>
    <dgm:pt modelId="{459C9EAB-5848-4250-B247-8A97DA3EA735}">
      <dgm:prSet phldrT="[Text]" custT="1"/>
      <dgm:spPr>
        <a:solidFill>
          <a:schemeClr val="accent6">
            <a:lumMod val="75000"/>
          </a:schemeClr>
        </a:solidFill>
      </dgm:spPr>
      <dgm:t>
        <a:bodyPr/>
        <a:lstStyle/>
        <a:p>
          <a:r>
            <a:rPr lang="bn-BD" sz="2800" b="1" dirty="0" smtClean="0">
              <a:latin typeface="NikoshBAN" pitchFamily="2" charset="0"/>
              <a:cs typeface="NikoshBAN" pitchFamily="2" charset="0"/>
            </a:rPr>
            <a:t>৩। প্রতিটি হিসাবের পৃথক জের নির্ণয়</a:t>
          </a:r>
          <a:endParaRPr lang="en-US" sz="2800" b="1" dirty="0">
            <a:latin typeface="NikoshBAN" pitchFamily="2" charset="0"/>
            <a:cs typeface="NikoshBAN" pitchFamily="2" charset="0"/>
          </a:endParaRPr>
        </a:p>
      </dgm:t>
    </dgm:pt>
    <dgm:pt modelId="{FA6D9DFA-3A2E-4E8D-B691-E5ABDB1A995E}" type="parTrans" cxnId="{34E7C7D9-4EC7-4B05-8CDB-0ACAF666CB5C}">
      <dgm:prSet/>
      <dgm:spPr/>
      <dgm:t>
        <a:bodyPr/>
        <a:lstStyle/>
        <a:p>
          <a:endParaRPr lang="en-US">
            <a:latin typeface="NikoshBAN" pitchFamily="2" charset="0"/>
            <a:cs typeface="NikoshBAN" pitchFamily="2" charset="0"/>
          </a:endParaRPr>
        </a:p>
      </dgm:t>
    </dgm:pt>
    <dgm:pt modelId="{C268C02D-0347-458B-BC40-39A8FE446B36}" type="sibTrans" cxnId="{34E7C7D9-4EC7-4B05-8CDB-0ACAF666CB5C}">
      <dgm:prSet/>
      <dgm:spPr/>
      <dgm:t>
        <a:bodyPr/>
        <a:lstStyle/>
        <a:p>
          <a:endParaRPr lang="en-US">
            <a:latin typeface="NikoshBAN" pitchFamily="2" charset="0"/>
            <a:cs typeface="NikoshBAN" pitchFamily="2" charset="0"/>
          </a:endParaRPr>
        </a:p>
      </dgm:t>
    </dgm:pt>
    <dgm:pt modelId="{B640F712-F91B-4C72-8487-5451FAEF69A5}">
      <dgm:prSet custT="1"/>
      <dgm:spPr>
        <a:solidFill>
          <a:srgbClr val="FFFF00"/>
        </a:solidFill>
      </dgm:spPr>
      <dgm:t>
        <a:bodyPr/>
        <a:lstStyle/>
        <a:p>
          <a:r>
            <a:rPr lang="bn-BD" sz="3200" b="1" dirty="0" smtClean="0">
              <a:solidFill>
                <a:schemeClr val="accent4">
                  <a:lumMod val="75000"/>
                </a:schemeClr>
              </a:solidFill>
              <a:latin typeface="NikoshBAN" pitchFamily="2" charset="0"/>
              <a:cs typeface="NikoshBAN" pitchFamily="2" charset="0"/>
            </a:rPr>
            <a:t>৪। জাবেদা সহায়ক বহি স্বরূপ খতিয়ানে জাবেদা পৃঃ নং উল্লেখ  করা হয়</a:t>
          </a:r>
        </a:p>
      </dgm:t>
    </dgm:pt>
    <dgm:pt modelId="{1203614D-549A-487D-9AC5-47C2364CD255}" type="parTrans" cxnId="{47075BBF-465F-43B7-AF36-7117BDDE9E99}">
      <dgm:prSet/>
      <dgm:spPr/>
      <dgm:t>
        <a:bodyPr/>
        <a:lstStyle/>
        <a:p>
          <a:endParaRPr lang="en-US"/>
        </a:p>
      </dgm:t>
    </dgm:pt>
    <dgm:pt modelId="{3F3B5613-04B6-4E32-9A7A-EF56B94495FD}" type="sibTrans" cxnId="{47075BBF-465F-43B7-AF36-7117BDDE9E99}">
      <dgm:prSet/>
      <dgm:spPr/>
      <dgm:t>
        <a:bodyPr/>
        <a:lstStyle/>
        <a:p>
          <a:endParaRPr lang="en-US"/>
        </a:p>
      </dgm:t>
    </dgm:pt>
    <dgm:pt modelId="{E8BA7510-FC85-4679-BE41-ACA1B250AFB5}">
      <dgm:prSet custT="1"/>
      <dgm:spPr>
        <a:solidFill>
          <a:schemeClr val="accent3">
            <a:lumMod val="60000"/>
            <a:lumOff val="40000"/>
          </a:schemeClr>
        </a:solidFill>
      </dgm:spPr>
      <dgm:t>
        <a:bodyPr/>
        <a:lstStyle/>
        <a:p>
          <a:r>
            <a:rPr lang="bn-BD" sz="2800" b="1" dirty="0" smtClean="0">
              <a:solidFill>
                <a:schemeClr val="accent4">
                  <a:lumMod val="75000"/>
                </a:schemeClr>
              </a:solidFill>
              <a:latin typeface="NikoshBAN" pitchFamily="2" charset="0"/>
              <a:cs typeface="NikoshBAN" pitchFamily="2" charset="0"/>
            </a:rPr>
            <a:t>৫। হিসাবের গাণিতিক শুদ্ধতা যাচাইয়ে সহায়তা</a:t>
          </a:r>
          <a:endParaRPr lang="en-US" sz="2800" b="1" dirty="0">
            <a:solidFill>
              <a:schemeClr val="accent4">
                <a:lumMod val="75000"/>
              </a:schemeClr>
            </a:solidFill>
            <a:latin typeface="NikoshBAN" pitchFamily="2" charset="0"/>
            <a:cs typeface="NikoshBAN" pitchFamily="2" charset="0"/>
          </a:endParaRPr>
        </a:p>
      </dgm:t>
    </dgm:pt>
    <dgm:pt modelId="{49C5E478-E87F-4CFB-804C-1696E69B9313}" type="parTrans" cxnId="{FC643BD4-B24C-412A-AD27-E7C7AA5B6C6A}">
      <dgm:prSet/>
      <dgm:spPr/>
      <dgm:t>
        <a:bodyPr/>
        <a:lstStyle/>
        <a:p>
          <a:endParaRPr lang="en-US"/>
        </a:p>
      </dgm:t>
    </dgm:pt>
    <dgm:pt modelId="{A86C9274-E201-4D25-AE26-95828C8BB443}" type="sibTrans" cxnId="{FC643BD4-B24C-412A-AD27-E7C7AA5B6C6A}">
      <dgm:prSet/>
      <dgm:spPr/>
      <dgm:t>
        <a:bodyPr/>
        <a:lstStyle/>
        <a:p>
          <a:endParaRPr lang="en-US"/>
        </a:p>
      </dgm:t>
    </dgm:pt>
    <dgm:pt modelId="{B02F9C20-4772-4343-BBF3-408B22BC9BE0}">
      <dgm:prSet custT="1"/>
      <dgm:spPr>
        <a:solidFill>
          <a:srgbClr val="FFFF00"/>
        </a:solidFill>
      </dgm:spPr>
      <dgm:t>
        <a:bodyPr/>
        <a:lstStyle/>
        <a:p>
          <a:r>
            <a:rPr lang="bn-BD" sz="3200" b="1" dirty="0" smtClean="0">
              <a:solidFill>
                <a:schemeClr val="accent4">
                  <a:lumMod val="75000"/>
                </a:schemeClr>
              </a:solidFill>
              <a:latin typeface="NikoshBAN" pitchFamily="2" charset="0"/>
              <a:cs typeface="NikoshBAN" pitchFamily="2" charset="0"/>
            </a:rPr>
            <a:t>৬। খতিয়ানের উদ্দ্বৃত্ত্ব দ্বারা রেওয়ামিল প্রস্তুত</a:t>
          </a:r>
          <a:endParaRPr lang="en-US" sz="3200" b="1" dirty="0">
            <a:solidFill>
              <a:schemeClr val="accent4">
                <a:lumMod val="75000"/>
              </a:schemeClr>
            </a:solidFill>
            <a:latin typeface="NikoshBAN" pitchFamily="2" charset="0"/>
            <a:cs typeface="NikoshBAN" pitchFamily="2" charset="0"/>
          </a:endParaRPr>
        </a:p>
      </dgm:t>
    </dgm:pt>
    <dgm:pt modelId="{8F2B33DF-A09B-456E-B5C6-74ED58F72577}" type="parTrans" cxnId="{608333D4-8351-431D-92E0-853F49D457BB}">
      <dgm:prSet/>
      <dgm:spPr/>
      <dgm:t>
        <a:bodyPr/>
        <a:lstStyle/>
        <a:p>
          <a:endParaRPr lang="en-US"/>
        </a:p>
      </dgm:t>
    </dgm:pt>
    <dgm:pt modelId="{88EE3B04-D920-4587-AD91-B7BC5584D48C}" type="sibTrans" cxnId="{608333D4-8351-431D-92E0-853F49D457BB}">
      <dgm:prSet/>
      <dgm:spPr/>
      <dgm:t>
        <a:bodyPr/>
        <a:lstStyle/>
        <a:p>
          <a:endParaRPr lang="en-US"/>
        </a:p>
      </dgm:t>
    </dgm:pt>
    <dgm:pt modelId="{1C2631D1-C5DA-481F-BB99-3D2B94CF47F4}" type="pres">
      <dgm:prSet presAssocID="{1EDD14F2-833D-4703-A8F0-0B7FEFF5DECF}" presName="linear" presStyleCnt="0">
        <dgm:presLayoutVars>
          <dgm:dir/>
          <dgm:animLvl val="lvl"/>
          <dgm:resizeHandles val="exact"/>
        </dgm:presLayoutVars>
      </dgm:prSet>
      <dgm:spPr/>
      <dgm:t>
        <a:bodyPr/>
        <a:lstStyle/>
        <a:p>
          <a:endParaRPr lang="en-US"/>
        </a:p>
      </dgm:t>
    </dgm:pt>
    <dgm:pt modelId="{C7462ACA-EB73-4ABA-8BAC-252E53D1A3CA}" type="pres">
      <dgm:prSet presAssocID="{79ACF82A-7EB6-414C-8725-EE8AF8798BD1}" presName="parentLin" presStyleCnt="0"/>
      <dgm:spPr/>
    </dgm:pt>
    <dgm:pt modelId="{1B306527-266A-48A0-B939-FD73F5774D0E}" type="pres">
      <dgm:prSet presAssocID="{79ACF82A-7EB6-414C-8725-EE8AF8798BD1}" presName="parentLeftMargin" presStyleLbl="node1" presStyleIdx="0" presStyleCnt="6"/>
      <dgm:spPr/>
      <dgm:t>
        <a:bodyPr/>
        <a:lstStyle/>
        <a:p>
          <a:endParaRPr lang="en-US"/>
        </a:p>
      </dgm:t>
    </dgm:pt>
    <dgm:pt modelId="{ECE78414-CE0C-4BC4-99B4-4BD2CA269BE5}" type="pres">
      <dgm:prSet presAssocID="{79ACF82A-7EB6-414C-8725-EE8AF8798BD1}" presName="parentText" presStyleLbl="node1" presStyleIdx="0" presStyleCnt="6" custScaleX="142857" custScaleY="267885" custLinFactNeighborX="515" custLinFactNeighborY="61179">
        <dgm:presLayoutVars>
          <dgm:chMax val="0"/>
          <dgm:bulletEnabled val="1"/>
        </dgm:presLayoutVars>
      </dgm:prSet>
      <dgm:spPr/>
      <dgm:t>
        <a:bodyPr/>
        <a:lstStyle/>
        <a:p>
          <a:endParaRPr lang="en-US"/>
        </a:p>
      </dgm:t>
    </dgm:pt>
    <dgm:pt modelId="{803BCCC3-58CC-4F8B-938D-C9CDC8EF87B9}" type="pres">
      <dgm:prSet presAssocID="{79ACF82A-7EB6-414C-8725-EE8AF8798BD1}" presName="negativeSpace" presStyleCnt="0"/>
      <dgm:spPr/>
    </dgm:pt>
    <dgm:pt modelId="{54D59550-A65D-4D94-807E-E8D03A701D83}" type="pres">
      <dgm:prSet presAssocID="{79ACF82A-7EB6-414C-8725-EE8AF8798BD1}" presName="childText" presStyleLbl="conFgAcc1" presStyleIdx="0" presStyleCnt="6">
        <dgm:presLayoutVars>
          <dgm:bulletEnabled val="1"/>
        </dgm:presLayoutVars>
      </dgm:prSet>
      <dgm:spPr/>
    </dgm:pt>
    <dgm:pt modelId="{D0184F94-532B-4588-ABE3-1E2F3A1C28F9}" type="pres">
      <dgm:prSet presAssocID="{9B6445F6-2F6E-4E39-AE4F-25EB1C0A91F3}" presName="spaceBetweenRectangles" presStyleCnt="0"/>
      <dgm:spPr/>
    </dgm:pt>
    <dgm:pt modelId="{0C56D8F5-89A2-4779-B9BF-3A5F1E4C3F37}" type="pres">
      <dgm:prSet presAssocID="{30A69833-EE5C-4A61-8436-D6B674A38B84}" presName="parentLin" presStyleCnt="0"/>
      <dgm:spPr/>
    </dgm:pt>
    <dgm:pt modelId="{99D65D9B-ABB6-4DD1-88A5-97738575FA3C}" type="pres">
      <dgm:prSet presAssocID="{30A69833-EE5C-4A61-8436-D6B674A38B84}" presName="parentLeftMargin" presStyleLbl="node1" presStyleIdx="0" presStyleCnt="6"/>
      <dgm:spPr/>
      <dgm:t>
        <a:bodyPr/>
        <a:lstStyle/>
        <a:p>
          <a:endParaRPr lang="en-US"/>
        </a:p>
      </dgm:t>
    </dgm:pt>
    <dgm:pt modelId="{C384BE2B-26E1-4CDE-A689-86EB311369D1}" type="pres">
      <dgm:prSet presAssocID="{30A69833-EE5C-4A61-8436-D6B674A38B84}" presName="parentText" presStyleLbl="node1" presStyleIdx="1" presStyleCnt="6" custScaleX="142857" custScaleY="250933" custLinFactNeighborX="515" custLinFactNeighborY="49392">
        <dgm:presLayoutVars>
          <dgm:chMax val="0"/>
          <dgm:bulletEnabled val="1"/>
        </dgm:presLayoutVars>
      </dgm:prSet>
      <dgm:spPr/>
      <dgm:t>
        <a:bodyPr/>
        <a:lstStyle/>
        <a:p>
          <a:endParaRPr lang="en-US"/>
        </a:p>
      </dgm:t>
    </dgm:pt>
    <dgm:pt modelId="{19026B02-038E-4D92-A107-DB7BFAA002A0}" type="pres">
      <dgm:prSet presAssocID="{30A69833-EE5C-4A61-8436-D6B674A38B84}" presName="negativeSpace" presStyleCnt="0"/>
      <dgm:spPr/>
    </dgm:pt>
    <dgm:pt modelId="{C0B1489C-50DC-4C99-A4B9-B2AF2A09EBB2}" type="pres">
      <dgm:prSet presAssocID="{30A69833-EE5C-4A61-8436-D6B674A38B84}" presName="childText" presStyleLbl="conFgAcc1" presStyleIdx="1" presStyleCnt="6">
        <dgm:presLayoutVars>
          <dgm:bulletEnabled val="1"/>
        </dgm:presLayoutVars>
      </dgm:prSet>
      <dgm:spPr/>
    </dgm:pt>
    <dgm:pt modelId="{BBEF2B4E-92F7-4C1F-8690-E601E5F8E94A}" type="pres">
      <dgm:prSet presAssocID="{AF06B607-473D-406D-9BEF-15E17576910C}" presName="spaceBetweenRectangles" presStyleCnt="0"/>
      <dgm:spPr/>
    </dgm:pt>
    <dgm:pt modelId="{14FBBED1-B675-4C0F-95C2-F9A23E4FD97C}" type="pres">
      <dgm:prSet presAssocID="{459C9EAB-5848-4250-B247-8A97DA3EA735}" presName="parentLin" presStyleCnt="0"/>
      <dgm:spPr/>
    </dgm:pt>
    <dgm:pt modelId="{8E453275-451F-4E12-B0AA-BE92F33C427C}" type="pres">
      <dgm:prSet presAssocID="{459C9EAB-5848-4250-B247-8A97DA3EA735}" presName="parentLeftMargin" presStyleLbl="node1" presStyleIdx="1" presStyleCnt="6"/>
      <dgm:spPr/>
      <dgm:t>
        <a:bodyPr/>
        <a:lstStyle/>
        <a:p>
          <a:endParaRPr lang="en-US"/>
        </a:p>
      </dgm:t>
    </dgm:pt>
    <dgm:pt modelId="{0A5EA5E3-BCD1-4499-96B1-A26C38E97470}" type="pres">
      <dgm:prSet presAssocID="{459C9EAB-5848-4250-B247-8A97DA3EA735}" presName="parentText" presStyleLbl="node1" presStyleIdx="2" presStyleCnt="6" custScaleX="142857" custScaleY="239477" custLinFactNeighborX="-990" custLinFactNeighborY="28743">
        <dgm:presLayoutVars>
          <dgm:chMax val="0"/>
          <dgm:bulletEnabled val="1"/>
        </dgm:presLayoutVars>
      </dgm:prSet>
      <dgm:spPr/>
      <dgm:t>
        <a:bodyPr/>
        <a:lstStyle/>
        <a:p>
          <a:endParaRPr lang="en-US"/>
        </a:p>
      </dgm:t>
    </dgm:pt>
    <dgm:pt modelId="{9547E414-7BB9-4D3D-9DDA-F2EF83058388}" type="pres">
      <dgm:prSet presAssocID="{459C9EAB-5848-4250-B247-8A97DA3EA735}" presName="negativeSpace" presStyleCnt="0"/>
      <dgm:spPr/>
    </dgm:pt>
    <dgm:pt modelId="{89DC70EC-629D-4572-B5C1-C0E1A8AC896E}" type="pres">
      <dgm:prSet presAssocID="{459C9EAB-5848-4250-B247-8A97DA3EA735}" presName="childText" presStyleLbl="conFgAcc1" presStyleIdx="2" presStyleCnt="6">
        <dgm:presLayoutVars>
          <dgm:bulletEnabled val="1"/>
        </dgm:presLayoutVars>
      </dgm:prSet>
      <dgm:spPr/>
    </dgm:pt>
    <dgm:pt modelId="{B03D4391-5ED3-4037-A31D-9D89F023D425}" type="pres">
      <dgm:prSet presAssocID="{C268C02D-0347-458B-BC40-39A8FE446B36}" presName="spaceBetweenRectangles" presStyleCnt="0"/>
      <dgm:spPr/>
    </dgm:pt>
    <dgm:pt modelId="{6E1477ED-1FCA-453B-9546-826826E07231}" type="pres">
      <dgm:prSet presAssocID="{B640F712-F91B-4C72-8487-5451FAEF69A5}" presName="parentLin" presStyleCnt="0"/>
      <dgm:spPr/>
    </dgm:pt>
    <dgm:pt modelId="{A253A376-32BF-4F7C-BF53-3F4EB34CD397}" type="pres">
      <dgm:prSet presAssocID="{B640F712-F91B-4C72-8487-5451FAEF69A5}" presName="parentLeftMargin" presStyleLbl="node1" presStyleIdx="2" presStyleCnt="6"/>
      <dgm:spPr/>
      <dgm:t>
        <a:bodyPr/>
        <a:lstStyle/>
        <a:p>
          <a:endParaRPr lang="en-US"/>
        </a:p>
      </dgm:t>
    </dgm:pt>
    <dgm:pt modelId="{501EBF66-25D3-4C74-94DD-027A333D062F}" type="pres">
      <dgm:prSet presAssocID="{B640F712-F91B-4C72-8487-5451FAEF69A5}" presName="parentText" presStyleLbl="node1" presStyleIdx="3" presStyleCnt="6" custScaleX="137219" custScaleY="301048" custLinFactNeighborX="85" custLinFactNeighborY="19551">
        <dgm:presLayoutVars>
          <dgm:chMax val="0"/>
          <dgm:bulletEnabled val="1"/>
        </dgm:presLayoutVars>
      </dgm:prSet>
      <dgm:spPr/>
      <dgm:t>
        <a:bodyPr/>
        <a:lstStyle/>
        <a:p>
          <a:endParaRPr lang="en-US"/>
        </a:p>
      </dgm:t>
    </dgm:pt>
    <dgm:pt modelId="{45763434-9506-4F39-A1CE-E9820598417A}" type="pres">
      <dgm:prSet presAssocID="{B640F712-F91B-4C72-8487-5451FAEF69A5}" presName="negativeSpace" presStyleCnt="0"/>
      <dgm:spPr/>
    </dgm:pt>
    <dgm:pt modelId="{37A41EFD-687E-4B8F-A558-5B70439DCAD5}" type="pres">
      <dgm:prSet presAssocID="{B640F712-F91B-4C72-8487-5451FAEF69A5}" presName="childText" presStyleLbl="conFgAcc1" presStyleIdx="3" presStyleCnt="6">
        <dgm:presLayoutVars>
          <dgm:bulletEnabled val="1"/>
        </dgm:presLayoutVars>
      </dgm:prSet>
      <dgm:spPr/>
    </dgm:pt>
    <dgm:pt modelId="{C185EA81-8F27-4125-8DC2-0E335778B6FA}" type="pres">
      <dgm:prSet presAssocID="{3F3B5613-04B6-4E32-9A7A-EF56B94495FD}" presName="spaceBetweenRectangles" presStyleCnt="0"/>
      <dgm:spPr/>
    </dgm:pt>
    <dgm:pt modelId="{5AD57A0B-4679-4BC8-BA8C-131936AAF3C7}" type="pres">
      <dgm:prSet presAssocID="{E8BA7510-FC85-4679-BE41-ACA1B250AFB5}" presName="parentLin" presStyleCnt="0"/>
      <dgm:spPr/>
    </dgm:pt>
    <dgm:pt modelId="{B528C8AE-9FC7-4071-AB1D-072DD94259D6}" type="pres">
      <dgm:prSet presAssocID="{E8BA7510-FC85-4679-BE41-ACA1B250AFB5}" presName="parentLeftMargin" presStyleLbl="node1" presStyleIdx="3" presStyleCnt="6"/>
      <dgm:spPr/>
      <dgm:t>
        <a:bodyPr/>
        <a:lstStyle/>
        <a:p>
          <a:endParaRPr lang="en-US"/>
        </a:p>
      </dgm:t>
    </dgm:pt>
    <dgm:pt modelId="{09A0A510-7440-4058-878D-FCA9B1E8D067}" type="pres">
      <dgm:prSet presAssocID="{E8BA7510-FC85-4679-BE41-ACA1B250AFB5}" presName="parentText" presStyleLbl="node1" presStyleIdx="4" presStyleCnt="6" custScaleX="141471" custScaleY="278361" custLinFactNeighborX="-990" custLinFactNeighborY="35246">
        <dgm:presLayoutVars>
          <dgm:chMax val="0"/>
          <dgm:bulletEnabled val="1"/>
        </dgm:presLayoutVars>
      </dgm:prSet>
      <dgm:spPr/>
      <dgm:t>
        <a:bodyPr/>
        <a:lstStyle/>
        <a:p>
          <a:endParaRPr lang="en-US"/>
        </a:p>
      </dgm:t>
    </dgm:pt>
    <dgm:pt modelId="{5F537AC1-E78B-46A3-BFF5-44CD5DC3BEBB}" type="pres">
      <dgm:prSet presAssocID="{E8BA7510-FC85-4679-BE41-ACA1B250AFB5}" presName="negativeSpace" presStyleCnt="0"/>
      <dgm:spPr/>
    </dgm:pt>
    <dgm:pt modelId="{B5960624-A985-4874-948C-B204B1EFC7F4}" type="pres">
      <dgm:prSet presAssocID="{E8BA7510-FC85-4679-BE41-ACA1B250AFB5}" presName="childText" presStyleLbl="conFgAcc1" presStyleIdx="4" presStyleCnt="6" custScaleY="195115">
        <dgm:presLayoutVars>
          <dgm:bulletEnabled val="1"/>
        </dgm:presLayoutVars>
      </dgm:prSet>
      <dgm:spPr/>
    </dgm:pt>
    <dgm:pt modelId="{91350DD6-D8FD-4318-A555-EA88C77B2187}" type="pres">
      <dgm:prSet presAssocID="{A86C9274-E201-4D25-AE26-95828C8BB443}" presName="spaceBetweenRectangles" presStyleCnt="0"/>
      <dgm:spPr/>
    </dgm:pt>
    <dgm:pt modelId="{5B18E469-B452-4CC8-ACC3-05DD68CEB98E}" type="pres">
      <dgm:prSet presAssocID="{B02F9C20-4772-4343-BBF3-408B22BC9BE0}" presName="parentLin" presStyleCnt="0"/>
      <dgm:spPr/>
    </dgm:pt>
    <dgm:pt modelId="{6FE7D623-CB6F-47FD-AB53-CCA1EC091FBE}" type="pres">
      <dgm:prSet presAssocID="{B02F9C20-4772-4343-BBF3-408B22BC9BE0}" presName="parentLeftMargin" presStyleLbl="node1" presStyleIdx="4" presStyleCnt="6"/>
      <dgm:spPr/>
      <dgm:t>
        <a:bodyPr/>
        <a:lstStyle/>
        <a:p>
          <a:endParaRPr lang="en-US"/>
        </a:p>
      </dgm:t>
    </dgm:pt>
    <dgm:pt modelId="{D60D67BB-92FC-4B08-B12A-4A6FAB7034A0}" type="pres">
      <dgm:prSet presAssocID="{B02F9C20-4772-4343-BBF3-408B22BC9BE0}" presName="parentText" presStyleLbl="node1" presStyleIdx="5" presStyleCnt="6" custScaleX="142857" custScaleY="309549">
        <dgm:presLayoutVars>
          <dgm:chMax val="0"/>
          <dgm:bulletEnabled val="1"/>
        </dgm:presLayoutVars>
      </dgm:prSet>
      <dgm:spPr/>
      <dgm:t>
        <a:bodyPr/>
        <a:lstStyle/>
        <a:p>
          <a:endParaRPr lang="en-US"/>
        </a:p>
      </dgm:t>
    </dgm:pt>
    <dgm:pt modelId="{67020EC6-18C3-4FA7-B759-97298CA15319}" type="pres">
      <dgm:prSet presAssocID="{B02F9C20-4772-4343-BBF3-408B22BC9BE0}" presName="negativeSpace" presStyleCnt="0"/>
      <dgm:spPr/>
    </dgm:pt>
    <dgm:pt modelId="{037910C2-776C-41AF-80FC-9B27F1DDB02D}" type="pres">
      <dgm:prSet presAssocID="{B02F9C20-4772-4343-BBF3-408B22BC9BE0}" presName="childText" presStyleLbl="conFgAcc1" presStyleIdx="5" presStyleCnt="6" custLinFactNeighborX="3960" custLinFactNeighborY="32406">
        <dgm:presLayoutVars>
          <dgm:bulletEnabled val="1"/>
        </dgm:presLayoutVars>
      </dgm:prSet>
      <dgm:spPr/>
    </dgm:pt>
  </dgm:ptLst>
  <dgm:cxnLst>
    <dgm:cxn modelId="{FC643BD4-B24C-412A-AD27-E7C7AA5B6C6A}" srcId="{1EDD14F2-833D-4703-A8F0-0B7FEFF5DECF}" destId="{E8BA7510-FC85-4679-BE41-ACA1B250AFB5}" srcOrd="4" destOrd="0" parTransId="{49C5E478-E87F-4CFB-804C-1696E69B9313}" sibTransId="{A86C9274-E201-4D25-AE26-95828C8BB443}"/>
    <dgm:cxn modelId="{D3057FAE-A252-4373-B670-A8E5E0A3F555}" type="presOf" srcId="{B640F712-F91B-4C72-8487-5451FAEF69A5}" destId="{A253A376-32BF-4F7C-BF53-3F4EB34CD397}" srcOrd="0" destOrd="0" presId="urn:microsoft.com/office/officeart/2005/8/layout/list1"/>
    <dgm:cxn modelId="{34E7C7D9-4EC7-4B05-8CDB-0ACAF666CB5C}" srcId="{1EDD14F2-833D-4703-A8F0-0B7FEFF5DECF}" destId="{459C9EAB-5848-4250-B247-8A97DA3EA735}" srcOrd="2" destOrd="0" parTransId="{FA6D9DFA-3A2E-4E8D-B691-E5ABDB1A995E}" sibTransId="{C268C02D-0347-458B-BC40-39A8FE446B36}"/>
    <dgm:cxn modelId="{4E69C20C-BC63-4230-A814-64844D18016B}" type="presOf" srcId="{B640F712-F91B-4C72-8487-5451FAEF69A5}" destId="{501EBF66-25D3-4C74-94DD-027A333D062F}" srcOrd="1" destOrd="0" presId="urn:microsoft.com/office/officeart/2005/8/layout/list1"/>
    <dgm:cxn modelId="{ED4ED94A-95A2-47A9-A2D3-42F4B2F5B26D}" type="presOf" srcId="{79ACF82A-7EB6-414C-8725-EE8AF8798BD1}" destId="{ECE78414-CE0C-4BC4-99B4-4BD2CA269BE5}" srcOrd="1" destOrd="0" presId="urn:microsoft.com/office/officeart/2005/8/layout/list1"/>
    <dgm:cxn modelId="{F220A1BB-DED9-4FF9-9EDD-B7254FE1A36C}" srcId="{1EDD14F2-833D-4703-A8F0-0B7FEFF5DECF}" destId="{30A69833-EE5C-4A61-8436-D6B674A38B84}" srcOrd="1" destOrd="0" parTransId="{20117C32-3AA0-45F3-803B-23A1FFE6E781}" sibTransId="{AF06B607-473D-406D-9BEF-15E17576910C}"/>
    <dgm:cxn modelId="{2FEF6184-FD80-4CCD-8C6C-A64362D6EA6C}" type="presOf" srcId="{B02F9C20-4772-4343-BBF3-408B22BC9BE0}" destId="{D60D67BB-92FC-4B08-B12A-4A6FAB7034A0}" srcOrd="1" destOrd="0" presId="urn:microsoft.com/office/officeart/2005/8/layout/list1"/>
    <dgm:cxn modelId="{751B1AB7-1709-43A3-9903-5C5192EA7ECE}" type="presOf" srcId="{30A69833-EE5C-4A61-8436-D6B674A38B84}" destId="{99D65D9B-ABB6-4DD1-88A5-97738575FA3C}" srcOrd="0" destOrd="0" presId="urn:microsoft.com/office/officeart/2005/8/layout/list1"/>
    <dgm:cxn modelId="{EAB27B07-E527-45BA-97E8-D8F8D7C82E31}" type="presOf" srcId="{E8BA7510-FC85-4679-BE41-ACA1B250AFB5}" destId="{09A0A510-7440-4058-878D-FCA9B1E8D067}" srcOrd="1" destOrd="0" presId="urn:microsoft.com/office/officeart/2005/8/layout/list1"/>
    <dgm:cxn modelId="{4007981F-544F-45BB-A8F1-3B58ACE3FCE7}" type="presOf" srcId="{B02F9C20-4772-4343-BBF3-408B22BC9BE0}" destId="{6FE7D623-CB6F-47FD-AB53-CCA1EC091FBE}" srcOrd="0" destOrd="0" presId="urn:microsoft.com/office/officeart/2005/8/layout/list1"/>
    <dgm:cxn modelId="{67531C83-C7C2-4C31-BBE5-9A6DA6AA28C8}" type="presOf" srcId="{459C9EAB-5848-4250-B247-8A97DA3EA735}" destId="{0A5EA5E3-BCD1-4499-96B1-A26C38E97470}" srcOrd="1" destOrd="0" presId="urn:microsoft.com/office/officeart/2005/8/layout/list1"/>
    <dgm:cxn modelId="{4DDCFFAE-F9EA-41B9-92E5-E9F29DA06DFC}" type="presOf" srcId="{1EDD14F2-833D-4703-A8F0-0B7FEFF5DECF}" destId="{1C2631D1-C5DA-481F-BB99-3D2B94CF47F4}" srcOrd="0" destOrd="0" presId="urn:microsoft.com/office/officeart/2005/8/layout/list1"/>
    <dgm:cxn modelId="{47075BBF-465F-43B7-AF36-7117BDDE9E99}" srcId="{1EDD14F2-833D-4703-A8F0-0B7FEFF5DECF}" destId="{B640F712-F91B-4C72-8487-5451FAEF69A5}" srcOrd="3" destOrd="0" parTransId="{1203614D-549A-487D-9AC5-47C2364CD255}" sibTransId="{3F3B5613-04B6-4E32-9A7A-EF56B94495FD}"/>
    <dgm:cxn modelId="{D878A802-A796-4E33-AD8F-74759221FFCA}" type="presOf" srcId="{30A69833-EE5C-4A61-8436-D6B674A38B84}" destId="{C384BE2B-26E1-4CDE-A689-86EB311369D1}" srcOrd="1" destOrd="0" presId="urn:microsoft.com/office/officeart/2005/8/layout/list1"/>
    <dgm:cxn modelId="{142F0F7D-9F14-44A6-952C-7AF9B7E83E01}" type="presOf" srcId="{459C9EAB-5848-4250-B247-8A97DA3EA735}" destId="{8E453275-451F-4E12-B0AA-BE92F33C427C}" srcOrd="0" destOrd="0" presId="urn:microsoft.com/office/officeart/2005/8/layout/list1"/>
    <dgm:cxn modelId="{46401E81-7F93-4441-B052-78D413CFE7C1}" type="presOf" srcId="{79ACF82A-7EB6-414C-8725-EE8AF8798BD1}" destId="{1B306527-266A-48A0-B939-FD73F5774D0E}" srcOrd="0" destOrd="0" presId="urn:microsoft.com/office/officeart/2005/8/layout/list1"/>
    <dgm:cxn modelId="{66C9DB4F-6C75-4ED1-B5F1-658016F9B353}" type="presOf" srcId="{E8BA7510-FC85-4679-BE41-ACA1B250AFB5}" destId="{B528C8AE-9FC7-4071-AB1D-072DD94259D6}" srcOrd="0" destOrd="0" presId="urn:microsoft.com/office/officeart/2005/8/layout/list1"/>
    <dgm:cxn modelId="{D255E215-4F57-4816-B286-112672DB0004}" srcId="{1EDD14F2-833D-4703-A8F0-0B7FEFF5DECF}" destId="{79ACF82A-7EB6-414C-8725-EE8AF8798BD1}" srcOrd="0" destOrd="0" parTransId="{0FAD49AC-9644-4BE1-B602-E8CE8F52A4B3}" sibTransId="{9B6445F6-2F6E-4E39-AE4F-25EB1C0A91F3}"/>
    <dgm:cxn modelId="{608333D4-8351-431D-92E0-853F49D457BB}" srcId="{1EDD14F2-833D-4703-A8F0-0B7FEFF5DECF}" destId="{B02F9C20-4772-4343-BBF3-408B22BC9BE0}" srcOrd="5" destOrd="0" parTransId="{8F2B33DF-A09B-456E-B5C6-74ED58F72577}" sibTransId="{88EE3B04-D920-4587-AD91-B7BC5584D48C}"/>
    <dgm:cxn modelId="{B6A30500-758A-4F64-9D8C-B2197727D85B}" type="presParOf" srcId="{1C2631D1-C5DA-481F-BB99-3D2B94CF47F4}" destId="{C7462ACA-EB73-4ABA-8BAC-252E53D1A3CA}" srcOrd="0" destOrd="0" presId="urn:microsoft.com/office/officeart/2005/8/layout/list1"/>
    <dgm:cxn modelId="{339D49BB-68C1-4AE7-B348-BCA4D83DA867}" type="presParOf" srcId="{C7462ACA-EB73-4ABA-8BAC-252E53D1A3CA}" destId="{1B306527-266A-48A0-B939-FD73F5774D0E}" srcOrd="0" destOrd="0" presId="urn:microsoft.com/office/officeart/2005/8/layout/list1"/>
    <dgm:cxn modelId="{FCAC2912-C7A7-4EF2-8CDC-CCFDE784D3FF}" type="presParOf" srcId="{C7462ACA-EB73-4ABA-8BAC-252E53D1A3CA}" destId="{ECE78414-CE0C-4BC4-99B4-4BD2CA269BE5}" srcOrd="1" destOrd="0" presId="urn:microsoft.com/office/officeart/2005/8/layout/list1"/>
    <dgm:cxn modelId="{B7AC2A5D-856B-4D54-9CE2-DA62479EEB9E}" type="presParOf" srcId="{1C2631D1-C5DA-481F-BB99-3D2B94CF47F4}" destId="{803BCCC3-58CC-4F8B-938D-C9CDC8EF87B9}" srcOrd="1" destOrd="0" presId="urn:microsoft.com/office/officeart/2005/8/layout/list1"/>
    <dgm:cxn modelId="{DB576679-ED36-436A-B058-7FB26D6FAA5B}" type="presParOf" srcId="{1C2631D1-C5DA-481F-BB99-3D2B94CF47F4}" destId="{54D59550-A65D-4D94-807E-E8D03A701D83}" srcOrd="2" destOrd="0" presId="urn:microsoft.com/office/officeart/2005/8/layout/list1"/>
    <dgm:cxn modelId="{9281B641-1C8D-4B60-8F18-4089F0145584}" type="presParOf" srcId="{1C2631D1-C5DA-481F-BB99-3D2B94CF47F4}" destId="{D0184F94-532B-4588-ABE3-1E2F3A1C28F9}" srcOrd="3" destOrd="0" presId="urn:microsoft.com/office/officeart/2005/8/layout/list1"/>
    <dgm:cxn modelId="{39FE9BE7-30E6-44B3-845A-522238407822}" type="presParOf" srcId="{1C2631D1-C5DA-481F-BB99-3D2B94CF47F4}" destId="{0C56D8F5-89A2-4779-B9BF-3A5F1E4C3F37}" srcOrd="4" destOrd="0" presId="urn:microsoft.com/office/officeart/2005/8/layout/list1"/>
    <dgm:cxn modelId="{B231EA7A-1AF1-4014-9B06-D3F673160EBA}" type="presParOf" srcId="{0C56D8F5-89A2-4779-B9BF-3A5F1E4C3F37}" destId="{99D65D9B-ABB6-4DD1-88A5-97738575FA3C}" srcOrd="0" destOrd="0" presId="urn:microsoft.com/office/officeart/2005/8/layout/list1"/>
    <dgm:cxn modelId="{8B397C86-6421-4C73-885E-422354FF3345}" type="presParOf" srcId="{0C56D8F5-89A2-4779-B9BF-3A5F1E4C3F37}" destId="{C384BE2B-26E1-4CDE-A689-86EB311369D1}" srcOrd="1" destOrd="0" presId="urn:microsoft.com/office/officeart/2005/8/layout/list1"/>
    <dgm:cxn modelId="{2F764AB3-8A85-41C6-A6C8-805AB8B2D24B}" type="presParOf" srcId="{1C2631D1-C5DA-481F-BB99-3D2B94CF47F4}" destId="{19026B02-038E-4D92-A107-DB7BFAA002A0}" srcOrd="5" destOrd="0" presId="urn:microsoft.com/office/officeart/2005/8/layout/list1"/>
    <dgm:cxn modelId="{7C2BA772-0A77-4819-A186-85425E3921EA}" type="presParOf" srcId="{1C2631D1-C5DA-481F-BB99-3D2B94CF47F4}" destId="{C0B1489C-50DC-4C99-A4B9-B2AF2A09EBB2}" srcOrd="6" destOrd="0" presId="urn:microsoft.com/office/officeart/2005/8/layout/list1"/>
    <dgm:cxn modelId="{1BFACC9A-6A38-4069-A09A-470462E110FA}" type="presParOf" srcId="{1C2631D1-C5DA-481F-BB99-3D2B94CF47F4}" destId="{BBEF2B4E-92F7-4C1F-8690-E601E5F8E94A}" srcOrd="7" destOrd="0" presId="urn:microsoft.com/office/officeart/2005/8/layout/list1"/>
    <dgm:cxn modelId="{72410AEF-053E-4049-A5E7-873F560464BE}" type="presParOf" srcId="{1C2631D1-C5DA-481F-BB99-3D2B94CF47F4}" destId="{14FBBED1-B675-4C0F-95C2-F9A23E4FD97C}" srcOrd="8" destOrd="0" presId="urn:microsoft.com/office/officeart/2005/8/layout/list1"/>
    <dgm:cxn modelId="{0F85F07F-D2F4-417B-AEA7-77D902ABCD19}" type="presParOf" srcId="{14FBBED1-B675-4C0F-95C2-F9A23E4FD97C}" destId="{8E453275-451F-4E12-B0AA-BE92F33C427C}" srcOrd="0" destOrd="0" presId="urn:microsoft.com/office/officeart/2005/8/layout/list1"/>
    <dgm:cxn modelId="{9F3A1D36-0E13-4797-8C6D-E78A01DBEBCA}" type="presParOf" srcId="{14FBBED1-B675-4C0F-95C2-F9A23E4FD97C}" destId="{0A5EA5E3-BCD1-4499-96B1-A26C38E97470}" srcOrd="1" destOrd="0" presId="urn:microsoft.com/office/officeart/2005/8/layout/list1"/>
    <dgm:cxn modelId="{E908665D-D895-463F-87CE-31282D3E0769}" type="presParOf" srcId="{1C2631D1-C5DA-481F-BB99-3D2B94CF47F4}" destId="{9547E414-7BB9-4D3D-9DDA-F2EF83058388}" srcOrd="9" destOrd="0" presId="urn:microsoft.com/office/officeart/2005/8/layout/list1"/>
    <dgm:cxn modelId="{26AD55A8-D2BE-4A25-9D0D-199C4651F7B0}" type="presParOf" srcId="{1C2631D1-C5DA-481F-BB99-3D2B94CF47F4}" destId="{89DC70EC-629D-4572-B5C1-C0E1A8AC896E}" srcOrd="10" destOrd="0" presId="urn:microsoft.com/office/officeart/2005/8/layout/list1"/>
    <dgm:cxn modelId="{8E332FCB-1761-4D13-99E8-DB3FB26D677A}" type="presParOf" srcId="{1C2631D1-C5DA-481F-BB99-3D2B94CF47F4}" destId="{B03D4391-5ED3-4037-A31D-9D89F023D425}" srcOrd="11" destOrd="0" presId="urn:microsoft.com/office/officeart/2005/8/layout/list1"/>
    <dgm:cxn modelId="{76FC5999-6B29-4C1A-88DB-963654832A0F}" type="presParOf" srcId="{1C2631D1-C5DA-481F-BB99-3D2B94CF47F4}" destId="{6E1477ED-1FCA-453B-9546-826826E07231}" srcOrd="12" destOrd="0" presId="urn:microsoft.com/office/officeart/2005/8/layout/list1"/>
    <dgm:cxn modelId="{A732DF3E-BDAD-4A30-BE8A-36A91B4D65EC}" type="presParOf" srcId="{6E1477ED-1FCA-453B-9546-826826E07231}" destId="{A253A376-32BF-4F7C-BF53-3F4EB34CD397}" srcOrd="0" destOrd="0" presId="urn:microsoft.com/office/officeart/2005/8/layout/list1"/>
    <dgm:cxn modelId="{EBF8B632-8126-4233-8FF0-A40B517DBA02}" type="presParOf" srcId="{6E1477ED-1FCA-453B-9546-826826E07231}" destId="{501EBF66-25D3-4C74-94DD-027A333D062F}" srcOrd="1" destOrd="0" presId="urn:microsoft.com/office/officeart/2005/8/layout/list1"/>
    <dgm:cxn modelId="{EB10FA84-DC02-481F-AE26-5D873FE51A72}" type="presParOf" srcId="{1C2631D1-C5DA-481F-BB99-3D2B94CF47F4}" destId="{45763434-9506-4F39-A1CE-E9820598417A}" srcOrd="13" destOrd="0" presId="urn:microsoft.com/office/officeart/2005/8/layout/list1"/>
    <dgm:cxn modelId="{6B434300-905B-4F4E-A4AE-CE2D988D3373}" type="presParOf" srcId="{1C2631D1-C5DA-481F-BB99-3D2B94CF47F4}" destId="{37A41EFD-687E-4B8F-A558-5B70439DCAD5}" srcOrd="14" destOrd="0" presId="urn:microsoft.com/office/officeart/2005/8/layout/list1"/>
    <dgm:cxn modelId="{E63EBFB1-7056-45A5-9486-0C28809CE97E}" type="presParOf" srcId="{1C2631D1-C5DA-481F-BB99-3D2B94CF47F4}" destId="{C185EA81-8F27-4125-8DC2-0E335778B6FA}" srcOrd="15" destOrd="0" presId="urn:microsoft.com/office/officeart/2005/8/layout/list1"/>
    <dgm:cxn modelId="{6F119CCC-9464-436D-AAB9-705FBA2592BA}" type="presParOf" srcId="{1C2631D1-C5DA-481F-BB99-3D2B94CF47F4}" destId="{5AD57A0B-4679-4BC8-BA8C-131936AAF3C7}" srcOrd="16" destOrd="0" presId="urn:microsoft.com/office/officeart/2005/8/layout/list1"/>
    <dgm:cxn modelId="{EBE7ECC4-D47B-4978-B3CB-B88119B105C5}" type="presParOf" srcId="{5AD57A0B-4679-4BC8-BA8C-131936AAF3C7}" destId="{B528C8AE-9FC7-4071-AB1D-072DD94259D6}" srcOrd="0" destOrd="0" presId="urn:microsoft.com/office/officeart/2005/8/layout/list1"/>
    <dgm:cxn modelId="{2ED7B035-738A-4672-A7B0-E3F094549AA6}" type="presParOf" srcId="{5AD57A0B-4679-4BC8-BA8C-131936AAF3C7}" destId="{09A0A510-7440-4058-878D-FCA9B1E8D067}" srcOrd="1" destOrd="0" presId="urn:microsoft.com/office/officeart/2005/8/layout/list1"/>
    <dgm:cxn modelId="{BBF6EB73-84BB-4599-872E-8D9AF5EF28E8}" type="presParOf" srcId="{1C2631D1-C5DA-481F-BB99-3D2B94CF47F4}" destId="{5F537AC1-E78B-46A3-BFF5-44CD5DC3BEBB}" srcOrd="17" destOrd="0" presId="urn:microsoft.com/office/officeart/2005/8/layout/list1"/>
    <dgm:cxn modelId="{4E47EEC5-89E3-4581-B841-039404A68325}" type="presParOf" srcId="{1C2631D1-C5DA-481F-BB99-3D2B94CF47F4}" destId="{B5960624-A985-4874-948C-B204B1EFC7F4}" srcOrd="18" destOrd="0" presId="urn:microsoft.com/office/officeart/2005/8/layout/list1"/>
    <dgm:cxn modelId="{06C7BE63-1FF3-4857-9AC9-72CADCAFB2C9}" type="presParOf" srcId="{1C2631D1-C5DA-481F-BB99-3D2B94CF47F4}" destId="{91350DD6-D8FD-4318-A555-EA88C77B2187}" srcOrd="19" destOrd="0" presId="urn:microsoft.com/office/officeart/2005/8/layout/list1"/>
    <dgm:cxn modelId="{3432AE13-D634-4F6C-80E4-4FA5FF698910}" type="presParOf" srcId="{1C2631D1-C5DA-481F-BB99-3D2B94CF47F4}" destId="{5B18E469-B452-4CC8-ACC3-05DD68CEB98E}" srcOrd="20" destOrd="0" presId="urn:microsoft.com/office/officeart/2005/8/layout/list1"/>
    <dgm:cxn modelId="{6734AE86-6215-42C1-AF23-A9F46CD48AD9}" type="presParOf" srcId="{5B18E469-B452-4CC8-ACC3-05DD68CEB98E}" destId="{6FE7D623-CB6F-47FD-AB53-CCA1EC091FBE}" srcOrd="0" destOrd="0" presId="urn:microsoft.com/office/officeart/2005/8/layout/list1"/>
    <dgm:cxn modelId="{4F68E3B7-22F0-476B-B1BC-9BAF6C78D743}" type="presParOf" srcId="{5B18E469-B452-4CC8-ACC3-05DD68CEB98E}" destId="{D60D67BB-92FC-4B08-B12A-4A6FAB7034A0}" srcOrd="1" destOrd="0" presId="urn:microsoft.com/office/officeart/2005/8/layout/list1"/>
    <dgm:cxn modelId="{D25A0FCB-E58D-4D7D-9003-DFDAC0039E88}" type="presParOf" srcId="{1C2631D1-C5DA-481F-BB99-3D2B94CF47F4}" destId="{67020EC6-18C3-4FA7-B759-97298CA15319}" srcOrd="21" destOrd="0" presId="urn:microsoft.com/office/officeart/2005/8/layout/list1"/>
    <dgm:cxn modelId="{042DD97E-6A2A-47D4-9791-9BDE27669DFD}" type="presParOf" srcId="{1C2631D1-C5DA-481F-BB99-3D2B94CF47F4}" destId="{037910C2-776C-41AF-80FC-9B27F1DDB02D}" srcOrd="22" destOrd="0" presId="urn:microsoft.com/office/officeart/2005/8/layout/list1"/>
  </dgm:cxnLst>
  <dgm:bg/>
  <dgm:whole>
    <a:ln w="76200">
      <a:solidFill>
        <a:srgbClr val="002060"/>
      </a:solid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D59550-A65D-4D94-807E-E8D03A701D83}">
      <dsp:nvSpPr>
        <dsp:cNvPr id="0" name=""/>
        <dsp:cNvSpPr/>
      </dsp:nvSpPr>
      <dsp:spPr>
        <a:xfrm>
          <a:off x="0" y="775025"/>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E78414-CE0C-4BC4-99B4-4BD2CA269BE5}">
      <dsp:nvSpPr>
        <dsp:cNvPr id="0" name=""/>
        <dsp:cNvSpPr/>
      </dsp:nvSpPr>
      <dsp:spPr>
        <a:xfrm>
          <a:off x="390160" y="358689"/>
          <a:ext cx="7763239" cy="711716"/>
        </a:xfrm>
        <a:prstGeom prst="roundRect">
          <a:avLst/>
        </a:prstGeom>
        <a:solidFill>
          <a:srgbClr val="FFC000"/>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latin typeface="NikoshBAN" pitchFamily="2" charset="0"/>
              <a:cs typeface="NikoshBAN" pitchFamily="2" charset="0"/>
            </a:rPr>
            <a:t>১। প্রতিটি হিসাবের পৃথক শিরোনাম</a:t>
          </a:r>
          <a:endParaRPr lang="en-US" sz="3200" b="1" kern="1200" dirty="0">
            <a:latin typeface="NikoshBAN" pitchFamily="2" charset="0"/>
            <a:cs typeface="NikoshBAN" pitchFamily="2" charset="0"/>
          </a:endParaRPr>
        </a:p>
      </dsp:txBody>
      <dsp:txXfrm>
        <a:off x="390160" y="358689"/>
        <a:ext cx="7763239" cy="711716"/>
      </dsp:txXfrm>
    </dsp:sp>
    <dsp:sp modelId="{C0B1489C-50DC-4C99-A4B9-B2AF2A09EBB2}">
      <dsp:nvSpPr>
        <dsp:cNvPr id="0" name=""/>
        <dsp:cNvSpPr/>
      </dsp:nvSpPr>
      <dsp:spPr>
        <a:xfrm>
          <a:off x="0" y="1584264"/>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84BE2B-26E1-4CDE-A689-86EB311369D1}">
      <dsp:nvSpPr>
        <dsp:cNvPr id="0" name=""/>
        <dsp:cNvSpPr/>
      </dsp:nvSpPr>
      <dsp:spPr>
        <a:xfrm>
          <a:off x="390160" y="1181650"/>
          <a:ext cx="7763239" cy="666678"/>
        </a:xfrm>
        <a:prstGeom prst="roundRect">
          <a:avLst/>
        </a:prstGeom>
        <a:solidFill>
          <a:srgbClr val="00B0F0"/>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latin typeface="Nikosh" pitchFamily="2" charset="0"/>
              <a:cs typeface="Nikosh" pitchFamily="2" charset="0"/>
            </a:rPr>
            <a:t>২। </a:t>
          </a:r>
          <a:r>
            <a:rPr lang="en-US" sz="3200" b="1" kern="1200" dirty="0" smtClean="0">
              <a:latin typeface="Nikosh" pitchFamily="2" charset="0"/>
              <a:cs typeface="Nikosh" pitchFamily="2" charset="0"/>
            </a:rPr>
            <a:t>T </a:t>
          </a:r>
          <a:r>
            <a:rPr lang="bn-BD" sz="3200" b="1" kern="1200" dirty="0" smtClean="0">
              <a:latin typeface="NikoshBAN" pitchFamily="2" charset="0"/>
              <a:cs typeface="NikoshBAN" pitchFamily="2" charset="0"/>
            </a:rPr>
            <a:t>বা চলমান জের ছক অনুসরণ</a:t>
          </a:r>
          <a:endParaRPr lang="en-US" sz="3200" b="1" kern="1200" dirty="0">
            <a:latin typeface="Nikosh" pitchFamily="2" charset="0"/>
            <a:cs typeface="Nikosh" pitchFamily="2" charset="0"/>
          </a:endParaRPr>
        </a:p>
      </dsp:txBody>
      <dsp:txXfrm>
        <a:off x="390160" y="1181650"/>
        <a:ext cx="7763239" cy="666678"/>
      </dsp:txXfrm>
    </dsp:sp>
    <dsp:sp modelId="{89DC70EC-629D-4572-B5C1-C0E1A8AC896E}">
      <dsp:nvSpPr>
        <dsp:cNvPr id="0" name=""/>
        <dsp:cNvSpPr/>
      </dsp:nvSpPr>
      <dsp:spPr>
        <a:xfrm>
          <a:off x="0" y="2363066"/>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5EA5E3-BCD1-4499-96B1-A26C38E97470}">
      <dsp:nvSpPr>
        <dsp:cNvPr id="0" name=""/>
        <dsp:cNvSpPr/>
      </dsp:nvSpPr>
      <dsp:spPr>
        <a:xfrm>
          <a:off x="384319" y="1936028"/>
          <a:ext cx="7763239" cy="636242"/>
        </a:xfrm>
        <a:prstGeom prst="roundRect">
          <a:avLst/>
        </a:prstGeom>
        <a:solidFill>
          <a:schemeClr val="accent6">
            <a:lumMod val="75000"/>
          </a:schemeClr>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244600">
            <a:lnSpc>
              <a:spcPct val="90000"/>
            </a:lnSpc>
            <a:spcBef>
              <a:spcPct val="0"/>
            </a:spcBef>
            <a:spcAft>
              <a:spcPct val="35000"/>
            </a:spcAft>
          </a:pPr>
          <a:r>
            <a:rPr lang="bn-BD" sz="2800" b="1" kern="1200" dirty="0" smtClean="0">
              <a:latin typeface="NikoshBAN" pitchFamily="2" charset="0"/>
              <a:cs typeface="NikoshBAN" pitchFamily="2" charset="0"/>
            </a:rPr>
            <a:t>৩। প্রতিটি হিসাবের পৃথক জের নির্ণয়</a:t>
          </a:r>
          <a:endParaRPr lang="en-US" sz="2800" b="1" kern="1200" dirty="0">
            <a:latin typeface="NikoshBAN" pitchFamily="2" charset="0"/>
            <a:cs typeface="NikoshBAN" pitchFamily="2" charset="0"/>
          </a:endParaRPr>
        </a:p>
      </dsp:txBody>
      <dsp:txXfrm>
        <a:off x="384319" y="1936028"/>
        <a:ext cx="7763239" cy="636242"/>
      </dsp:txXfrm>
    </dsp:sp>
    <dsp:sp modelId="{37A41EFD-687E-4B8F-A558-5B70439DCAD5}">
      <dsp:nvSpPr>
        <dsp:cNvPr id="0" name=""/>
        <dsp:cNvSpPr/>
      </dsp:nvSpPr>
      <dsp:spPr>
        <a:xfrm>
          <a:off x="0" y="3305451"/>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1EBF66-25D3-4C74-94DD-027A333D062F}">
      <dsp:nvSpPr>
        <dsp:cNvPr id="0" name=""/>
        <dsp:cNvSpPr/>
      </dsp:nvSpPr>
      <dsp:spPr>
        <a:xfrm>
          <a:off x="403633" y="2690409"/>
          <a:ext cx="7747481" cy="799824"/>
        </a:xfrm>
        <a:prstGeom prst="roundRect">
          <a:avLst/>
        </a:prstGeom>
        <a:solidFill>
          <a:srgbClr val="FFFF00"/>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solidFill>
                <a:schemeClr val="accent4">
                  <a:lumMod val="75000"/>
                </a:schemeClr>
              </a:solidFill>
              <a:latin typeface="NikoshBAN" pitchFamily="2" charset="0"/>
              <a:cs typeface="NikoshBAN" pitchFamily="2" charset="0"/>
            </a:rPr>
            <a:t>৪। জাবেদা সহায়ক বহি স্বরূপ খতিয়ানে জাবেদা পৃঃ নং উল্লেখ  করা হয়</a:t>
          </a:r>
        </a:p>
      </dsp:txBody>
      <dsp:txXfrm>
        <a:off x="403633" y="2690409"/>
        <a:ext cx="7747481" cy="799824"/>
      </dsp:txXfrm>
    </dsp:sp>
    <dsp:sp modelId="{B5960624-A985-4874-948C-B204B1EFC7F4}">
      <dsp:nvSpPr>
        <dsp:cNvPr id="0" name=""/>
        <dsp:cNvSpPr/>
      </dsp:nvSpPr>
      <dsp:spPr>
        <a:xfrm>
          <a:off x="0" y="4187560"/>
          <a:ext cx="8153400" cy="44252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A0A510-7440-4058-878D-FCA9B1E8D067}">
      <dsp:nvSpPr>
        <dsp:cNvPr id="0" name=""/>
        <dsp:cNvSpPr/>
      </dsp:nvSpPr>
      <dsp:spPr>
        <a:xfrm>
          <a:off x="387867" y="3674492"/>
          <a:ext cx="7758885" cy="739549"/>
        </a:xfrm>
        <a:prstGeom prst="roundRect">
          <a:avLst/>
        </a:prstGeom>
        <a:solidFill>
          <a:schemeClr val="accent3">
            <a:lumMod val="60000"/>
            <a:lumOff val="40000"/>
          </a:schemeClr>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244600">
            <a:lnSpc>
              <a:spcPct val="90000"/>
            </a:lnSpc>
            <a:spcBef>
              <a:spcPct val="0"/>
            </a:spcBef>
            <a:spcAft>
              <a:spcPct val="35000"/>
            </a:spcAft>
          </a:pPr>
          <a:r>
            <a:rPr lang="bn-BD" sz="2800" b="1" kern="1200" dirty="0" smtClean="0">
              <a:solidFill>
                <a:schemeClr val="accent4">
                  <a:lumMod val="75000"/>
                </a:schemeClr>
              </a:solidFill>
              <a:latin typeface="NikoshBAN" pitchFamily="2" charset="0"/>
              <a:cs typeface="NikoshBAN" pitchFamily="2" charset="0"/>
            </a:rPr>
            <a:t>৫। হিসাবের গাণিতিক শুদ্ধতা যাচাইয়ে সহায়তা</a:t>
          </a:r>
          <a:endParaRPr lang="en-US" sz="2800" b="1" kern="1200" dirty="0">
            <a:solidFill>
              <a:schemeClr val="accent4">
                <a:lumMod val="75000"/>
              </a:schemeClr>
            </a:solidFill>
            <a:latin typeface="NikoshBAN" pitchFamily="2" charset="0"/>
            <a:cs typeface="NikoshBAN" pitchFamily="2" charset="0"/>
          </a:endParaRPr>
        </a:p>
      </dsp:txBody>
      <dsp:txXfrm>
        <a:off x="387867" y="3674492"/>
        <a:ext cx="7758885" cy="739549"/>
      </dsp:txXfrm>
    </dsp:sp>
    <dsp:sp modelId="{037910C2-776C-41AF-80FC-9B27F1DDB02D}">
      <dsp:nvSpPr>
        <dsp:cNvPr id="0" name=""/>
        <dsp:cNvSpPr/>
      </dsp:nvSpPr>
      <dsp:spPr>
        <a:xfrm>
          <a:off x="0" y="5411299"/>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60D67BB-92FC-4B08-B12A-4A6FAB7034A0}">
      <dsp:nvSpPr>
        <dsp:cNvPr id="0" name=""/>
        <dsp:cNvSpPr/>
      </dsp:nvSpPr>
      <dsp:spPr>
        <a:xfrm>
          <a:off x="388162" y="4678681"/>
          <a:ext cx="7763239" cy="822409"/>
        </a:xfrm>
        <a:prstGeom prst="roundRect">
          <a:avLst/>
        </a:prstGeom>
        <a:solidFill>
          <a:srgbClr val="FFFF00"/>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solidFill>
                <a:schemeClr val="accent4">
                  <a:lumMod val="75000"/>
                </a:schemeClr>
              </a:solidFill>
              <a:latin typeface="NikoshBAN" pitchFamily="2" charset="0"/>
              <a:cs typeface="NikoshBAN" pitchFamily="2" charset="0"/>
            </a:rPr>
            <a:t>৬। খতিয়ানের উদ্দ্বৃত্ত্ব দ্বারা রেওয়ামিল প্রস্তুত</a:t>
          </a:r>
          <a:endParaRPr lang="en-US" sz="3200" b="1" kern="1200" dirty="0">
            <a:solidFill>
              <a:schemeClr val="accent4">
                <a:lumMod val="75000"/>
              </a:schemeClr>
            </a:solidFill>
            <a:latin typeface="NikoshBAN" pitchFamily="2" charset="0"/>
            <a:cs typeface="NikoshBAN" pitchFamily="2" charset="0"/>
          </a:endParaRPr>
        </a:p>
      </dsp:txBody>
      <dsp:txXfrm>
        <a:off x="388162" y="4678681"/>
        <a:ext cx="7763239" cy="8224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7/14/2020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7/14/2020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7/14/2020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eachers.gov.bd/sites/default/files/styles/large/public/photo/Pic%201.jpg?itok=dFD_LON2"/>
          <p:cNvPicPr>
            <a:picLocks noChangeAspect="1" noChangeArrowheads="1"/>
          </p:cNvPicPr>
          <p:nvPr/>
        </p:nvPicPr>
        <p:blipFill>
          <a:blip r:embed="rId2" cstate="print"/>
          <a:srcRect/>
          <a:stretch>
            <a:fillRect/>
          </a:stretch>
        </p:blipFill>
        <p:spPr bwMode="auto">
          <a:xfrm>
            <a:off x="457200" y="304800"/>
            <a:ext cx="8229600" cy="6248400"/>
          </a:xfrm>
          <a:prstGeom prst="rect">
            <a:avLst/>
          </a:prstGeom>
          <a:noFill/>
        </p:spPr>
      </p:pic>
      <p:sp>
        <p:nvSpPr>
          <p:cNvPr id="3" name="TextBox 2"/>
          <p:cNvSpPr txBox="1"/>
          <p:nvPr/>
        </p:nvSpPr>
        <p:spPr>
          <a:xfrm>
            <a:off x="990600" y="2286000"/>
            <a:ext cx="5562600" cy="1323439"/>
          </a:xfrm>
          <a:prstGeom prst="rect">
            <a:avLst/>
          </a:prstGeom>
          <a:noFill/>
        </p:spPr>
        <p:txBody>
          <a:bodyPr wrap="square" rtlCol="0">
            <a:spAutoFit/>
          </a:bodyPr>
          <a:lstStyle/>
          <a:p>
            <a:r>
              <a:rPr lang="en-US" sz="8000" b="1" dirty="0" smtClean="0">
                <a:solidFill>
                  <a:srgbClr val="FFFF00"/>
                </a:solidFill>
              </a:rPr>
              <a:t>    </a:t>
            </a:r>
            <a:r>
              <a:rPr lang="bn-BD" sz="8000" b="1" dirty="0" smtClean="0">
                <a:solidFill>
                  <a:srgbClr val="FFFF00"/>
                </a:solidFill>
              </a:rPr>
              <a:t>স্বাগতম</a:t>
            </a:r>
            <a:endParaRPr 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4"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997458"/>
            <a:ext cx="5867400" cy="923330"/>
          </a:xfrm>
          <a:prstGeom prst="rect">
            <a:avLst/>
          </a:prstGeom>
          <a:noFill/>
        </p:spPr>
        <p:txBody>
          <a:bodyPr wrap="square" rtlCol="0">
            <a:spAutoFit/>
          </a:bodyPr>
          <a:lstStyle/>
          <a:p>
            <a:pPr algn="ctr"/>
            <a:r>
              <a:rPr lang="bn-BD" sz="5400" dirty="0" smtClean="0">
                <a:solidFill>
                  <a:srgbClr val="7030A0"/>
                </a:solidFill>
                <a:latin typeface="NikoshBAN" pitchFamily="2" charset="0"/>
                <a:cs typeface="NikoshBAN" pitchFamily="2" charset="0"/>
              </a:rPr>
              <a:t>আজকের পাঠ </a:t>
            </a:r>
            <a:r>
              <a:rPr lang="en-US" sz="5400" dirty="0" smtClean="0">
                <a:solidFill>
                  <a:srgbClr val="7030A0"/>
                </a:solidFill>
                <a:latin typeface="NikoshBAN" pitchFamily="2" charset="0"/>
                <a:cs typeface="NikoshBAN" pitchFamily="2" charset="0"/>
              </a:rPr>
              <a:t>:</a:t>
            </a:r>
          </a:p>
        </p:txBody>
      </p:sp>
      <p:sp>
        <p:nvSpPr>
          <p:cNvPr id="3" name="TextBox 2"/>
          <p:cNvSpPr txBox="1"/>
          <p:nvPr/>
        </p:nvSpPr>
        <p:spPr>
          <a:xfrm>
            <a:off x="1447800" y="3581400"/>
            <a:ext cx="5867400" cy="1323439"/>
          </a:xfrm>
          <a:prstGeom prst="rect">
            <a:avLst/>
          </a:prstGeom>
          <a:noFill/>
        </p:spPr>
        <p:txBody>
          <a:bodyPr wrap="square" rtlCol="0">
            <a:spAutoFit/>
          </a:bodyPr>
          <a:lstStyle/>
          <a:p>
            <a:pPr algn="ctr"/>
            <a:r>
              <a:rPr lang="bn-BD" sz="8000" dirty="0" smtClean="0">
                <a:solidFill>
                  <a:srgbClr val="FF0000"/>
                </a:solidFill>
                <a:latin typeface="NikoshBAN" pitchFamily="2" charset="0"/>
                <a:cs typeface="NikoshBAN" pitchFamily="2" charset="0"/>
              </a:rPr>
              <a:t>খতিয়ান</a:t>
            </a:r>
            <a:endParaRPr lang="en-US" sz="8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xmlns="" val="100512633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14600"/>
            <a:ext cx="8458200" cy="3785652"/>
          </a:xfrm>
          <a:prstGeom prst="rect">
            <a:avLst/>
          </a:prstGeom>
          <a:noFill/>
        </p:spPr>
        <p:txBody>
          <a:bodyPr wrap="square" rtlCol="0">
            <a:spAutoFit/>
          </a:bodyPr>
          <a:lstStyle/>
          <a:p>
            <a:pPr algn="just"/>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লেনদেন প্রাথমিকভাবে জাবেদায় লেখা হয় এবং জাবেদা হতে </a:t>
            </a:r>
            <a:r>
              <a:rPr lang="bn-BD" sz="4800" dirty="0" smtClean="0">
                <a:solidFill>
                  <a:srgbClr val="FF0000"/>
                </a:solidFill>
                <a:latin typeface="NikoshBAN" pitchFamily="2" charset="0"/>
                <a:cs typeface="NikoshBAN" pitchFamily="2" charset="0"/>
              </a:rPr>
              <a:t>সারিবদ্ধ</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ও</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FF0000"/>
                </a:solidFill>
                <a:latin typeface="NikoshBAN" pitchFamily="2" charset="0"/>
                <a:cs typeface="NikoshBAN" pitchFamily="2" charset="0"/>
              </a:rPr>
              <a:t>শ্রেণীবদ্ধ</a:t>
            </a:r>
            <a:r>
              <a:rPr lang="bn-BD" sz="4800" dirty="0" smtClean="0">
                <a:solidFill>
                  <a:srgbClr val="00B050"/>
                </a:solidFill>
                <a:latin typeface="NikoshBAN" pitchFamily="2" charset="0"/>
                <a:cs typeface="NikoshBAN" pitchFamily="2" charset="0"/>
              </a:rPr>
              <a:t>ভাবে </a:t>
            </a:r>
            <a:r>
              <a:rPr lang="bn-BD" sz="4800" dirty="0" smtClean="0">
                <a:solidFill>
                  <a:srgbClr val="FF0000"/>
                </a:solidFill>
                <a:latin typeface="NikoshBAN" pitchFamily="2" charset="0"/>
                <a:cs typeface="NikoshBAN" pitchFamily="2" charset="0"/>
              </a:rPr>
              <a:t>ভিন্ন ভিন্ন শিরোনামের </a:t>
            </a:r>
            <a:r>
              <a:rPr lang="bn-BD" sz="4800" dirty="0" smtClean="0">
                <a:solidFill>
                  <a:srgbClr val="00B050"/>
                </a:solidFill>
                <a:latin typeface="NikoshBAN" pitchFamily="2" charset="0"/>
                <a:cs typeface="NikoshBAN" pitchFamily="2" charset="0"/>
              </a:rPr>
              <a:t>অধীনে সাজিয়ে যে </a:t>
            </a:r>
            <a:r>
              <a:rPr lang="bn-BD" sz="4800" dirty="0" smtClean="0">
                <a:solidFill>
                  <a:srgbClr val="FF0000"/>
                </a:solidFill>
                <a:latin typeface="NikoshBAN" pitchFamily="2" charset="0"/>
                <a:cs typeface="NikoshBAN" pitchFamily="2" charset="0"/>
              </a:rPr>
              <a:t>স্থায়ী/পাকা বই</a:t>
            </a:r>
            <a:r>
              <a:rPr lang="bn-BD" sz="4800" dirty="0" smtClean="0">
                <a:solidFill>
                  <a:srgbClr val="00B050"/>
                </a:solidFill>
                <a:latin typeface="NikoshBAN" pitchFamily="2" charset="0"/>
                <a:cs typeface="NikoshBAN" pitchFamily="2" charset="0"/>
              </a:rPr>
              <a:t>তে</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লেখা হয় তাকে খতিয়ান বলে।</a:t>
            </a:r>
            <a:endParaRPr lang="en-US" sz="4800" dirty="0">
              <a:solidFill>
                <a:srgbClr val="00B050"/>
              </a:solidFill>
              <a:latin typeface="NikoshBAN" pitchFamily="2" charset="0"/>
              <a:cs typeface="NikoshBAN" pitchFamily="2" charset="0"/>
            </a:endParaRPr>
          </a:p>
        </p:txBody>
      </p:sp>
      <p:sp>
        <p:nvSpPr>
          <p:cNvPr id="3" name="TextBox 2"/>
          <p:cNvSpPr txBox="1"/>
          <p:nvPr/>
        </p:nvSpPr>
        <p:spPr>
          <a:xfrm>
            <a:off x="609600" y="381001"/>
            <a:ext cx="6705600" cy="1015663"/>
          </a:xfrm>
          <a:prstGeom prst="rect">
            <a:avLst/>
          </a:prstGeom>
          <a:noFill/>
        </p:spPr>
        <p:txBody>
          <a:bodyPr wrap="square" rtlCol="0">
            <a:spAutoFit/>
          </a:bodyPr>
          <a:lstStyle/>
          <a:p>
            <a:pPr algn="ctr"/>
            <a:r>
              <a:rPr lang="bn-BD" sz="6000" dirty="0" smtClean="0">
                <a:solidFill>
                  <a:srgbClr val="FF0000"/>
                </a:solidFill>
                <a:latin typeface="NikoshBAN" pitchFamily="2" charset="0"/>
                <a:cs typeface="NikoshBAN" pitchFamily="2" charset="0"/>
              </a:rPr>
              <a:t>খতিয়ান</a:t>
            </a:r>
            <a:r>
              <a:rPr lang="en-US" sz="6000" dirty="0" smtClean="0">
                <a:solidFill>
                  <a:srgbClr val="FF0000"/>
                </a:solidFill>
                <a:latin typeface="NikoshBAN" pitchFamily="2" charset="0"/>
                <a:cs typeface="NikoshBAN" pitchFamily="2" charset="0"/>
              </a:rPr>
              <a:t> </a:t>
            </a:r>
            <a:r>
              <a:rPr lang="bn-BD" sz="6000" dirty="0" smtClean="0">
                <a:solidFill>
                  <a:srgbClr val="FF0000"/>
                </a:solidFill>
                <a:latin typeface="NikoshBAN" pitchFamily="2" charset="0"/>
                <a:cs typeface="NikoshBAN" pitchFamily="2" charset="0"/>
              </a:rPr>
              <a:t>কাকে বলে?</a:t>
            </a:r>
            <a:endParaRPr lang="en-US" sz="6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xmlns="" val="2661111061"/>
      </p:ext>
    </p:extLst>
  </p:cSld>
  <p:clrMapOvr>
    <a:masterClrMapping/>
  </p:clrMapOvr>
  <mc:AlternateContent xmlns:mc="http://schemas.openxmlformats.org/markup-compatibility/2006">
    <mc:Choice xmlns:p14="http://schemas.microsoft.com/office/powerpoint/2010/main" xmlns=""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BOOKS-facebook.jpg"/>
          <p:cNvPicPr>
            <a:picLocks noGrp="1" noChangeAspect="1"/>
          </p:cNvPicPr>
          <p:nvPr>
            <p:ph sz="quarter" idx="1"/>
          </p:nvPr>
        </p:nvPicPr>
        <p:blipFill>
          <a:blip r:embed="rId2" cstate="print"/>
          <a:stretch>
            <a:fillRect/>
          </a:stretch>
        </p:blipFill>
        <p:spPr>
          <a:xfrm>
            <a:off x="311614" y="457200"/>
            <a:ext cx="4428662" cy="3581400"/>
          </a:xfrm>
        </p:spPr>
      </p:pic>
      <p:pic>
        <p:nvPicPr>
          <p:cNvPr id="6" name="Content Placeholder 5" descr="Old_Book_Spines.pngced84352-d6c9-45d1-bb61-443f32b447f0Original.jpg"/>
          <p:cNvPicPr>
            <a:picLocks noGrp="1" noChangeAspect="1"/>
          </p:cNvPicPr>
          <p:nvPr>
            <p:ph sz="quarter" idx="2"/>
          </p:nvPr>
        </p:nvPicPr>
        <p:blipFill>
          <a:blip r:embed="rId3" cstate="print"/>
          <a:stretch>
            <a:fillRect/>
          </a:stretch>
        </p:blipFill>
        <p:spPr>
          <a:xfrm>
            <a:off x="5105400" y="533401"/>
            <a:ext cx="3749675" cy="3657600"/>
          </a:xfrm>
        </p:spPr>
      </p:pic>
      <p:sp>
        <p:nvSpPr>
          <p:cNvPr id="7" name="TextBox 6"/>
          <p:cNvSpPr txBox="1"/>
          <p:nvPr/>
        </p:nvSpPr>
        <p:spPr>
          <a:xfrm>
            <a:off x="990600" y="4648200"/>
            <a:ext cx="2895600" cy="646331"/>
          </a:xfrm>
          <a:prstGeom prst="rect">
            <a:avLst/>
          </a:prstGeom>
          <a:noFill/>
        </p:spPr>
        <p:txBody>
          <a:bodyPr wrap="square" rtlCol="0">
            <a:spAutoFit/>
          </a:bodyPr>
          <a:lstStyle/>
          <a:p>
            <a:pPr algn="ctr"/>
            <a:r>
              <a:rPr lang="bn-BD" sz="3600" dirty="0" smtClean="0">
                <a:solidFill>
                  <a:srgbClr val="00B050"/>
                </a:solidFill>
                <a:latin typeface="NikoshBAN" pitchFamily="2" charset="0"/>
                <a:cs typeface="NikoshBAN" pitchFamily="2" charset="0"/>
              </a:rPr>
              <a:t>জাবেদা</a:t>
            </a:r>
            <a:endParaRPr lang="bn-BD" sz="3600" dirty="0" smtClean="0">
              <a:latin typeface="NikoshBAN" pitchFamily="2" charset="0"/>
              <a:cs typeface="NikoshBAN" pitchFamily="2" charset="0"/>
            </a:endParaRPr>
          </a:p>
        </p:txBody>
      </p:sp>
      <p:sp>
        <p:nvSpPr>
          <p:cNvPr id="8" name="TextBox 7"/>
          <p:cNvSpPr txBox="1"/>
          <p:nvPr/>
        </p:nvSpPr>
        <p:spPr>
          <a:xfrm>
            <a:off x="5410200" y="4687669"/>
            <a:ext cx="2895600" cy="646331"/>
          </a:xfrm>
          <a:prstGeom prst="rect">
            <a:avLst/>
          </a:prstGeom>
          <a:noFill/>
        </p:spPr>
        <p:txBody>
          <a:bodyPr wrap="square" rtlCol="0">
            <a:spAutoFit/>
          </a:bodyPr>
          <a:lstStyle/>
          <a:p>
            <a:pPr algn="ctr"/>
            <a:r>
              <a:rPr lang="bn-BD" sz="3600" dirty="0" smtClean="0">
                <a:solidFill>
                  <a:srgbClr val="FF0000"/>
                </a:solidFill>
                <a:latin typeface="NikoshBAN" pitchFamily="2" charset="0"/>
                <a:cs typeface="NikoshBAN" pitchFamily="2" charset="0"/>
              </a:rPr>
              <a:t>খতিয়ান</a:t>
            </a:r>
            <a:endParaRPr lang="en-US" sz="3600" dirty="0">
              <a:solidFill>
                <a:srgbClr val="FF0000"/>
              </a:solidFill>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3893"/>
            <a:ext cx="9144000" cy="6740307"/>
          </a:xfrm>
          <a:prstGeom prst="rect">
            <a:avLst/>
          </a:prstGeom>
          <a:noFill/>
        </p:spPr>
        <p:txBody>
          <a:bodyPr wrap="square" rtlCol="0">
            <a:spAutoFit/>
          </a:bodyPr>
          <a:lstStyle/>
          <a:p>
            <a:r>
              <a:rPr lang="bn-BD" sz="4000" dirty="0" smtClean="0">
                <a:solidFill>
                  <a:srgbClr val="00B050"/>
                </a:solidFill>
                <a:latin typeface="NikoshBAN" pitchFamily="2" charset="0"/>
                <a:cs typeface="NikoshBAN" pitchFamily="2" charset="0"/>
              </a:rPr>
              <a:t>সম্পদ</a:t>
            </a:r>
            <a:r>
              <a:rPr lang="bn-BD" sz="4000" dirty="0" smtClean="0">
                <a:latin typeface="NikoshBAN" pitchFamily="2" charset="0"/>
                <a:cs typeface="NikoshBAN" pitchFamily="2" charset="0"/>
              </a:rPr>
              <a:t>                                          </a:t>
            </a:r>
          </a:p>
          <a:p>
            <a:endParaRPr lang="bn-BD" sz="3600" dirty="0" smtClean="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দায়</a:t>
            </a:r>
            <a:r>
              <a:rPr lang="bn-BD" sz="4000" dirty="0" smtClean="0">
                <a:latin typeface="NikoshBAN" pitchFamily="2" charset="0"/>
                <a:cs typeface="NikoshBAN" pitchFamily="2" charset="0"/>
              </a:rPr>
              <a:t>                  </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মালিকানাস্বত্ব</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আয়</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ব্যয়</a:t>
            </a:r>
          </a:p>
          <a:p>
            <a:endParaRPr lang="bn-BD" sz="4000" dirty="0">
              <a:latin typeface="NikoshBAN" pitchFamily="2" charset="0"/>
              <a:cs typeface="NikoshBAN" pitchFamily="2" charset="0"/>
            </a:endParaRPr>
          </a:p>
          <a:p>
            <a:r>
              <a:rPr lang="bn-BD" sz="4000" dirty="0" smtClean="0">
                <a:latin typeface="NikoshBAN" pitchFamily="2" charset="0"/>
                <a:cs typeface="NikoshBAN" pitchFamily="2" charset="0"/>
              </a:rPr>
              <a:t>           </a:t>
            </a:r>
            <a:r>
              <a:rPr lang="bn-BD" sz="4800" b="1" dirty="0" smtClean="0">
                <a:solidFill>
                  <a:schemeClr val="accent1">
                    <a:lumMod val="75000"/>
                  </a:schemeClr>
                </a:solidFill>
                <a:latin typeface="NikoshBAN" pitchFamily="2" charset="0"/>
                <a:cs typeface="NikoshBAN" pitchFamily="2" charset="0"/>
              </a:rPr>
              <a:t>বিভিন্ন শ্রেণীর হিসাব</a:t>
            </a:r>
            <a:endParaRPr lang="en-US" sz="4000" b="1" dirty="0">
              <a:solidFill>
                <a:schemeClr val="accent1">
                  <a:lumMod val="75000"/>
                </a:schemeClr>
              </a:solidFill>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76975" y="24617"/>
            <a:ext cx="2486025" cy="1838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0400" y="1143000"/>
            <a:ext cx="2590800" cy="14478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29350" y="2175891"/>
            <a:ext cx="2533650" cy="18002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14600" y="3286481"/>
            <a:ext cx="2590800" cy="134721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546774" y="4509165"/>
            <a:ext cx="3429000" cy="1828800"/>
          </a:xfrm>
          <a:prstGeom prst="rect">
            <a:avLst/>
          </a:prstGeom>
        </p:spPr>
      </p:pic>
      <p:sp>
        <p:nvSpPr>
          <p:cNvPr id="9" name="Right Arrow 8"/>
          <p:cNvSpPr/>
          <p:nvPr/>
        </p:nvSpPr>
        <p:spPr>
          <a:xfrm>
            <a:off x="1374414" y="228600"/>
            <a:ext cx="4721586" cy="5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990600" y="1447800"/>
            <a:ext cx="2057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417767" y="2667000"/>
            <a:ext cx="39901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990601" y="3733800"/>
            <a:ext cx="14271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990600" y="4953000"/>
            <a:ext cx="441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629400" y="1336173"/>
            <a:ext cx="21336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আসবাবপত্র</a:t>
            </a:r>
            <a:endParaRPr lang="en-US" sz="4000" dirty="0">
              <a:solidFill>
                <a:srgbClr val="FF0000"/>
              </a:solidFill>
              <a:latin typeface="NikoshBAN" pitchFamily="2" charset="0"/>
              <a:cs typeface="NikoshBAN" pitchFamily="2" charset="0"/>
            </a:endParaRPr>
          </a:p>
        </p:txBody>
      </p:sp>
      <p:sp>
        <p:nvSpPr>
          <p:cNvPr id="10" name="TextBox 9"/>
          <p:cNvSpPr txBox="1"/>
          <p:nvPr/>
        </p:nvSpPr>
        <p:spPr>
          <a:xfrm>
            <a:off x="3819588" y="689842"/>
            <a:ext cx="1568842"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ঋণ গ্রহণ</a:t>
            </a:r>
            <a:endParaRPr lang="en-US" sz="3600" dirty="0">
              <a:solidFill>
                <a:srgbClr val="FF0000"/>
              </a:solidFill>
              <a:latin typeface="NikoshBAN" pitchFamily="2" charset="0"/>
              <a:cs typeface="NikoshBAN" pitchFamily="2" charset="0"/>
            </a:endParaRPr>
          </a:p>
        </p:txBody>
      </p:sp>
      <p:sp>
        <p:nvSpPr>
          <p:cNvPr id="17" name="TextBox 16"/>
          <p:cNvSpPr txBox="1"/>
          <p:nvPr/>
        </p:nvSpPr>
        <p:spPr>
          <a:xfrm>
            <a:off x="7392356" y="2586150"/>
            <a:ext cx="177165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মূলধন</a:t>
            </a:r>
            <a:endParaRPr lang="en-US" sz="3600" dirty="0">
              <a:solidFill>
                <a:srgbClr val="FF0000"/>
              </a:solidFill>
              <a:latin typeface="NikoshBAN" pitchFamily="2" charset="0"/>
              <a:cs typeface="NikoshBAN" pitchFamily="2" charset="0"/>
            </a:endParaRPr>
          </a:p>
        </p:txBody>
      </p:sp>
      <p:sp>
        <p:nvSpPr>
          <p:cNvPr id="18" name="TextBox 17"/>
          <p:cNvSpPr txBox="1"/>
          <p:nvPr/>
        </p:nvSpPr>
        <p:spPr>
          <a:xfrm>
            <a:off x="5105400" y="3733800"/>
            <a:ext cx="112395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বিক্রয়</a:t>
            </a:r>
            <a:endParaRPr lang="en-US" sz="3600" dirty="0">
              <a:solidFill>
                <a:srgbClr val="FF0000"/>
              </a:solidFill>
              <a:latin typeface="NikoshBAN" pitchFamily="2" charset="0"/>
              <a:cs typeface="NikoshBAN" pitchFamily="2" charset="0"/>
            </a:endParaRPr>
          </a:p>
        </p:txBody>
      </p:sp>
      <p:sp>
        <p:nvSpPr>
          <p:cNvPr id="19" name="TextBox 18"/>
          <p:cNvSpPr txBox="1"/>
          <p:nvPr/>
        </p:nvSpPr>
        <p:spPr>
          <a:xfrm>
            <a:off x="7010401" y="5984022"/>
            <a:ext cx="9144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ক্রয়</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xmlns="" val="413663469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circle(in)">
                                      <p:cBhvr>
                                        <p:cTn id="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162800" cy="707886"/>
          </a:xfrm>
          <a:prstGeom prst="rect">
            <a:avLst/>
          </a:prstGeom>
          <a:noFill/>
        </p:spPr>
        <p:txBody>
          <a:bodyPr wrap="square" rtlCol="0">
            <a:spAutoFit/>
          </a:bodyPr>
          <a:lstStyle/>
          <a:p>
            <a:pPr algn="ctr"/>
            <a:r>
              <a:rPr lang="bn-BD" sz="4000" b="1" dirty="0" smtClean="0">
                <a:solidFill>
                  <a:srgbClr val="FF0000"/>
                </a:solidFill>
                <a:latin typeface="NikoshBAN" pitchFamily="2" charset="0"/>
                <a:cs typeface="NikoshBAN" pitchFamily="2" charset="0"/>
              </a:rPr>
              <a:t>খতিয়ানের ছক </a:t>
            </a:r>
            <a:endParaRPr lang="en-US" sz="4000" dirty="0">
              <a:solidFill>
                <a:srgbClr val="00B050"/>
              </a:solidFill>
              <a:latin typeface="NikoshBAN" pitchFamily="2" charset="0"/>
              <a:cs typeface="NikoshBAN" pitchFamily="2" charset="0"/>
            </a:endParaRPr>
          </a:p>
        </p:txBody>
      </p:sp>
      <p:sp>
        <p:nvSpPr>
          <p:cNvPr id="8" name="TextBox 7"/>
          <p:cNvSpPr txBox="1"/>
          <p:nvPr/>
        </p:nvSpPr>
        <p:spPr>
          <a:xfrm>
            <a:off x="457200" y="1524000"/>
            <a:ext cx="7162800" cy="707886"/>
          </a:xfrm>
          <a:prstGeom prst="rect">
            <a:avLst/>
          </a:prstGeom>
          <a:noFill/>
        </p:spPr>
        <p:txBody>
          <a:bodyPr wrap="square" rtlCol="0">
            <a:spAutoFit/>
          </a:bodyPr>
          <a:lstStyle/>
          <a:p>
            <a:pPr algn="ctr"/>
            <a:r>
              <a:rPr lang="bn-BD" sz="4000" b="1" dirty="0" smtClean="0">
                <a:solidFill>
                  <a:srgbClr val="FF0000"/>
                </a:solidFill>
                <a:latin typeface="NikoshBAN" pitchFamily="2" charset="0"/>
                <a:cs typeface="NikoshBAN" pitchFamily="2" charset="0"/>
              </a:rPr>
              <a:t>খতিয়ানের ছক ২ প্রকার  </a:t>
            </a:r>
            <a:endParaRPr lang="en-US" sz="4000" dirty="0">
              <a:solidFill>
                <a:srgbClr val="00B050"/>
              </a:solidFill>
              <a:latin typeface="NikoshBAN" pitchFamily="2" charset="0"/>
              <a:cs typeface="NikoshBAN" pitchFamily="2" charset="0"/>
            </a:endParaRPr>
          </a:p>
        </p:txBody>
      </p:sp>
      <p:sp>
        <p:nvSpPr>
          <p:cNvPr id="9" name="Title 2"/>
          <p:cNvSpPr txBox="1">
            <a:spLocks/>
          </p:cNvSpPr>
          <p:nvPr/>
        </p:nvSpPr>
        <p:spPr>
          <a:xfrm>
            <a:off x="1295400" y="2743200"/>
            <a:ext cx="5181600" cy="838200"/>
          </a:xfrm>
          <a:prstGeom prst="rect">
            <a:avLst/>
          </a:prstGeom>
          <a:solidFill>
            <a:schemeClr val="bg1"/>
          </a:solidFill>
          <a:ln>
            <a:solidFill>
              <a:schemeClr val="bg1"/>
            </a:solidFill>
          </a:ln>
        </p:spPr>
        <p:txBody>
          <a:bodyPr>
            <a:normAutofit fontScale="97500"/>
          </a:bodyPr>
          <a:lstStyle/>
          <a:p>
            <a:pPr marL="182880" marR="0" lvl="0" indent="0" algn="ctr" defTabSz="914400" rtl="0" eaLnBrk="1" fontAlgn="auto" latinLnBrk="0" hangingPunct="1">
              <a:lnSpc>
                <a:spcPct val="100000"/>
              </a:lnSpc>
              <a:spcBef>
                <a:spcPct val="0"/>
              </a:spcBef>
              <a:spcAft>
                <a:spcPts val="0"/>
              </a:spcAft>
              <a:buClrTx/>
              <a:buSzTx/>
              <a:buFontTx/>
              <a:buNone/>
              <a:tabLst/>
              <a:defRPr/>
            </a:pPr>
            <a:r>
              <a:rPr kumimoji="0" lang="bn-BD" sz="40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১।</a:t>
            </a:r>
            <a:r>
              <a:rPr kumimoji="0" lang="en-US" sz="36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‘T’-</a:t>
            </a:r>
            <a:r>
              <a:rPr kumimoji="0" lang="bn-BD" sz="36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ছক ‘</a:t>
            </a:r>
            <a:endParaRPr kumimoji="0" lang="en-US" sz="3600" b="1" i="0"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
        <p:nvSpPr>
          <p:cNvPr id="10" name="Title 2"/>
          <p:cNvSpPr txBox="1">
            <a:spLocks/>
          </p:cNvSpPr>
          <p:nvPr/>
        </p:nvSpPr>
        <p:spPr>
          <a:xfrm>
            <a:off x="1676400" y="3810000"/>
            <a:ext cx="5334000" cy="914400"/>
          </a:xfrm>
          <a:prstGeom prst="rect">
            <a:avLst/>
          </a:prstGeom>
          <a:solidFill>
            <a:schemeClr val="bg1"/>
          </a:solidFill>
          <a:ln>
            <a:solidFill>
              <a:schemeClr val="bg1"/>
            </a:solidFill>
          </a:ln>
        </p:spPr>
        <p:txBody>
          <a:bodyPr>
            <a:normAutofit fontScale="97500"/>
          </a:bodyPr>
          <a:lstStyle/>
          <a:p>
            <a:pPr marL="182880" lvl="0" algn="ctr">
              <a:spcBef>
                <a:spcPct val="0"/>
              </a:spcBef>
            </a:pPr>
            <a:r>
              <a:rPr kumimoji="0" lang="bn-BD" sz="40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২ ।</a:t>
            </a:r>
            <a:r>
              <a:rPr lang="bn-BD" sz="3600" b="1" dirty="0" smtClean="0">
                <a:solidFill>
                  <a:srgbClr val="FF0000"/>
                </a:solidFill>
                <a:latin typeface="NikoshBAN" pitchFamily="2" charset="0"/>
                <a:cs typeface="NikoshBAN" pitchFamily="2" charset="0"/>
              </a:rPr>
              <a:t> চলমান জের’ ছক। </a:t>
            </a:r>
            <a:endParaRPr kumimoji="0" lang="en-US" sz="3600" b="1" i="0"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Tree>
    <p:extLst>
      <p:ext uri="{BB962C8B-B14F-4D97-AF65-F5344CB8AC3E}">
        <p14:creationId xmlns:p14="http://schemas.microsoft.com/office/powerpoint/2010/main" xmlns="" val="4043358019"/>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a:solidFill>
            <a:schemeClr val="bg1"/>
          </a:solidFill>
          <a:ln>
            <a:solidFill>
              <a:schemeClr val="bg1"/>
            </a:solidFill>
          </a:ln>
        </p:spPr>
        <p:txBody>
          <a:bodyPr>
            <a:normAutofit/>
          </a:bodyPr>
          <a:lstStyle/>
          <a:p>
            <a:pPr marL="182880" indent="0" algn="ctr">
              <a:buNone/>
            </a:pPr>
            <a:r>
              <a:rPr lang="en-US" sz="4400" b="0" dirty="0" smtClean="0">
                <a:solidFill>
                  <a:srgbClr val="FF0000"/>
                </a:solidFill>
                <a:latin typeface="NikoshBAN" pitchFamily="2" charset="0"/>
                <a:cs typeface="NikoshBAN" pitchFamily="2" charset="0"/>
              </a:rPr>
              <a:t>‘T’- </a:t>
            </a:r>
            <a:r>
              <a:rPr lang="bn-BD" sz="4400" b="0" dirty="0" smtClean="0">
                <a:solidFill>
                  <a:srgbClr val="FF0000"/>
                </a:solidFill>
                <a:latin typeface="NikoshBAN" pitchFamily="2" charset="0"/>
                <a:cs typeface="NikoshBAN" pitchFamily="2" charset="0"/>
              </a:rPr>
              <a:t>ছক</a:t>
            </a:r>
            <a:endParaRPr lang="en-US" sz="3600" b="0" u="sng" dirty="0">
              <a:solidFill>
                <a:srgbClr val="FF0000"/>
              </a:solidFill>
              <a:latin typeface="NikoshBAN" pitchFamily="2" charset="0"/>
              <a:cs typeface="NikoshBAN" pitchFamily="2" charset="0"/>
            </a:endParaRPr>
          </a:p>
        </p:txBody>
      </p:sp>
      <p:sp>
        <p:nvSpPr>
          <p:cNvPr id="2" name="Subtitle 1"/>
          <p:cNvSpPr>
            <a:spLocks noGrp="1"/>
          </p:cNvSpPr>
          <p:nvPr>
            <p:ph sz="quarter" idx="1"/>
          </p:nvPr>
        </p:nvSpPr>
        <p:spPr>
          <a:xfrm>
            <a:off x="0" y="1447800"/>
            <a:ext cx="9067800" cy="762000"/>
          </a:xfrm>
        </p:spPr>
        <p:txBody>
          <a:bodyPr>
            <a:normAutofit fontScale="92500" lnSpcReduction="20000"/>
          </a:bodyPr>
          <a:lstStyle/>
          <a:p>
            <a:pPr marL="0" indent="0">
              <a:buNone/>
            </a:pPr>
            <a:r>
              <a:rPr lang="en-US" sz="3600" dirty="0" smtClean="0">
                <a:solidFill>
                  <a:srgbClr val="00B05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  ডেবিট</a:t>
            </a:r>
            <a:r>
              <a:rPr lang="bn-BD" sz="3600" dirty="0" smtClean="0">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হিসাবের নাম</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ক্রেডিট</a:t>
            </a:r>
          </a:p>
          <a:p>
            <a:endParaRPr lang="en-US" sz="3600" dirty="0">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863070855"/>
              </p:ext>
            </p:extLst>
          </p:nvPr>
        </p:nvGraphicFramePr>
        <p:xfrm>
          <a:off x="380999" y="2209800"/>
          <a:ext cx="8458201" cy="3667761"/>
        </p:xfrm>
        <a:graphic>
          <a:graphicData uri="http://schemas.openxmlformats.org/drawingml/2006/table">
            <a:tbl>
              <a:tblPr firstRow="1" bandRow="1">
                <a:tableStyleId>{5940675A-B579-460E-94D1-54222C63F5DA}</a:tableStyleId>
              </a:tblPr>
              <a:tblGrid>
                <a:gridCol w="609601"/>
                <a:gridCol w="2057400"/>
                <a:gridCol w="609600"/>
                <a:gridCol w="990600"/>
                <a:gridCol w="533400"/>
                <a:gridCol w="2057400"/>
                <a:gridCol w="609600"/>
                <a:gridCol w="990600"/>
              </a:tblGrid>
              <a:tr h="1066801">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tr>
              <a:tr h="2600960">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r>
            </a:tbl>
          </a:graphicData>
        </a:graphic>
      </p:graphicFrame>
    </p:spTree>
    <p:extLst>
      <p:ext uri="{BB962C8B-B14F-4D97-AF65-F5344CB8AC3E}">
        <p14:creationId xmlns:p14="http://schemas.microsoft.com/office/powerpoint/2010/main" xmlns="" val="228450365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772400" cy="1219200"/>
          </a:xfrm>
        </p:spPr>
        <p:txBody>
          <a:bodyPr>
            <a:normAutofit/>
          </a:bodyPr>
          <a:lstStyle/>
          <a:p>
            <a:pPr marL="182880" indent="0" algn="ctr">
              <a:buNone/>
            </a:pPr>
            <a:r>
              <a:rPr lang="bn-BD" sz="5400" b="0" dirty="0" smtClean="0">
                <a:solidFill>
                  <a:srgbClr val="FF0000"/>
                </a:solidFill>
                <a:latin typeface="NikoshBAN" pitchFamily="2" charset="0"/>
                <a:cs typeface="NikoshBAN" pitchFamily="2" charset="0"/>
              </a:rPr>
              <a:t>‘চলমান জের’ – ছক</a:t>
            </a:r>
            <a:endParaRPr lang="en-US" sz="5400" b="0" dirty="0">
              <a:solidFill>
                <a:srgbClr val="FF0000"/>
              </a:solidFill>
              <a:latin typeface="NikoshBAN" pitchFamily="2" charset="0"/>
              <a:cs typeface="NikoshBAN" pitchFamily="2" charset="0"/>
            </a:endParaRPr>
          </a:p>
        </p:txBody>
      </p:sp>
      <p:sp>
        <p:nvSpPr>
          <p:cNvPr id="2" name="Subtitle 1"/>
          <p:cNvSpPr>
            <a:spLocks noGrp="1"/>
          </p:cNvSpPr>
          <p:nvPr>
            <p:ph sz="quarter" idx="1"/>
          </p:nvPr>
        </p:nvSpPr>
        <p:spPr>
          <a:xfrm>
            <a:off x="152400" y="1447800"/>
            <a:ext cx="8839200" cy="838200"/>
          </a:xfrm>
        </p:spPr>
        <p:txBody>
          <a:bodyPr>
            <a:normAutofit/>
          </a:bodyPr>
          <a:lstStyle/>
          <a:p>
            <a:pPr marL="0" indent="0">
              <a:buNone/>
            </a:pPr>
            <a:r>
              <a:rPr lang="en-US" sz="4800" dirty="0" smtClean="0">
                <a:solidFill>
                  <a:schemeClr val="tx1"/>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হিসাবের নাম     </a:t>
            </a:r>
            <a:r>
              <a:rPr lang="en-US" sz="48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হিসাবের কোড নং</a:t>
            </a:r>
            <a:r>
              <a:rPr lang="en-US" sz="3600" dirty="0" smtClean="0">
                <a:solidFill>
                  <a:srgbClr val="00B050"/>
                </a:solidFill>
                <a:latin typeface="NikoshBAN" pitchFamily="2" charset="0"/>
                <a:cs typeface="NikoshBAN" pitchFamily="2" charset="0"/>
              </a:rPr>
              <a:t>…</a:t>
            </a:r>
          </a:p>
          <a:p>
            <a:endParaRPr lang="en-US" sz="3600" dirty="0">
              <a:solidFill>
                <a:schemeClr val="tx1"/>
              </a:solidFill>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821303180"/>
              </p:ext>
            </p:extLst>
          </p:nvPr>
        </p:nvGraphicFramePr>
        <p:xfrm>
          <a:off x="381001" y="2362201"/>
          <a:ext cx="8305799" cy="3505199"/>
        </p:xfrm>
        <a:graphic>
          <a:graphicData uri="http://schemas.openxmlformats.org/drawingml/2006/table">
            <a:tbl>
              <a:tblPr firstRow="1" bandRow="1">
                <a:tableStyleId>{5940675A-B579-460E-94D1-54222C63F5DA}</a:tableStyleId>
              </a:tblPr>
              <a:tblGrid>
                <a:gridCol w="761999"/>
                <a:gridCol w="2514600"/>
                <a:gridCol w="685800"/>
                <a:gridCol w="1066800"/>
                <a:gridCol w="1066800"/>
                <a:gridCol w="1143000"/>
                <a:gridCol w="1066800"/>
              </a:tblGrid>
              <a:tr h="655320">
                <a:tc rowSpan="2">
                  <a:txBody>
                    <a:bodyPr/>
                    <a:lstStyle/>
                    <a:p>
                      <a:r>
                        <a:rPr lang="bn-BD" sz="3200" dirty="0" smtClean="0">
                          <a:solidFill>
                            <a:schemeClr val="accent1"/>
                          </a:solidFill>
                          <a:latin typeface="NikoshBAN" pitchFamily="2" charset="0"/>
                          <a:cs typeface="NikoshBAN" pitchFamily="2" charset="0"/>
                        </a:rPr>
                        <a:t>তাং</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বিবরণ</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জা</a:t>
                      </a:r>
                      <a:r>
                        <a:rPr lang="en-US" sz="3200" dirty="0" smtClean="0">
                          <a:solidFill>
                            <a:schemeClr val="accent1"/>
                          </a:solidFill>
                          <a:latin typeface="NikoshBAN" pitchFamily="2" charset="0"/>
                          <a:cs typeface="NikoshBAN" pitchFamily="2" charset="0"/>
                        </a:rPr>
                        <a:t>:</a:t>
                      </a:r>
                      <a:endParaRPr lang="bn-BD" sz="3200" dirty="0" smtClean="0">
                        <a:solidFill>
                          <a:schemeClr val="accent1"/>
                        </a:solidFill>
                        <a:latin typeface="NikoshBAN" pitchFamily="2" charset="0"/>
                        <a:cs typeface="NikoshBAN" pitchFamily="2" charset="0"/>
                      </a:endParaRPr>
                    </a:p>
                    <a:p>
                      <a:pPr algn="ctr"/>
                      <a:r>
                        <a:rPr lang="bn-BD" sz="3200" dirty="0" smtClean="0">
                          <a:solidFill>
                            <a:schemeClr val="accent1"/>
                          </a:solidFill>
                          <a:latin typeface="NikoshBAN" pitchFamily="2" charset="0"/>
                          <a:cs typeface="NikoshBAN" pitchFamily="2" charset="0"/>
                        </a:rPr>
                        <a:t>পৃ</a:t>
                      </a:r>
                      <a:r>
                        <a:rPr lang="en-US" sz="3200" dirty="0" smtClean="0">
                          <a:solidFill>
                            <a:schemeClr val="accent1"/>
                          </a:solidFill>
                          <a:latin typeface="NikoshBAN" pitchFamily="2" charset="0"/>
                          <a:cs typeface="NikoshBAN" pitchFamily="2" charset="0"/>
                        </a:rPr>
                        <a:t>:</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ডেবিট টাকা</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ক্রেডিট</a:t>
                      </a:r>
                    </a:p>
                    <a:p>
                      <a:pPr algn="ctr"/>
                      <a:r>
                        <a:rPr lang="bn-BD" sz="3200" dirty="0" smtClean="0">
                          <a:solidFill>
                            <a:schemeClr val="accent1"/>
                          </a:solidFill>
                          <a:latin typeface="NikoshBAN" pitchFamily="2" charset="0"/>
                          <a:cs typeface="NikoshBAN" pitchFamily="2" charset="0"/>
                        </a:rPr>
                        <a:t>টাকা</a:t>
                      </a:r>
                      <a:endParaRPr lang="en-US" sz="3200" dirty="0">
                        <a:solidFill>
                          <a:schemeClr val="accent1"/>
                        </a:solidFill>
                        <a:latin typeface="NikoshBAN" pitchFamily="2" charset="0"/>
                        <a:cs typeface="NikoshBAN" pitchFamily="2" charset="0"/>
                      </a:endParaRPr>
                    </a:p>
                  </a:txBody>
                  <a:tcPr/>
                </a:tc>
                <a:tc gridSpan="2">
                  <a:txBody>
                    <a:bodyPr/>
                    <a:lstStyle/>
                    <a:p>
                      <a:pPr algn="ctr"/>
                      <a:r>
                        <a:rPr lang="bn-BD" sz="3200" dirty="0" smtClean="0">
                          <a:solidFill>
                            <a:schemeClr val="accent1"/>
                          </a:solidFill>
                          <a:latin typeface="NikoshBAN" pitchFamily="2" charset="0"/>
                          <a:cs typeface="NikoshBAN" pitchFamily="2" charset="0"/>
                        </a:rPr>
                        <a:t>উদ্বৃত্ত/জের</a:t>
                      </a:r>
                      <a:endParaRPr lang="en-US" sz="3200" dirty="0">
                        <a:solidFill>
                          <a:schemeClr val="accent1"/>
                        </a:solidFill>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r>
              <a:tr h="4953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bn-BD" sz="3200" dirty="0" smtClean="0">
                          <a:solidFill>
                            <a:srgbClr val="0070C0"/>
                          </a:solidFill>
                          <a:latin typeface="NikoshBAN" pitchFamily="2" charset="0"/>
                          <a:cs typeface="NikoshBAN" pitchFamily="2" charset="0"/>
                        </a:rPr>
                        <a:t>ডেবিট</a:t>
                      </a:r>
                      <a:endParaRPr lang="en-US" sz="3200" dirty="0">
                        <a:solidFill>
                          <a:srgbClr val="0070C0"/>
                        </a:solidFill>
                        <a:latin typeface="NikoshBAN" pitchFamily="2" charset="0"/>
                        <a:cs typeface="NikoshBAN"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bn-BD" sz="3200" dirty="0" smtClean="0">
                          <a:solidFill>
                            <a:srgbClr val="0070C0"/>
                          </a:solidFill>
                          <a:latin typeface="NikoshBAN" pitchFamily="2" charset="0"/>
                          <a:cs typeface="NikoshBAN" pitchFamily="2" charset="0"/>
                        </a:rPr>
                        <a:t>ক্রেডিট</a:t>
                      </a:r>
                      <a:endParaRPr lang="en-US" sz="3200" dirty="0">
                        <a:solidFill>
                          <a:srgbClr val="0070C0"/>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270759">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xmlns="" val="235698951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
          </p:nvPr>
        </p:nvSpPr>
        <p:spPr>
          <a:xfrm>
            <a:off x="838200" y="3276600"/>
            <a:ext cx="7772400" cy="1295400"/>
          </a:xfrm>
        </p:spPr>
        <p:txBody>
          <a:bodyPr>
            <a:noAutofit/>
          </a:bodyPr>
          <a:lstStyle/>
          <a:p>
            <a:pPr marL="0" indent="0" algn="ctr">
              <a:buNone/>
            </a:pPr>
            <a:r>
              <a:rPr lang="bn-BD" sz="6000" dirty="0" smtClean="0">
                <a:solidFill>
                  <a:srgbClr val="00B0F0"/>
                </a:solidFill>
                <a:latin typeface="NikoshBAN" pitchFamily="2" charset="0"/>
                <a:cs typeface="NikoshBAN" pitchFamily="2" charset="0"/>
              </a:rPr>
              <a:t>খতিয়ানের বৈশিষ্ট্যগুলো লেখ।</a:t>
            </a:r>
            <a:endParaRPr lang="en-US" sz="6000"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xmlns="" val="2805149936"/>
      </p:ext>
    </p:extLst>
  </p:cSld>
  <p:clrMapOvr>
    <a:masterClrMapping/>
  </p:clrMapOvr>
  <mc:AlternateContent xmlns:mc="http://schemas.openxmlformats.org/markup-compatibility/2006">
    <mc:Choice xmlns:p14="http://schemas.microsoft.com/office/powerpoint/2010/main" xmlns=""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157550638"/>
              </p:ext>
            </p:extLst>
          </p:nvPr>
        </p:nvGraphicFramePr>
        <p:xfrm>
          <a:off x="685800" y="838200"/>
          <a:ext cx="8153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8077200" cy="3785652"/>
          </a:xfrm>
          <a:prstGeom prst="rect">
            <a:avLst/>
          </a:prstGeom>
          <a:noFill/>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খতিয়ান হতে মোট আয়, মোট ব্যয়, মোট সম্পদ ও মোট দায় সম্পর্কে ধারনা পাওয়া যায়। খতিয়ান উদ্বৃত্ত দ্বারা রেওয়ামিল ও আর্থিক বিবরণী তৈরী করা হয়। এজন্য ‘</a:t>
            </a:r>
            <a:r>
              <a:rPr lang="bn-BD" sz="4800" dirty="0" smtClean="0">
                <a:solidFill>
                  <a:srgbClr val="7030A0"/>
                </a:solidFill>
                <a:latin typeface="NikoshBAN" pitchFamily="2" charset="0"/>
                <a:cs typeface="NikoshBAN" pitchFamily="2" charset="0"/>
              </a:rPr>
              <a:t>খতিয়ানকে সকল বইয়ের রাজা</a:t>
            </a:r>
            <a:r>
              <a:rPr lang="en-US" sz="4800" dirty="0" smtClean="0">
                <a:solidFill>
                  <a:srgbClr val="00B050"/>
                </a:solidFill>
                <a:latin typeface="NikoshBAN" pitchFamily="2" charset="0"/>
                <a:cs typeface="NikoshBAN" pitchFamily="2" charset="0"/>
              </a:rPr>
              <a:t>’</a:t>
            </a:r>
            <a:r>
              <a:rPr lang="bn-BD" sz="4800" dirty="0" smtClean="0">
                <a:solidFill>
                  <a:srgbClr val="00B050"/>
                </a:solidFill>
                <a:latin typeface="NikoshBAN" pitchFamily="2" charset="0"/>
                <a:cs typeface="NikoshBAN" pitchFamily="2" charset="0"/>
              </a:rPr>
              <a:t> বলা হয়।</a:t>
            </a:r>
            <a:endParaRPr lang="en-US" sz="48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xmlns="" val="3672016856"/>
      </p:ext>
    </p:extLst>
  </p:cSld>
  <p:clrMapOvr>
    <a:masterClrMapping/>
  </p:clrMapOvr>
  <mc:AlternateContent xmlns:mc="http://schemas.openxmlformats.org/markup-compatibility/2006">
    <mc:Choice xmlns:p14="http://schemas.microsoft.com/office/powerpoint/2010/main" xmlns="" Requires="p14">
      <p:transition spd="slow" p14:dur="3900">
        <p14:glitter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2940"/>
            <a:ext cx="8915400" cy="6894195"/>
          </a:xfrm>
          <a:prstGeom prst="rect">
            <a:avLst/>
          </a:prstGeom>
          <a:noFill/>
        </p:spPr>
        <p:txBody>
          <a:bodyPr wrap="square" rtlCol="0">
            <a:spAutoFit/>
          </a:bodyPr>
          <a:lstStyle/>
          <a:p>
            <a:r>
              <a:rPr lang="en-US" sz="6000" dirty="0" err="1" smtClean="0">
                <a:solidFill>
                  <a:srgbClr val="FF0000"/>
                </a:solidFill>
                <a:latin typeface="NikoshBAN" pitchFamily="2" charset="0"/>
                <a:cs typeface="NikoshBAN" pitchFamily="2" charset="0"/>
              </a:rPr>
              <a:t>মোহাম্মদ</a:t>
            </a:r>
            <a:r>
              <a:rPr lang="en-US" sz="6000" dirty="0" smtClean="0">
                <a:solidFill>
                  <a:srgbClr val="FF0000"/>
                </a:solidFill>
                <a:latin typeface="NikoshBAN" pitchFamily="2" charset="0"/>
                <a:cs typeface="NikoshBAN" pitchFamily="2" charset="0"/>
              </a:rPr>
              <a:t> </a:t>
            </a:r>
            <a:r>
              <a:rPr lang="en-US" sz="6000" dirty="0" err="1" smtClean="0">
                <a:solidFill>
                  <a:srgbClr val="FF0000"/>
                </a:solidFill>
                <a:latin typeface="NikoshBAN" pitchFamily="2" charset="0"/>
                <a:cs typeface="NikoshBAN" pitchFamily="2" charset="0"/>
              </a:rPr>
              <a:t>মোরশেদ</a:t>
            </a:r>
            <a:endParaRPr lang="bn-BD" sz="6000" dirty="0" smtClean="0">
              <a:solidFill>
                <a:srgbClr val="FF0000"/>
              </a:solidFill>
              <a:latin typeface="NikoshBAN" pitchFamily="2" charset="0"/>
              <a:cs typeface="NikoshBAN" pitchFamily="2" charset="0"/>
            </a:endParaRPr>
          </a:p>
          <a:p>
            <a:r>
              <a:rPr lang="bn-BD" sz="4400" dirty="0" smtClean="0">
                <a:solidFill>
                  <a:srgbClr val="7030A0"/>
                </a:solidFill>
                <a:latin typeface="NikoshBAN" pitchFamily="2" charset="0"/>
                <a:cs typeface="NikoshBAN" pitchFamily="2" charset="0"/>
              </a:rPr>
              <a:t>সহকারী শিক্ষক</a:t>
            </a:r>
            <a:r>
              <a:rPr lang="en-US" sz="4400" dirty="0" smtClean="0">
                <a:solidFill>
                  <a:srgbClr val="7030A0"/>
                </a:solidFill>
                <a:latin typeface="NikoshBAN" pitchFamily="2" charset="0"/>
                <a:cs typeface="NikoshBAN" pitchFamily="2" charset="0"/>
              </a:rPr>
              <a:t> (</a:t>
            </a:r>
            <a:r>
              <a:rPr lang="en-US" sz="4400" dirty="0" err="1" smtClean="0">
                <a:solidFill>
                  <a:srgbClr val="7030A0"/>
                </a:solidFill>
                <a:latin typeface="NikoshBAN" pitchFamily="2" charset="0"/>
                <a:cs typeface="NikoshBAN" pitchFamily="2" charset="0"/>
              </a:rPr>
              <a:t>ব্যবসায়</a:t>
            </a:r>
            <a:r>
              <a:rPr lang="en-US" sz="4400" dirty="0" smtClean="0">
                <a:solidFill>
                  <a:srgbClr val="7030A0"/>
                </a:solidFill>
                <a:latin typeface="NikoshBAN" pitchFamily="2" charset="0"/>
                <a:cs typeface="NikoshBAN" pitchFamily="2" charset="0"/>
              </a:rPr>
              <a:t> </a:t>
            </a:r>
            <a:r>
              <a:rPr lang="en-US" sz="4400" dirty="0" err="1" smtClean="0">
                <a:solidFill>
                  <a:srgbClr val="7030A0"/>
                </a:solidFill>
                <a:latin typeface="NikoshBAN" pitchFamily="2" charset="0"/>
                <a:cs typeface="NikoshBAN" pitchFamily="2" charset="0"/>
              </a:rPr>
              <a:t>শিক্ষা</a:t>
            </a:r>
            <a:r>
              <a:rPr lang="en-US" sz="4400" dirty="0" smtClean="0">
                <a:solidFill>
                  <a:srgbClr val="7030A0"/>
                </a:solidFill>
                <a:latin typeface="NikoshBAN" pitchFamily="2" charset="0"/>
                <a:cs typeface="NikoshBAN" pitchFamily="2" charset="0"/>
              </a:rPr>
              <a:t>)</a:t>
            </a:r>
            <a:endParaRPr lang="bn-BD" sz="4400" dirty="0" smtClean="0">
              <a:solidFill>
                <a:srgbClr val="7030A0"/>
              </a:solidFill>
              <a:latin typeface="NikoshBAN" pitchFamily="2" charset="0"/>
              <a:cs typeface="NikoshBAN" pitchFamily="2" charset="0"/>
            </a:endParaRPr>
          </a:p>
          <a:p>
            <a:r>
              <a:rPr lang="en-US" sz="5400" dirty="0" err="1" smtClean="0">
                <a:solidFill>
                  <a:srgbClr val="00B0F0"/>
                </a:solidFill>
                <a:latin typeface="NikoshBAN" pitchFamily="2" charset="0"/>
                <a:cs typeface="NikoshBAN" pitchFamily="2" charset="0"/>
              </a:rPr>
              <a:t>কোকদন্ডী</a:t>
            </a:r>
            <a:r>
              <a:rPr lang="en-US" sz="5400" dirty="0" smtClean="0">
                <a:solidFill>
                  <a:srgbClr val="00B0F0"/>
                </a:solidFill>
                <a:latin typeface="NikoshBAN" pitchFamily="2" charset="0"/>
                <a:cs typeface="NikoshBAN" pitchFamily="2" charset="0"/>
              </a:rPr>
              <a:t> </a:t>
            </a:r>
            <a:r>
              <a:rPr lang="en-US" sz="5400" dirty="0" err="1" smtClean="0">
                <a:solidFill>
                  <a:srgbClr val="00B0F0"/>
                </a:solidFill>
                <a:latin typeface="NikoshBAN" pitchFamily="2" charset="0"/>
                <a:cs typeface="NikoshBAN" pitchFamily="2" charset="0"/>
              </a:rPr>
              <a:t>গুনাগরী</a:t>
            </a:r>
            <a:r>
              <a:rPr lang="en-US" sz="5400" dirty="0" smtClean="0">
                <a:solidFill>
                  <a:srgbClr val="00B0F0"/>
                </a:solidFill>
                <a:latin typeface="NikoshBAN" pitchFamily="2" charset="0"/>
                <a:cs typeface="NikoshBAN" pitchFamily="2" charset="0"/>
              </a:rPr>
              <a:t> </a:t>
            </a:r>
            <a:r>
              <a:rPr lang="en-US" sz="5400" dirty="0" err="1" smtClean="0">
                <a:solidFill>
                  <a:srgbClr val="00B0F0"/>
                </a:solidFill>
                <a:latin typeface="NikoshBAN" pitchFamily="2" charset="0"/>
                <a:cs typeface="NikoshBAN" pitchFamily="2" charset="0"/>
              </a:rPr>
              <a:t>উচ্চ</a:t>
            </a:r>
            <a:r>
              <a:rPr lang="bn-BD" sz="5400" dirty="0" smtClean="0">
                <a:solidFill>
                  <a:srgbClr val="00B0F0"/>
                </a:solidFill>
                <a:latin typeface="NikoshBAN" pitchFamily="2" charset="0"/>
                <a:cs typeface="NikoshBAN" pitchFamily="2" charset="0"/>
              </a:rPr>
              <a:t> </a:t>
            </a:r>
            <a:r>
              <a:rPr lang="bn-BD" sz="5400" dirty="0" smtClean="0">
                <a:solidFill>
                  <a:srgbClr val="00B0F0"/>
                </a:solidFill>
                <a:latin typeface="NikoshBAN" pitchFamily="2" charset="0"/>
                <a:cs typeface="NikoshBAN" pitchFamily="2" charset="0"/>
              </a:rPr>
              <a:t>বিদ্যালয় </a:t>
            </a:r>
            <a:endParaRPr lang="bn-BD" sz="4400" dirty="0" smtClean="0">
              <a:solidFill>
                <a:srgbClr val="002060"/>
              </a:solidFill>
              <a:latin typeface="NikoshBAN" pitchFamily="2" charset="0"/>
              <a:cs typeface="NikoshBAN" pitchFamily="2" charset="0"/>
            </a:endParaRPr>
          </a:p>
          <a:p>
            <a:r>
              <a:rPr lang="en-US" sz="4400" dirty="0" err="1" smtClean="0">
                <a:solidFill>
                  <a:srgbClr val="002060"/>
                </a:solidFill>
                <a:latin typeface="NikoshBAN" pitchFamily="2" charset="0"/>
                <a:cs typeface="NikoshBAN" pitchFamily="2" charset="0"/>
              </a:rPr>
              <a:t>বাঁশখালী,চট্টগ্রাম</a:t>
            </a:r>
            <a:r>
              <a:rPr lang="en-US" sz="4400" dirty="0" smtClean="0">
                <a:solidFill>
                  <a:srgbClr val="002060"/>
                </a:solidFill>
                <a:latin typeface="NikoshBAN" pitchFamily="2" charset="0"/>
                <a:cs typeface="NikoshBAN" pitchFamily="2" charset="0"/>
              </a:rPr>
              <a:t>।</a:t>
            </a:r>
            <a:endParaRPr lang="en-US" sz="4400" dirty="0" smtClean="0">
              <a:solidFill>
                <a:srgbClr val="002060"/>
              </a:solidFill>
              <a:latin typeface="NikoshBAN" pitchFamily="2" charset="0"/>
              <a:cs typeface="NikoshBAN" pitchFamily="2" charset="0"/>
            </a:endParaRPr>
          </a:p>
          <a:p>
            <a:endParaRPr lang="en-US" sz="4400" b="1" dirty="0" smtClean="0">
              <a:solidFill>
                <a:srgbClr val="00B050"/>
              </a:solidFill>
              <a:latin typeface="NikoshBAN" pitchFamily="2" charset="0"/>
              <a:cs typeface="NikoshBAN" pitchFamily="2" charset="0"/>
            </a:endParaRPr>
          </a:p>
          <a:p>
            <a:endParaRPr lang="en-US" sz="3600" b="1" dirty="0" smtClean="0">
              <a:solidFill>
                <a:srgbClr val="00B050"/>
              </a:solidFill>
              <a:latin typeface="NikoshBAN" pitchFamily="2" charset="0"/>
              <a:cs typeface="NikoshBAN" pitchFamily="2" charset="0"/>
            </a:endParaRPr>
          </a:p>
          <a:p>
            <a:endParaRPr lang="en-US" sz="3600" b="1" dirty="0">
              <a:solidFill>
                <a:srgbClr val="00B050"/>
              </a:solidFill>
              <a:latin typeface="NikoshBAN" pitchFamily="2" charset="0"/>
              <a:cs typeface="NikoshBAN" pitchFamily="2" charset="0"/>
            </a:endParaRPr>
          </a:p>
          <a:p>
            <a:endParaRPr lang="en-US" sz="3600" dirty="0" smtClean="0">
              <a:solidFill>
                <a:srgbClr val="00B050"/>
              </a:solidFill>
              <a:latin typeface="NikoshBAN" pitchFamily="2" charset="0"/>
              <a:cs typeface="NikoshBAN" pitchFamily="2" charset="0"/>
            </a:endParaRPr>
          </a:p>
          <a:p>
            <a:endParaRPr lang="en-US" sz="3600" dirty="0">
              <a:solidFill>
                <a:srgbClr val="00B050"/>
              </a:solidFill>
              <a:latin typeface="NikoshBAN" pitchFamily="2" charset="0"/>
              <a:cs typeface="NikoshBAN" pitchFamily="2" charset="0"/>
            </a:endParaRPr>
          </a:p>
          <a:p>
            <a:endParaRPr lang="en-US" sz="3600" dirty="0" smtClean="0">
              <a:solidFill>
                <a:srgbClr val="00B050"/>
              </a:solidFill>
              <a:latin typeface="NikoshBAN" pitchFamily="2" charset="0"/>
              <a:cs typeface="NikoshBAN" pitchFamily="2" charset="0"/>
            </a:endParaRPr>
          </a:p>
        </p:txBody>
      </p:sp>
      <p:sp>
        <p:nvSpPr>
          <p:cNvPr id="4" name="TextBox 3"/>
          <p:cNvSpPr txBox="1"/>
          <p:nvPr/>
        </p:nvSpPr>
        <p:spPr>
          <a:xfrm>
            <a:off x="7391400" y="762000"/>
            <a:ext cx="641931" cy="1131332"/>
          </a:xfrm>
          <a:prstGeom prst="rect">
            <a:avLst/>
          </a:prstGeom>
          <a:noFill/>
        </p:spPr>
        <p:txBody>
          <a:bodyPr wrap="square" rtlCol="0">
            <a:spAutoFit/>
          </a:bodyPr>
          <a:lstStyle/>
          <a:p>
            <a:endParaRPr lang="en-US" dirty="0"/>
          </a:p>
        </p:txBody>
      </p:sp>
      <p:pic>
        <p:nvPicPr>
          <p:cNvPr id="5" name="Picture 4" descr="MURSHED.jpg"/>
          <p:cNvPicPr>
            <a:picLocks noChangeAspect="1"/>
          </p:cNvPicPr>
          <p:nvPr/>
        </p:nvPicPr>
        <p:blipFill>
          <a:blip r:embed="rId2"/>
          <a:stretch>
            <a:fillRect/>
          </a:stretch>
        </p:blipFill>
        <p:spPr>
          <a:xfrm>
            <a:off x="6858000" y="304800"/>
            <a:ext cx="1600200" cy="1600200"/>
          </a:xfrm>
          <a:prstGeom prst="rect">
            <a:avLst/>
          </a:prstGeom>
        </p:spPr>
      </p:pic>
    </p:spTree>
    <p:extLst>
      <p:ext uri="{BB962C8B-B14F-4D97-AF65-F5344CB8AC3E}">
        <p14:creationId xmlns:p14="http://schemas.microsoft.com/office/powerpoint/2010/main" xmlns="" val="260354504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914400"/>
            <a:ext cx="7772400" cy="1905000"/>
          </a:xfrm>
        </p:spPr>
        <p:txBody>
          <a:bodyPr>
            <a:normAutofit/>
          </a:bodyPr>
          <a:lstStyle/>
          <a:p>
            <a:pPr marL="182880" indent="0" algn="ctr">
              <a:buNone/>
            </a:pPr>
            <a:r>
              <a:rPr lang="bn-BD" sz="6600" b="1" u="sng" dirty="0" smtClean="0">
                <a:solidFill>
                  <a:srgbClr val="FF0000"/>
                </a:solidFill>
                <a:latin typeface="NikoshBAN" pitchFamily="2" charset="0"/>
                <a:cs typeface="NikoshBAN" pitchFamily="2" charset="0"/>
              </a:rPr>
              <a:t>জোড়ায় কাজ </a:t>
            </a:r>
            <a:r>
              <a:rPr lang="en-US" sz="6600" b="1" u="sng" dirty="0" smtClean="0">
                <a:solidFill>
                  <a:srgbClr val="FF0000"/>
                </a:solidFill>
                <a:latin typeface="NikoshBAN" pitchFamily="2" charset="0"/>
                <a:cs typeface="NikoshBAN" pitchFamily="2" charset="0"/>
              </a:rPr>
              <a:t>:</a:t>
            </a:r>
            <a:r>
              <a:rPr lang="en-US" sz="4000" b="1" u="sng" dirty="0" smtClean="0">
                <a:solidFill>
                  <a:srgbClr val="FF0000"/>
                </a:solidFill>
                <a:latin typeface="NikoshBAN" pitchFamily="2" charset="0"/>
                <a:cs typeface="NikoshBAN" pitchFamily="2" charset="0"/>
              </a:rPr>
              <a:t/>
            </a:r>
            <a:br>
              <a:rPr lang="en-US" sz="4000" b="1" u="sng" dirty="0" smtClean="0">
                <a:solidFill>
                  <a:srgbClr val="FF0000"/>
                </a:solidFill>
                <a:latin typeface="NikoshBAN" pitchFamily="2" charset="0"/>
                <a:cs typeface="NikoshBAN" pitchFamily="2" charset="0"/>
              </a:rPr>
            </a:br>
            <a:r>
              <a:rPr lang="en-US" sz="4000" dirty="0">
                <a:solidFill>
                  <a:srgbClr val="0070C0"/>
                </a:solidFill>
                <a:latin typeface="NikoshBAN" pitchFamily="2" charset="0"/>
                <a:cs typeface="NikoshBAN" pitchFamily="2" charset="0"/>
              </a:rPr>
              <a:t> </a:t>
            </a:r>
            <a:r>
              <a:rPr lang="en-US" sz="4000" dirty="0" smtClean="0">
                <a:solidFill>
                  <a:srgbClr val="0070C0"/>
                </a:solidFill>
                <a:latin typeface="NikoshBAN" pitchFamily="2" charset="0"/>
                <a:cs typeface="NikoshBAN" pitchFamily="2" charset="0"/>
              </a:rPr>
              <a:t>     </a:t>
            </a:r>
            <a:r>
              <a:rPr lang="bn-BD" sz="4000" dirty="0" smtClean="0">
                <a:solidFill>
                  <a:srgbClr val="0070C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সময় </a:t>
            </a:r>
            <a:r>
              <a:rPr lang="en-US" dirty="0" smtClean="0">
                <a:solidFill>
                  <a:srgbClr val="00B0F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০৩ মিনিট।</a:t>
            </a:r>
            <a:endParaRPr lang="en-US" dirty="0">
              <a:solidFill>
                <a:srgbClr val="00B0F0"/>
              </a:solidFill>
              <a:latin typeface="NikoshBAN" pitchFamily="2" charset="0"/>
              <a:cs typeface="NikoshBAN" pitchFamily="2" charset="0"/>
            </a:endParaRPr>
          </a:p>
        </p:txBody>
      </p:sp>
      <p:sp>
        <p:nvSpPr>
          <p:cNvPr id="2" name="Subtitle 1"/>
          <p:cNvSpPr>
            <a:spLocks noGrp="1"/>
          </p:cNvSpPr>
          <p:nvPr>
            <p:ph sz="quarter" idx="1"/>
          </p:nvPr>
        </p:nvSpPr>
        <p:spPr>
          <a:xfrm>
            <a:off x="228600" y="3048000"/>
            <a:ext cx="8610600" cy="1143000"/>
          </a:xfrm>
        </p:spPr>
        <p:txBody>
          <a:bodyPr>
            <a:noAutofit/>
          </a:bodyPr>
          <a:lstStyle/>
          <a:p>
            <a:pPr marL="0" indent="0" algn="ctr">
              <a:buNone/>
            </a:pPr>
            <a:r>
              <a:rPr lang="bn-BD" sz="4800" dirty="0" smtClean="0">
                <a:solidFill>
                  <a:srgbClr val="7030A0"/>
                </a:solidFill>
                <a:latin typeface="NikoshBAN" pitchFamily="2" charset="0"/>
                <a:cs typeface="NikoshBAN" pitchFamily="2" charset="0"/>
              </a:rPr>
              <a:t>জাবেদা ও খতিয়ানের ০২টি পার্থক্য লেখ।</a:t>
            </a:r>
            <a:endParaRPr lang="en-US" sz="48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xmlns="" val="413407995"/>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942" y="781166"/>
            <a:ext cx="8534399" cy="5262979"/>
          </a:xfrm>
          <a:prstGeom prst="rect">
            <a:avLst/>
          </a:prstGeom>
          <a:noFill/>
        </p:spPr>
        <p:txBody>
          <a:bodyPr wrap="square" rtlCol="0">
            <a:spAutoFit/>
          </a:bodyPr>
          <a:lstStyle/>
          <a:p>
            <a:pPr algn="just"/>
            <a:r>
              <a:rPr lang="bn-BD" sz="4000" dirty="0" smtClean="0">
                <a:solidFill>
                  <a:schemeClr val="accent2"/>
                </a:solidFill>
                <a:latin typeface="NikoshBAN" pitchFamily="2" charset="0"/>
                <a:cs typeface="NikoshBAN" pitchFamily="2" charset="0"/>
              </a:rPr>
              <a:t>        </a:t>
            </a:r>
            <a:r>
              <a:rPr lang="bn-BD" sz="4800" dirty="0" smtClean="0">
                <a:solidFill>
                  <a:schemeClr val="accent2"/>
                </a:solidFill>
                <a:latin typeface="NikoshBAN" pitchFamily="2" charset="0"/>
                <a:cs typeface="NikoshBAN" pitchFamily="2" charset="0"/>
              </a:rPr>
              <a:t>জাবেদা হতে লেনদেন খতিয়ানে লেখাকে খতিয়ানভুক্তকরণ বা পোস্টিং বলে। জাবেদার ডেবিট দিকের টাকা একই খতিয়ানের ডেবিট দিকে এবং ক্রেডিট দিকের টাকা একই খতিয়ানের ক্রেডিট দিকে লিখতে হয় তবে বিবরণের ঘরে বিপরীত হিসাবের নাম লেখা হয়।</a:t>
            </a:r>
            <a:endParaRPr lang="en-US" sz="4800" dirty="0">
              <a:solidFill>
                <a:schemeClr val="accent2"/>
              </a:solidFill>
              <a:latin typeface="NikoshBAN" pitchFamily="2" charset="0"/>
              <a:cs typeface="NikoshBAN" pitchFamily="2" charset="0"/>
            </a:endParaRPr>
          </a:p>
        </p:txBody>
      </p:sp>
    </p:spTree>
    <p:extLst>
      <p:ext uri="{BB962C8B-B14F-4D97-AF65-F5344CB8AC3E}">
        <p14:creationId xmlns:p14="http://schemas.microsoft.com/office/powerpoint/2010/main" xmlns="" val="400218434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143000"/>
            <a:ext cx="7772400" cy="838200"/>
          </a:xfrm>
        </p:spPr>
        <p:txBody>
          <a:bodyPr>
            <a:normAutofit fontScale="90000"/>
          </a:bodyPr>
          <a:lstStyle/>
          <a:p>
            <a:pPr marL="182880" indent="0" algn="ctr">
              <a:buNone/>
            </a:pPr>
            <a:r>
              <a:rPr lang="bn-BD" sz="6000" b="1" u="sng" dirty="0" smtClean="0">
                <a:solidFill>
                  <a:srgbClr val="FF0000"/>
                </a:solidFill>
                <a:latin typeface="NikoshBAN" pitchFamily="2" charset="0"/>
                <a:cs typeface="NikoshBAN" pitchFamily="2" charset="0"/>
              </a:rPr>
              <a:t>একক কাজ</a:t>
            </a:r>
            <a:r>
              <a:rPr lang="en-US" sz="6000" b="1" u="sng" dirty="0" smtClean="0">
                <a:solidFill>
                  <a:srgbClr val="FF0000"/>
                </a:solidFill>
                <a:latin typeface="NikoshBAN" pitchFamily="2" charset="0"/>
                <a:cs typeface="NikoshBAN" pitchFamily="2" charset="0"/>
              </a:rPr>
              <a:t> </a:t>
            </a:r>
            <a:endParaRPr lang="en-US" b="0" dirty="0">
              <a:solidFill>
                <a:srgbClr val="00B0F0"/>
              </a:solidFill>
              <a:latin typeface="NikoshBAN" pitchFamily="2" charset="0"/>
              <a:cs typeface="NikoshBAN" pitchFamily="2" charset="0"/>
            </a:endParaRPr>
          </a:p>
        </p:txBody>
      </p:sp>
      <p:sp>
        <p:nvSpPr>
          <p:cNvPr id="2" name="Subtitle 1"/>
          <p:cNvSpPr>
            <a:spLocks noGrp="1"/>
          </p:cNvSpPr>
          <p:nvPr>
            <p:ph sz="quarter" idx="1"/>
          </p:nvPr>
        </p:nvSpPr>
        <p:spPr>
          <a:xfrm>
            <a:off x="533400" y="1981200"/>
            <a:ext cx="7772400" cy="1143000"/>
          </a:xfrm>
        </p:spPr>
        <p:txBody>
          <a:bodyPr>
            <a:normAutofit fontScale="77500" lnSpcReduction="20000"/>
          </a:bodyPr>
          <a:lstStyle/>
          <a:p>
            <a:pPr marL="0" indent="0" algn="ctr">
              <a:buNone/>
            </a:pPr>
            <a:r>
              <a:rPr lang="bn-BD" sz="4800" dirty="0" smtClean="0">
                <a:solidFill>
                  <a:srgbClr val="7030A0"/>
                </a:solidFill>
                <a:latin typeface="NikoshBAN" pitchFamily="2" charset="0"/>
                <a:cs typeface="NikoshBAN" pitchFamily="2" charset="0"/>
              </a:rPr>
              <a:t>জাবেদা কর</a:t>
            </a:r>
            <a:r>
              <a:rPr lang="en-US" sz="4800" dirty="0" smtClean="0">
                <a:solidFill>
                  <a:srgbClr val="7030A0"/>
                </a:solidFill>
                <a:latin typeface="NikoshBAN" pitchFamily="2" charset="0"/>
                <a:cs typeface="NikoshBAN" pitchFamily="2" charset="0"/>
              </a:rPr>
              <a:t>:</a:t>
            </a:r>
            <a:r>
              <a:rPr lang="bn-BD" sz="4800" dirty="0" smtClean="0">
                <a:solidFill>
                  <a:srgbClr val="7030A0"/>
                </a:solidFill>
                <a:latin typeface="NikoshBAN" pitchFamily="2" charset="0"/>
                <a:cs typeface="NikoshBAN" pitchFamily="2" charset="0"/>
              </a:rPr>
              <a:t> </a:t>
            </a:r>
          </a:p>
          <a:p>
            <a:pPr marL="0" indent="0" algn="ctr">
              <a:buNone/>
            </a:pPr>
            <a:r>
              <a:rPr lang="en-US" sz="48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২০১৬ সালের মে ১- </a:t>
            </a:r>
            <a:r>
              <a:rPr lang="bn-BD" sz="4800" dirty="0" smtClean="0">
                <a:solidFill>
                  <a:srgbClr val="00B050"/>
                </a:solidFill>
                <a:latin typeface="NikoshBAN" pitchFamily="2" charset="0"/>
                <a:cs typeface="NikoshBAN" pitchFamily="2" charset="0"/>
              </a:rPr>
              <a:t>বিজ্ঞাপন খরচ ৫০০ টাকা।</a:t>
            </a:r>
            <a:endParaRPr lang="en-US" sz="4800" dirty="0">
              <a:solidFill>
                <a:srgbClr val="00B050"/>
              </a:solidFill>
              <a:latin typeface="NikoshBAN" pitchFamily="2" charset="0"/>
              <a:cs typeface="NikoshBAN" pitchFamily="2" charset="0"/>
            </a:endParaRPr>
          </a:p>
        </p:txBody>
      </p:sp>
      <p:sp>
        <p:nvSpPr>
          <p:cNvPr id="5" name="Subtitle 1"/>
          <p:cNvSpPr txBox="1">
            <a:spLocks/>
          </p:cNvSpPr>
          <p:nvPr/>
        </p:nvSpPr>
        <p:spPr>
          <a:xfrm>
            <a:off x="609600" y="3657600"/>
            <a:ext cx="7772400" cy="838200"/>
          </a:xfrm>
          <a:prstGeom prst="rect">
            <a:avLst/>
          </a:prstGeom>
        </p:spPr>
        <p:txBody>
          <a:bodyPr vert="horz">
            <a:normAutofit/>
          </a:bodyPr>
          <a:lstStyle/>
          <a:p>
            <a:pPr lvl="0" algn="ctr">
              <a:spcBef>
                <a:spcPts val="580"/>
              </a:spcBef>
              <a:buClr>
                <a:schemeClr val="accent1"/>
              </a:buClr>
              <a:buSzPct val="85000"/>
            </a:pPr>
            <a:r>
              <a:rPr lang="bn-BD" sz="4800" dirty="0" smtClean="0">
                <a:solidFill>
                  <a:srgbClr val="7030A0"/>
                </a:solidFill>
                <a:latin typeface="NikoshBAN" pitchFamily="2" charset="0"/>
                <a:cs typeface="NikoshBAN" pitchFamily="2" charset="0"/>
              </a:rPr>
              <a:t>খতিয়ান </a:t>
            </a:r>
            <a:r>
              <a:rPr kumimoji="0" lang="bn-BD"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কর</a:t>
            </a:r>
            <a:r>
              <a:rPr kumimoji="0" lang="en-US"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a:t>
            </a:r>
            <a:r>
              <a:rPr kumimoji="0" lang="bn-BD"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a:t>
            </a:r>
            <a:r>
              <a:rPr lang="en-US" sz="4800" dirty="0" smtClean="0">
                <a:solidFill>
                  <a:srgbClr val="FF0000"/>
                </a:solidFill>
                <a:latin typeface="NikoshBAN" pitchFamily="2" charset="0"/>
                <a:cs typeface="NikoshBAN" pitchFamily="2" charset="0"/>
              </a:rPr>
              <a:t>‘T’-</a:t>
            </a:r>
            <a:r>
              <a:rPr lang="bn-BD" sz="4800" dirty="0" smtClean="0">
                <a:solidFill>
                  <a:srgbClr val="FF0000"/>
                </a:solidFill>
                <a:latin typeface="NikoshBAN" pitchFamily="2" charset="0"/>
                <a:cs typeface="NikoshBAN" pitchFamily="2" charset="0"/>
              </a:rPr>
              <a:t>ছকে</a:t>
            </a:r>
            <a:r>
              <a:rPr kumimoji="0" lang="bn-BD"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a:t>
            </a:r>
          </a:p>
        </p:txBody>
      </p:sp>
    </p:spTree>
    <p:extLst>
      <p:ext uri="{BB962C8B-B14F-4D97-AF65-F5344CB8AC3E}">
        <p14:creationId xmlns:p14="http://schemas.microsoft.com/office/powerpoint/2010/main" xmlns="" val="716651634"/>
      </p:ext>
    </p:extLst>
  </p:cSld>
  <p:clrMapOvr>
    <a:masterClrMapping/>
  </p:clrMapOvr>
  <mc:AlternateContent xmlns:mc="http://schemas.openxmlformats.org/markup-compatibility/2006">
    <mc:Choice xmlns:p14="http://schemas.microsoft.com/office/powerpoint/2010/main" xmlns=""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600200"/>
            <a:ext cx="7848600" cy="3785652"/>
          </a:xfrm>
          <a:prstGeom prst="rect">
            <a:avLst/>
          </a:prstGeom>
          <a:noFill/>
        </p:spPr>
        <p:txBody>
          <a:bodyPr wrap="square" rtlCol="0">
            <a:spAutoFit/>
          </a:bodyPr>
          <a:lstStyle/>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লেনদেন কিভাবে লেখা হয়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খতিয়ানের চলমান জের ছকে কয়টি টাকার ঘর থাকে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না রাখলে কি অসুবিধা হয় ?</a:t>
            </a:r>
            <a:endParaRPr lang="en-US" sz="4800" dirty="0">
              <a:solidFill>
                <a:srgbClr val="0070C0"/>
              </a:solidFill>
              <a:latin typeface="NikoshBAN" pitchFamily="2" charset="0"/>
              <a:cs typeface="NikoshBAN" pitchFamily="2" charset="0"/>
            </a:endParaRPr>
          </a:p>
        </p:txBody>
      </p:sp>
      <p:sp>
        <p:nvSpPr>
          <p:cNvPr id="4" name="TextBox 3"/>
          <p:cNvSpPr txBox="1"/>
          <p:nvPr/>
        </p:nvSpPr>
        <p:spPr>
          <a:xfrm>
            <a:off x="2286000" y="457200"/>
            <a:ext cx="3200400" cy="1015663"/>
          </a:xfrm>
          <a:prstGeom prst="rect">
            <a:avLst/>
          </a:prstGeom>
          <a:noFill/>
        </p:spPr>
        <p:txBody>
          <a:bodyPr wrap="square" rtlCol="0">
            <a:spAutoFit/>
          </a:bodyPr>
          <a:lstStyle/>
          <a:p>
            <a:pPr algn="ctr"/>
            <a:r>
              <a:rPr lang="bn-BD" sz="6000" dirty="0" smtClean="0">
                <a:solidFill>
                  <a:srgbClr val="FF0000"/>
                </a:solidFill>
                <a:latin typeface="NikoshBAN" pitchFamily="2" charset="0"/>
                <a:cs typeface="NikoshBAN" pitchFamily="2" charset="0"/>
              </a:rPr>
              <a:t>মূল্যায়ন </a:t>
            </a:r>
            <a:r>
              <a:rPr lang="en-US" sz="6000" dirty="0" smtClean="0">
                <a:solidFill>
                  <a:srgbClr val="FF0000"/>
                </a:solidFill>
                <a:latin typeface="NikoshBAN" pitchFamily="2" charset="0"/>
                <a:cs typeface="NikoshBAN" pitchFamily="2" charset="0"/>
              </a:rPr>
              <a:t>:</a:t>
            </a:r>
            <a:r>
              <a:rPr lang="bn-BD" sz="6000" dirty="0" smtClean="0"/>
              <a:t> </a:t>
            </a:r>
            <a:endParaRPr lang="en-US" sz="6000" dirty="0"/>
          </a:p>
        </p:txBody>
      </p:sp>
    </p:spTree>
    <p:extLst>
      <p:ext uri="{BB962C8B-B14F-4D97-AF65-F5344CB8AC3E}">
        <p14:creationId xmlns:p14="http://schemas.microsoft.com/office/powerpoint/2010/main" xmlns="" val="447416641"/>
      </p:ext>
    </p:extLst>
  </p:cSld>
  <p:clrMapOvr>
    <a:masterClrMapping/>
  </p:clrMapOvr>
  <mc:AlternateContent xmlns:mc="http://schemas.openxmlformats.org/markup-compatibility/2006">
    <mc:Choice xmlns:p14="http://schemas.microsoft.com/office/powerpoint/2010/main" xmlns=""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286" y="914400"/>
            <a:ext cx="7696200" cy="4185761"/>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বাড়ির কাজ </a:t>
            </a:r>
            <a:r>
              <a:rPr lang="en-US" sz="6000" u="sng" dirty="0" smtClean="0">
                <a:solidFill>
                  <a:srgbClr val="FF0000"/>
                </a:solidFill>
                <a:latin typeface="NikoshBAN" pitchFamily="2" charset="0"/>
                <a:cs typeface="NikoshBAN" pitchFamily="2" charset="0"/>
              </a:rPr>
              <a:t>:</a:t>
            </a:r>
            <a:endParaRPr lang="bn-BD" sz="2000" u="sng" dirty="0">
              <a:solidFill>
                <a:srgbClr val="FF0000"/>
              </a:solidFill>
              <a:latin typeface="NikoshBAN" pitchFamily="2" charset="0"/>
              <a:cs typeface="NikoshBAN" pitchFamily="2" charset="0"/>
            </a:endParaRPr>
          </a:p>
          <a:p>
            <a:pPr algn="ctr"/>
            <a:endParaRPr lang="bn-BD" u="sng" dirty="0" smtClean="0">
              <a:solidFill>
                <a:srgbClr val="FF0000"/>
              </a:solidFill>
              <a:latin typeface="NikoshBAN" pitchFamily="2" charset="0"/>
              <a:cs typeface="NikoshBAN" pitchFamily="2" charset="0"/>
            </a:endParaRPr>
          </a:p>
          <a:p>
            <a:r>
              <a:rPr lang="en-US" sz="4400" dirty="0" smtClean="0">
                <a:solidFill>
                  <a:srgbClr val="0070C0"/>
                </a:solidFill>
                <a:latin typeface="NikoshBAN" pitchFamily="2" charset="0"/>
                <a:cs typeface="NikoshBAN" pitchFamily="2" charset="0"/>
              </a:rPr>
              <a:t>‘T’-</a:t>
            </a:r>
            <a:r>
              <a:rPr lang="bn-BD" sz="4400" dirty="0" smtClean="0">
                <a:solidFill>
                  <a:srgbClr val="0070C0"/>
                </a:solidFill>
                <a:latin typeface="NikoshBAN" pitchFamily="2" charset="0"/>
                <a:cs typeface="NikoshBAN" pitchFamily="2" charset="0"/>
              </a:rPr>
              <a:t>ছকে খতিয়ান কর –</a:t>
            </a:r>
          </a:p>
          <a:p>
            <a:r>
              <a:rPr lang="bn-BD" sz="4000" dirty="0" smtClean="0">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জানুঃ ০২  </a:t>
            </a:r>
            <a:r>
              <a:rPr lang="bn-BD" sz="4800" dirty="0" smtClean="0">
                <a:solidFill>
                  <a:srgbClr val="00B0F0"/>
                </a:solidFill>
                <a:latin typeface="NikoshBAN" pitchFamily="2" charset="0"/>
                <a:cs typeface="NikoshBAN" pitchFamily="2" charset="0"/>
              </a:rPr>
              <a:t>পণ্য ক্রয় ৬,০০০ টাকা</a:t>
            </a:r>
            <a:r>
              <a:rPr lang="bn-BD" sz="4800" dirty="0" smtClean="0">
                <a:solidFill>
                  <a:srgbClr val="0070C0"/>
                </a:solidFill>
                <a:latin typeface="NikoshBAN" pitchFamily="2" charset="0"/>
                <a:cs typeface="NikoshBAN" pitchFamily="2" charset="0"/>
              </a:rPr>
              <a:t>।</a:t>
            </a:r>
          </a:p>
          <a:p>
            <a:r>
              <a:rPr lang="bn-BD" sz="4000" dirty="0">
                <a:solidFill>
                  <a:srgbClr val="7030A0"/>
                </a:solidFill>
                <a:latin typeface="NikoshBAN" pitchFamily="2" charset="0"/>
                <a:cs typeface="NikoshBAN" pitchFamily="2" charset="0"/>
              </a:rPr>
              <a:t> </a:t>
            </a:r>
            <a:r>
              <a:rPr lang="bn-BD" sz="40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জানুঃ ১১  </a:t>
            </a:r>
            <a:r>
              <a:rPr lang="bn-BD" sz="4800" dirty="0" smtClean="0">
                <a:solidFill>
                  <a:srgbClr val="00B0F0"/>
                </a:solidFill>
                <a:latin typeface="NikoshBAN" pitchFamily="2" charset="0"/>
                <a:cs typeface="NikoshBAN" pitchFamily="2" charset="0"/>
              </a:rPr>
              <a:t>মাল বিক্রয় ১৩,০০০ টাকা</a:t>
            </a:r>
            <a:r>
              <a:rPr lang="bn-BD" sz="4800" dirty="0" smtClean="0">
                <a:solidFill>
                  <a:srgbClr val="0070C0"/>
                </a:solidFill>
                <a:latin typeface="NikoshBAN" pitchFamily="2" charset="0"/>
                <a:cs typeface="NikoshBAN" pitchFamily="2" charset="0"/>
              </a:rPr>
              <a:t>।</a:t>
            </a:r>
          </a:p>
          <a:p>
            <a:r>
              <a:rPr lang="bn-BD" sz="4800" dirty="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 জানুঃ ২৪  </a:t>
            </a:r>
            <a:r>
              <a:rPr lang="bn-BD" sz="4800" dirty="0" smtClean="0">
                <a:solidFill>
                  <a:srgbClr val="00B0F0"/>
                </a:solidFill>
                <a:latin typeface="NikoshBAN" pitchFamily="2" charset="0"/>
                <a:cs typeface="NikoshBAN" pitchFamily="2" charset="0"/>
              </a:rPr>
              <a:t>কমিশন প্রদান ১,০০০ টাকা</a:t>
            </a:r>
            <a:r>
              <a:rPr lang="bn-BD" sz="4800" dirty="0" smtClean="0">
                <a:solidFill>
                  <a:srgbClr val="0070C0"/>
                </a:solidFill>
                <a:latin typeface="NikoshBAN" pitchFamily="2" charset="0"/>
                <a:cs typeface="NikoshBAN" pitchFamily="2" charset="0"/>
              </a:rPr>
              <a:t>।</a:t>
            </a:r>
            <a:endParaRPr lang="en-US" sz="48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xmlns="" val="39659296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914400"/>
            <a:ext cx="8229600" cy="1862048"/>
          </a:xfrm>
          <a:prstGeom prst="rect">
            <a:avLst/>
          </a:prstGeom>
          <a:noFill/>
        </p:spPr>
        <p:txBody>
          <a:bodyPr wrap="square" rtlCol="0">
            <a:spAutoFit/>
          </a:bodyPr>
          <a:lstStyle/>
          <a:p>
            <a:pPr algn="ctr"/>
            <a:r>
              <a:rPr lang="bn-BD" sz="11500" b="1" dirty="0" smtClean="0">
                <a:solidFill>
                  <a:srgbClr val="00B0F0"/>
                </a:solidFill>
                <a:latin typeface="NikoshBAN" pitchFamily="2" charset="0"/>
                <a:cs typeface="NikoshBAN" pitchFamily="2" charset="0"/>
              </a:rPr>
              <a:t>ধন্যবাদ</a:t>
            </a:r>
            <a:r>
              <a:rPr lang="bn-BD" sz="11500" dirty="0" smtClean="0">
                <a:latin typeface="NikoshBAN" pitchFamily="2" charset="0"/>
                <a:cs typeface="NikoshBAN" pitchFamily="2" charset="0"/>
              </a:rPr>
              <a:t>  </a:t>
            </a:r>
            <a:r>
              <a:rPr lang="bn-BD" sz="11500" b="1" dirty="0" smtClean="0">
                <a:solidFill>
                  <a:srgbClr val="00B0F0"/>
                </a:solidFill>
                <a:latin typeface="NikoshBAN" pitchFamily="2" charset="0"/>
                <a:cs typeface="NikoshBAN" pitchFamily="2" charset="0"/>
              </a:rPr>
              <a:t>সবাইকে</a:t>
            </a:r>
            <a:endParaRPr lang="en-US" sz="11500" b="1" dirty="0">
              <a:solidFill>
                <a:srgbClr val="00B0F0"/>
              </a:solidFill>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55500"/>
            <a:ext cx="8229600" cy="4401205"/>
          </a:xfrm>
          <a:prstGeom prst="rect">
            <a:avLst/>
          </a:prstGeom>
          <a:noFill/>
        </p:spPr>
        <p:txBody>
          <a:bodyPr wrap="square" rtlCol="0">
            <a:spAutoFit/>
          </a:bodyPr>
          <a:lstStyle/>
          <a:p>
            <a:pPr algn="ctr"/>
            <a:r>
              <a:rPr lang="bn-BD" sz="4800" dirty="0" smtClean="0">
                <a:solidFill>
                  <a:srgbClr val="FF0000"/>
                </a:solidFill>
                <a:latin typeface="NikoshBAN" pitchFamily="2" charset="0"/>
                <a:cs typeface="NikoshBAN" pitchFamily="2" charset="0"/>
              </a:rPr>
              <a:t>বিষয়</a:t>
            </a:r>
            <a:r>
              <a:rPr lang="en-US" sz="4800" dirty="0" smtClean="0">
                <a:solidFill>
                  <a:srgbClr val="FF0000"/>
                </a:solidFill>
                <a:latin typeface="NikoshBAN" pitchFamily="2" charset="0"/>
                <a:cs typeface="NikoshBAN" pitchFamily="2" charset="0"/>
              </a:rPr>
              <a:t> : </a:t>
            </a:r>
            <a:r>
              <a:rPr lang="bn-BD" sz="4800" dirty="0" smtClean="0">
                <a:solidFill>
                  <a:srgbClr val="FF0000"/>
                </a:solidFill>
                <a:latin typeface="NikoshBAN" pitchFamily="2" charset="0"/>
                <a:cs typeface="NikoshBAN" pitchFamily="2" charset="0"/>
              </a:rPr>
              <a:t>হিসাববিজ্ঞান</a:t>
            </a:r>
          </a:p>
          <a:p>
            <a:pPr algn="ctr"/>
            <a:r>
              <a:rPr lang="bn-BD" sz="4800" dirty="0" smtClean="0">
                <a:solidFill>
                  <a:srgbClr val="00B050"/>
                </a:solidFill>
                <a:latin typeface="NikoshBAN" pitchFamily="2" charset="0"/>
                <a:cs typeface="NikoshBAN" pitchFamily="2" charset="0"/>
              </a:rPr>
              <a:t>শ্রেণি</a:t>
            </a:r>
            <a:r>
              <a:rPr lang="en-US" sz="4800" dirty="0" smtClean="0">
                <a:solidFill>
                  <a:srgbClr val="00B050"/>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 নবম</a:t>
            </a:r>
          </a:p>
          <a:p>
            <a:pPr algn="ctr"/>
            <a:r>
              <a:rPr lang="bn-BD" sz="4400" dirty="0" smtClean="0">
                <a:solidFill>
                  <a:srgbClr val="7030A0"/>
                </a:solidFill>
                <a:latin typeface="NikoshBAN" pitchFamily="2" charset="0"/>
                <a:cs typeface="NikoshBAN" pitchFamily="2" charset="0"/>
              </a:rPr>
              <a:t>অধ্যায় </a:t>
            </a:r>
            <a:r>
              <a:rPr lang="en-US" sz="4400" dirty="0" smtClean="0">
                <a:solidFill>
                  <a:srgbClr val="7030A0"/>
                </a:solidFill>
                <a:latin typeface="NikoshBAN" pitchFamily="2" charset="0"/>
                <a:cs typeface="NikoshBAN" pitchFamily="2" charset="0"/>
              </a:rPr>
              <a:t>:</a:t>
            </a:r>
            <a:r>
              <a:rPr lang="bn-BD" sz="4400" dirty="0" smtClean="0">
                <a:solidFill>
                  <a:srgbClr val="7030A0"/>
                </a:solidFill>
                <a:latin typeface="NikoshBAN" pitchFamily="2" charset="0"/>
                <a:cs typeface="NikoshBAN" pitchFamily="2" charset="0"/>
              </a:rPr>
              <a:t> সপ্তম</a:t>
            </a:r>
          </a:p>
          <a:p>
            <a:pPr algn="ctr"/>
            <a:r>
              <a:rPr lang="bn-BD" sz="4400" dirty="0" smtClean="0">
                <a:solidFill>
                  <a:schemeClr val="accent1"/>
                </a:solidFill>
                <a:latin typeface="NikoshBAN" pitchFamily="2" charset="0"/>
                <a:cs typeface="NikoshBAN" pitchFamily="2" charset="0"/>
              </a:rPr>
              <a:t>বিষয়বস্তু </a:t>
            </a:r>
            <a:r>
              <a:rPr lang="en-US" sz="4400" dirty="0" smtClean="0">
                <a:solidFill>
                  <a:schemeClr val="accent1"/>
                </a:solidFill>
                <a:latin typeface="NikoshBAN" pitchFamily="2" charset="0"/>
                <a:cs typeface="NikoshBAN" pitchFamily="2" charset="0"/>
              </a:rPr>
              <a:t>:</a:t>
            </a:r>
            <a:r>
              <a:rPr lang="bn-BD" sz="4400" dirty="0" smtClean="0">
                <a:solidFill>
                  <a:schemeClr val="accent1"/>
                </a:solidFill>
                <a:latin typeface="NikoshBAN" pitchFamily="2" charset="0"/>
                <a:cs typeface="NikoshBAN" pitchFamily="2" charset="0"/>
              </a:rPr>
              <a:t> খতিয়ান</a:t>
            </a:r>
          </a:p>
          <a:p>
            <a:pPr algn="ctr"/>
            <a:r>
              <a:rPr lang="bn-BD" sz="4800" dirty="0" smtClean="0">
                <a:solidFill>
                  <a:srgbClr val="00B0F0"/>
                </a:solidFill>
                <a:latin typeface="NikoshBAN" pitchFamily="2" charset="0"/>
                <a:cs typeface="NikoshBAN" pitchFamily="2" charset="0"/>
              </a:rPr>
              <a:t>সময়</a:t>
            </a:r>
            <a:r>
              <a:rPr lang="en-US" sz="4800" dirty="0" smtClean="0">
                <a:solidFill>
                  <a:srgbClr val="00B0F0"/>
                </a:solidFill>
                <a:latin typeface="NikoshBAN" pitchFamily="2" charset="0"/>
                <a:cs typeface="NikoshBAN" pitchFamily="2" charset="0"/>
              </a:rPr>
              <a:t> :</a:t>
            </a:r>
            <a:r>
              <a:rPr lang="bn-BD" sz="4800" dirty="0" smtClean="0">
                <a:solidFill>
                  <a:srgbClr val="00B0F0"/>
                </a:solidFill>
                <a:latin typeface="NikoshBAN" pitchFamily="2" charset="0"/>
                <a:cs typeface="NikoshBAN" pitchFamily="2" charset="0"/>
              </a:rPr>
              <a:t> ৫০ মিনিট</a:t>
            </a:r>
          </a:p>
          <a:p>
            <a:pPr algn="ctr"/>
            <a:r>
              <a:rPr lang="bn-BD" sz="4800" dirty="0" smtClean="0">
                <a:solidFill>
                  <a:srgbClr val="002060"/>
                </a:solidFill>
                <a:latin typeface="NikoshBAN" pitchFamily="2" charset="0"/>
                <a:cs typeface="NikoshBAN" pitchFamily="2" charset="0"/>
              </a:rPr>
              <a:t>তারিখ</a:t>
            </a:r>
            <a:r>
              <a:rPr lang="en-US" sz="4800" dirty="0" smtClean="0">
                <a:solidFill>
                  <a:srgbClr val="002060"/>
                </a:solidFill>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 </a:t>
            </a:r>
            <a:r>
              <a:rPr lang="en-US" sz="4800" dirty="0" smtClean="0">
                <a:solidFill>
                  <a:srgbClr val="002060"/>
                </a:solidFill>
                <a:latin typeface="NikoshBAN" pitchFamily="2" charset="0"/>
                <a:cs typeface="NikoshBAN" pitchFamily="2" charset="0"/>
              </a:rPr>
              <a:t>20</a:t>
            </a:r>
            <a:r>
              <a:rPr lang="bn-BD" sz="4800" dirty="0" smtClean="0">
                <a:solidFill>
                  <a:srgbClr val="002060"/>
                </a:solidFill>
                <a:latin typeface="NikoshBAN" pitchFamily="2" charset="0"/>
                <a:cs typeface="NikoshBAN" pitchFamily="2" charset="0"/>
              </a:rPr>
              <a:t>/০</a:t>
            </a:r>
            <a:r>
              <a:rPr lang="en-US" sz="4800" dirty="0" smtClean="0">
                <a:solidFill>
                  <a:srgbClr val="002060"/>
                </a:solidFill>
                <a:latin typeface="NikoshBAN" pitchFamily="2" charset="0"/>
                <a:cs typeface="NikoshBAN" pitchFamily="2" charset="0"/>
              </a:rPr>
              <a:t>7</a:t>
            </a:r>
            <a:r>
              <a:rPr lang="bn-BD" sz="4800" dirty="0" smtClean="0">
                <a:solidFill>
                  <a:srgbClr val="002060"/>
                </a:solidFill>
                <a:latin typeface="NikoshBAN" pitchFamily="2" charset="0"/>
                <a:cs typeface="NikoshBAN" pitchFamily="2" charset="0"/>
              </a:rPr>
              <a:t>/২০১</a:t>
            </a:r>
            <a:r>
              <a:rPr lang="en-US" sz="4800" dirty="0" smtClean="0">
                <a:solidFill>
                  <a:srgbClr val="002060"/>
                </a:solidFill>
                <a:latin typeface="NikoshBAN" pitchFamily="2" charset="0"/>
                <a:cs typeface="NikoshBAN" pitchFamily="2" charset="0"/>
              </a:rPr>
              <a:t>6</a:t>
            </a:r>
            <a:r>
              <a:rPr lang="bn-BD" sz="4800" dirty="0" smtClean="0">
                <a:solidFill>
                  <a:srgbClr val="002060"/>
                </a:solidFill>
                <a:latin typeface="NikoshBAN" pitchFamily="2" charset="0"/>
                <a:cs typeface="NikoshBAN" pitchFamily="2" charset="0"/>
              </a:rPr>
              <a:t> ইং</a:t>
            </a:r>
            <a:endParaRPr lang="en-US" sz="48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xmlns="" val="2049630005"/>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77200" cy="707886"/>
          </a:xfrm>
          <a:prstGeom prst="rect">
            <a:avLst/>
          </a:prstGeom>
          <a:noFill/>
        </p:spPr>
        <p:txBody>
          <a:bodyPr wrap="square" rtlCol="0">
            <a:spAutoFit/>
          </a:bodyPr>
          <a:lstStyle/>
          <a:p>
            <a:endParaRPr lang="en-US" sz="4000">
              <a:latin typeface="NikoshBAN" pitchFamily="2" charset="0"/>
              <a:cs typeface="NikoshBAN" pitchFamily="2" charset="0"/>
            </a:endParaRPr>
          </a:p>
        </p:txBody>
      </p:sp>
      <p:sp>
        <p:nvSpPr>
          <p:cNvPr id="3" name="TextBox 2"/>
          <p:cNvSpPr txBox="1"/>
          <p:nvPr/>
        </p:nvSpPr>
        <p:spPr>
          <a:xfrm>
            <a:off x="609600" y="990600"/>
            <a:ext cx="8077200" cy="4339650"/>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শিখনফল</a:t>
            </a:r>
            <a:r>
              <a:rPr lang="bn-BD" sz="4000" dirty="0" smtClean="0">
                <a:latin typeface="NikoshBAN" pitchFamily="2" charset="0"/>
                <a:cs typeface="NikoshBAN" pitchFamily="2" charset="0"/>
              </a:rPr>
              <a:t> </a:t>
            </a:r>
            <a:endParaRPr lang="en-US" sz="4000" dirty="0" smtClean="0">
              <a:latin typeface="NikoshBAN" pitchFamily="2" charset="0"/>
              <a:cs typeface="NikoshBAN" pitchFamily="2" charset="0"/>
            </a:endParaRP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 বলতে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খতিয়ানের বৈশিষ্ট্য লিখতে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খতিয়ানের গুরুত্ত্ব লিখতে পারবে।</a:t>
            </a:r>
          </a:p>
          <a:p>
            <a:pPr marL="571500" indent="-571500">
              <a:buFont typeface="Wingdings" pitchFamily="2" charset="2"/>
              <a:buChar char="Ø"/>
            </a:pPr>
            <a:r>
              <a:rPr lang="bn-BD" sz="4000" dirty="0" smtClean="0">
                <a:solidFill>
                  <a:srgbClr val="0070C0"/>
                </a:solidFill>
                <a:latin typeface="NikoshBAN" pitchFamily="2" charset="0"/>
                <a:cs typeface="NikoshBAN" pitchFamily="2" charset="0"/>
              </a:rPr>
              <a:t>জাবেদা ও খতিয়ানের পার্থক্য করতে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করতে পারবে।</a:t>
            </a:r>
            <a:endParaRPr lang="en-US" sz="44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xmlns="" val="258203832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95400"/>
            <a:ext cx="7696200" cy="3970318"/>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পূর্বজ্ঞান যাচাই </a:t>
            </a:r>
            <a:endParaRPr lang="bn-BD" sz="4000" u="sng" dirty="0" smtClean="0">
              <a:latin typeface="NikoshBAN" pitchFamily="2" charset="0"/>
              <a:cs typeface="NikoshBAN" pitchFamily="2" charset="0"/>
            </a:endParaRP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লেনদেনের কয়টি পক্ষ থাকে ?</a:t>
            </a: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a:t>
            </a:r>
            <a:r>
              <a:rPr lang="bn-BD" sz="4400" dirty="0" smtClean="0">
                <a:solidFill>
                  <a:srgbClr val="7030A0"/>
                </a:solidFill>
                <a:latin typeface="NikoshBAN" pitchFamily="2" charset="0"/>
                <a:cs typeface="NikoshBAN" pitchFamily="2" charset="0"/>
              </a:rPr>
              <a:t>লেনদেন সর্ব</a:t>
            </a:r>
            <a:r>
              <a:rPr lang="en-US" sz="4400" dirty="0" smtClean="0">
                <a:solidFill>
                  <a:srgbClr val="7030A0"/>
                </a:solidFill>
                <a:latin typeface="NikoshBAN" pitchFamily="2" charset="0"/>
                <a:cs typeface="NikoshBAN" pitchFamily="2" charset="0"/>
              </a:rPr>
              <a:t> </a:t>
            </a:r>
            <a:r>
              <a:rPr lang="bn-BD" sz="4400" dirty="0" smtClean="0">
                <a:solidFill>
                  <a:srgbClr val="7030A0"/>
                </a:solidFill>
                <a:latin typeface="NikoshBAN" pitchFamily="2" charset="0"/>
                <a:cs typeface="NikoshBAN" pitchFamily="2" charset="0"/>
              </a:rPr>
              <a:t>প্রথম কোথায় লেখা হয়?</a:t>
            </a:r>
            <a:endParaRPr lang="bn-BD" sz="4800" dirty="0" smtClean="0">
              <a:solidFill>
                <a:srgbClr val="7030A0"/>
              </a:solidFill>
              <a:latin typeface="NikoshBAN" pitchFamily="2" charset="0"/>
              <a:cs typeface="NikoshBAN" pitchFamily="2" charset="0"/>
            </a:endParaRP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নগদ বিক্রয় জাবেদা কী ?</a:t>
            </a:r>
          </a:p>
          <a:p>
            <a:pPr marL="571500" indent="-571500">
              <a:buFont typeface="Wingdings" pitchFamily="2" charset="2"/>
              <a:buChar char="v"/>
            </a:pPr>
            <a:r>
              <a:rPr lang="en-US" sz="48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ক্রয় জাবেদা কী ?</a:t>
            </a:r>
            <a:endParaRPr lang="en-US" sz="48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xmlns="" val="1626575825"/>
      </p:ext>
    </p:extLst>
  </p:cSld>
  <p:clrMapOvr>
    <a:masterClrMapping/>
  </p:clrMapOvr>
  <mc:AlternateContent xmlns:mc="http://schemas.openxmlformats.org/markup-compatibility/2006">
    <mc:Choice xmlns:p14="http://schemas.microsoft.com/office/powerpoint/2010/main" xmlns=""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OKS-facebook.jpg"/>
          <p:cNvPicPr>
            <a:picLocks noChangeAspect="1"/>
          </p:cNvPicPr>
          <p:nvPr/>
        </p:nvPicPr>
        <p:blipFill>
          <a:blip r:embed="rId2" cstate="print"/>
          <a:stretch>
            <a:fillRect/>
          </a:stretch>
        </p:blipFill>
        <p:spPr>
          <a:xfrm>
            <a:off x="609600" y="341433"/>
            <a:ext cx="7588284" cy="4779207"/>
          </a:xfrm>
          <a:prstGeom prst="rect">
            <a:avLst/>
          </a:prstGeom>
        </p:spPr>
      </p:pic>
      <p:sp>
        <p:nvSpPr>
          <p:cNvPr id="3" name="TextBox 2"/>
          <p:cNvSpPr txBox="1"/>
          <p:nvPr/>
        </p:nvSpPr>
        <p:spPr>
          <a:xfrm>
            <a:off x="2362200" y="5562601"/>
            <a:ext cx="28956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আগোছালো</a:t>
            </a:r>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d_Book_Spines.pngced84352-d6c9-45d1-bb61-443f32b447f0Original.jpg"/>
          <p:cNvPicPr>
            <a:picLocks noChangeAspect="1"/>
          </p:cNvPicPr>
          <p:nvPr/>
        </p:nvPicPr>
        <p:blipFill>
          <a:blip r:embed="rId2" cstate="print"/>
          <a:stretch>
            <a:fillRect/>
          </a:stretch>
        </p:blipFill>
        <p:spPr>
          <a:xfrm>
            <a:off x="685800" y="381000"/>
            <a:ext cx="7924800" cy="5334000"/>
          </a:xfrm>
          <a:prstGeom prst="rect">
            <a:avLst/>
          </a:prstGeom>
        </p:spPr>
      </p:pic>
      <p:sp>
        <p:nvSpPr>
          <p:cNvPr id="3" name="TextBox 2"/>
          <p:cNvSpPr txBox="1"/>
          <p:nvPr/>
        </p:nvSpPr>
        <p:spPr>
          <a:xfrm>
            <a:off x="2895600" y="5791200"/>
            <a:ext cx="28956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সাজানো</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67200"/>
            <a:ext cx="8153400" cy="990600"/>
          </a:xfrm>
        </p:spPr>
        <p:txBody>
          <a:bodyPr>
            <a:normAutofit fontScale="90000"/>
          </a:bodyPr>
          <a:lstStyle/>
          <a:p>
            <a:pPr marL="0" indent="0" algn="ctr">
              <a:buNone/>
            </a:pPr>
            <a:r>
              <a:rPr lang="bn-BD" sz="5300" dirty="0" smtClean="0">
                <a:solidFill>
                  <a:srgbClr val="00B050"/>
                </a:solidFill>
                <a:latin typeface="NikoshBAN" pitchFamily="2" charset="0"/>
                <a:cs typeface="NikoshBAN" pitchFamily="2" charset="0"/>
              </a:rPr>
              <a:t>তাকের ইংরেজী প্রতিশব্দ কী তা জানো ?</a:t>
            </a:r>
            <a:endParaRPr lang="en-US" dirty="0">
              <a:solidFill>
                <a:srgbClr val="FF0000"/>
              </a:solidFill>
              <a:latin typeface="NikoshBAN" pitchFamily="2" charset="0"/>
              <a:cs typeface="NikoshBAN" pitchFamily="2" charset="0"/>
            </a:endParaRP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5105400" y="381000"/>
            <a:ext cx="3200400" cy="3352800"/>
          </a:xfr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975" y="381000"/>
            <a:ext cx="3429000" cy="3352800"/>
          </a:xfrm>
          <a:prstGeom prst="rect">
            <a:avLst/>
          </a:prstGeom>
        </p:spPr>
      </p:pic>
      <p:sp>
        <p:nvSpPr>
          <p:cNvPr id="5" name="Title 1"/>
          <p:cNvSpPr txBox="1">
            <a:spLocks/>
          </p:cNvSpPr>
          <p:nvPr/>
        </p:nvSpPr>
        <p:spPr>
          <a:xfrm>
            <a:off x="1219200" y="5334000"/>
            <a:ext cx="4572000" cy="838200"/>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FF0000"/>
                </a:solidFill>
                <a:effectLst/>
                <a:uLnTx/>
                <a:uFillTx/>
                <a:latin typeface="NikoshBAN" pitchFamily="2" charset="0"/>
                <a:ea typeface="+mj-ea"/>
                <a:cs typeface="NikoshBAN" pitchFamily="2" charset="0"/>
              </a:rPr>
              <a:t>selfe</a:t>
            </a:r>
            <a:endParaRPr kumimoji="0" lang="en-US" sz="4000" b="0" i="0" u="none"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Tree>
    <p:extLst>
      <p:ext uri="{BB962C8B-B14F-4D97-AF65-F5344CB8AC3E}">
        <p14:creationId xmlns:p14="http://schemas.microsoft.com/office/powerpoint/2010/main" xmlns="" val="15623332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95400"/>
            <a:ext cx="7315200" cy="3046988"/>
          </a:xfrm>
          <a:prstGeom prst="rect">
            <a:avLst/>
          </a:prstGeom>
          <a:solidFill>
            <a:schemeClr val="bg1"/>
          </a:solidFill>
          <a:ln>
            <a:solidFill>
              <a:schemeClr val="bg1"/>
            </a:solidFill>
          </a:ln>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তাকে যেমন জিনিসপত্র সাজিয়ে রাখা হয় তেমনি জাবেদা থেকে লেনদেনগুলো কোথায় সাজিয়ে লিখতে হয় ?</a:t>
            </a:r>
          </a:p>
        </p:txBody>
      </p:sp>
    </p:spTree>
    <p:extLst>
      <p:ext uri="{BB962C8B-B14F-4D97-AF65-F5344CB8AC3E}">
        <p14:creationId xmlns:p14="http://schemas.microsoft.com/office/powerpoint/2010/main" xmlns="" val="5311889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1363</TotalTime>
  <Words>462</Words>
  <Application>Microsoft Office PowerPoint</Application>
  <PresentationFormat>On-screen Show (4:3)</PresentationFormat>
  <Paragraphs>108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Equity</vt:lpstr>
      <vt:lpstr>Slide 1</vt:lpstr>
      <vt:lpstr>Slide 2</vt:lpstr>
      <vt:lpstr>Slide 3</vt:lpstr>
      <vt:lpstr>Slide 4</vt:lpstr>
      <vt:lpstr>Slide 5</vt:lpstr>
      <vt:lpstr>Slide 6</vt:lpstr>
      <vt:lpstr>Slide 7</vt:lpstr>
      <vt:lpstr>তাকের ইংরেজী প্রতিশব্দ কী তা জানো ?</vt:lpstr>
      <vt:lpstr>Slide 9</vt:lpstr>
      <vt:lpstr>Slide 10</vt:lpstr>
      <vt:lpstr>Slide 11</vt:lpstr>
      <vt:lpstr>Slide 12</vt:lpstr>
      <vt:lpstr>Slide 13</vt:lpstr>
      <vt:lpstr>Slide 14</vt:lpstr>
      <vt:lpstr>‘T’- ছক</vt:lpstr>
      <vt:lpstr>‘চলমান জের’ – ছক</vt:lpstr>
      <vt:lpstr>Slide 17</vt:lpstr>
      <vt:lpstr>Slide 18</vt:lpstr>
      <vt:lpstr>Slide 19</vt:lpstr>
      <vt:lpstr>জোড়ায় কাজ :                           সময় : ০৩ মিনিট।</vt:lpstr>
      <vt:lpstr>Slide 21</vt:lpstr>
      <vt:lpstr>একক কাজ </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MORSHED</cp:lastModifiedBy>
  <cp:revision>134</cp:revision>
  <dcterms:created xsi:type="dcterms:W3CDTF">2006-08-16T00:00:00Z</dcterms:created>
  <dcterms:modified xsi:type="dcterms:W3CDTF">2020-07-14T15:01:55Z</dcterms:modified>
</cp:coreProperties>
</file>