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C7C1-050E-4578-98E0-6EE911F631AF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C339-B680-4A3E-9BFB-F5D99E3EC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8"/>
            <a:ext cx="9240222" cy="6864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"/>
            <a:ext cx="8610600" cy="537046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r>
              <a:rPr lang="en-US" sz="23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স্বাগতম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371600" y="561439"/>
            <a:ext cx="3200400" cy="2286000"/>
          </a:xfrm>
          <a:prstGeom prst="triangle">
            <a:avLst>
              <a:gd name="adj" fmla="val 7467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400800" y="1432296"/>
            <a:ext cx="1981200" cy="1415143"/>
          </a:xfrm>
          <a:prstGeom prst="triangle">
            <a:avLst>
              <a:gd name="adj" fmla="val 7467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-76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36219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243194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361647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85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57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অঙ্কণ</a:t>
            </a:r>
            <a:r>
              <a:rPr lang="en-US" sz="4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  <a:sym typeface="Symbol"/>
              </a:rPr>
              <a:t>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  <a:sym typeface="Symbol"/>
              </a:rPr>
              <a:t>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প্রত্যেক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অনুরূপ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যুগল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অসমান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বিবেচনা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বাহুতে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বিন্দু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বাহুতে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বিন্দু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নিই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যেন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=DE</a:t>
            </a:r>
          </a:p>
          <a:p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=DF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হয়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ও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যোগ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286000" y="561439"/>
            <a:ext cx="1981200" cy="1415143"/>
          </a:xfrm>
          <a:prstGeom prst="triangle">
            <a:avLst>
              <a:gd name="adj" fmla="val 7467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1371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4550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81700" y="775579"/>
            <a:ext cx="3162300" cy="2563746"/>
            <a:chOff x="5981700" y="775579"/>
            <a:chExt cx="3162300" cy="2563746"/>
          </a:xfrm>
        </p:grpSpPr>
        <p:sp>
          <p:nvSpPr>
            <p:cNvPr id="3" name="Isosceles Triangle 2"/>
            <p:cNvSpPr/>
            <p:nvPr/>
          </p:nvSpPr>
          <p:spPr>
            <a:xfrm>
              <a:off x="6400800" y="1432296"/>
              <a:ext cx="1981200" cy="1415143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77557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05800" y="243193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1700" y="250832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" y="-76200"/>
            <a:ext cx="4648200" cy="3339137"/>
            <a:chOff x="762000" y="-76200"/>
            <a:chExt cx="4648200" cy="3339137"/>
          </a:xfrm>
        </p:grpSpPr>
        <p:sp>
          <p:nvSpPr>
            <p:cNvPr id="2" name="Isosceles Triangle 1"/>
            <p:cNvSpPr/>
            <p:nvPr/>
          </p:nvSpPr>
          <p:spPr>
            <a:xfrm>
              <a:off x="1371600" y="561439"/>
              <a:ext cx="3200400" cy="2286000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-76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43194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243193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86000" y="1981200"/>
              <a:ext cx="1981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600200" y="143229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4464" y="1432295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2400" y="3505200"/>
                <a:ext cx="8763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প্রমাণ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-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APQ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ও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DEF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–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এ</a:t>
                </a:r>
              </a:p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AP=DE,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AQ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=DF,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A=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  <a:p>
                <a:pPr marL="571500" indent="-571500">
                  <a:buFont typeface="Symbol"/>
                  <a:buChar char="\"/>
                </a:pP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APQ</a:t>
                </a:r>
                <a:r>
                  <a:rPr lang="en-US" sz="4000" b="1" dirty="0">
                    <a:latin typeface="Kalpurush" pitchFamily="2" charset="0"/>
                    <a:cs typeface="Kalpurush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cs typeface="Kalpurush" pitchFamily="2" charset="0"/>
                      </a:rPr>
                      <m:t>≅</m:t>
                    </m:r>
                  </m:oMath>
                </a14:m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DEF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en-US" sz="4000" b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pPr marL="571500" indent="-571500">
                  <a:buFont typeface="Symbol"/>
                  <a:buChar char="\"/>
                </a:pPr>
                <a:r>
                  <a:rPr lang="en-US" sz="40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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APQ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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DEF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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ABC</a:t>
                </a:r>
              </a:p>
              <a:p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  <a:sym typeface="Symbol"/>
                  </a:rPr>
                  <a:t>এবং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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AQP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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DFE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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ACB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lang="en-US" sz="40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05200"/>
                <a:ext cx="876300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2434" t="-500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-76200"/>
            <a:ext cx="4648200" cy="3339137"/>
            <a:chOff x="762000" y="-76200"/>
            <a:chExt cx="4648200" cy="3339137"/>
          </a:xfrm>
        </p:grpSpPr>
        <p:sp>
          <p:nvSpPr>
            <p:cNvPr id="3" name="Isosceles Triangle 2"/>
            <p:cNvSpPr/>
            <p:nvPr/>
          </p:nvSpPr>
          <p:spPr>
            <a:xfrm>
              <a:off x="1371600" y="561439"/>
              <a:ext cx="3200400" cy="2286000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-76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43194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243193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86000" y="1981200"/>
              <a:ext cx="1981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1432296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4464" y="1432295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3600" y="775579"/>
            <a:ext cx="3200400" cy="2563746"/>
            <a:chOff x="5943600" y="775579"/>
            <a:chExt cx="3200400" cy="2563746"/>
          </a:xfrm>
        </p:grpSpPr>
        <p:sp>
          <p:nvSpPr>
            <p:cNvPr id="11" name="Isosceles Triangle 10"/>
            <p:cNvSpPr/>
            <p:nvPr/>
          </p:nvSpPr>
          <p:spPr>
            <a:xfrm>
              <a:off x="6400800" y="1432296"/>
              <a:ext cx="1981200" cy="1415143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77557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5800" y="243193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250832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3581400"/>
                <a:ext cx="9144000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PQ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রেখাংশ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ও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বাহুকে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বাহু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ও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AC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বাহু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ছেদ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করায়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অনুরূপ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কোণযুগল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সমান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হয়েছে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</a:p>
              <a:p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সুতরাং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4000" b="1" dirty="0" err="1" smtClean="0">
                    <a:latin typeface="Times New Roman" pitchFamily="18" charset="0"/>
                    <a:cs typeface="Times New Roman" pitchFamily="18" charset="0"/>
                  </a:rPr>
                  <a:t>PQ</a:t>
                </a:r>
                <a:r>
                  <a:rPr lang="en-US" sz="4000" b="1" dirty="0" err="1" smtClean="0">
                    <a:latin typeface="Times New Roman"/>
                    <a:cs typeface="Times New Roman"/>
                  </a:rPr>
                  <a:t>║BC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r>
                  <a:rPr lang="en-US" sz="54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  <a:cs typeface="Kalpurush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  <a:sym typeface="Symbol"/>
                          </a:rPr>
                          <m:t>𝐀𝐁</m:t>
                        </m:r>
                      </m:num>
                      <m:den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  <a:sym typeface="Symbol"/>
                          </a:rPr>
                          <m:t>𝐀𝐏</m:t>
                        </m:r>
                      </m:den>
                    </m:f>
                    <m:r>
                      <a:rPr lang="en-US" sz="5400" b="1" i="0" smtClean="0">
                        <a:latin typeface="Cambria Math"/>
                        <a:cs typeface="Kalpurush" pitchFamily="2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/>
                            <a:cs typeface="Kalpurush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  <a:sym typeface="Symbol"/>
                          </a:rPr>
                          <m:t>𝐀𝐂</m:t>
                        </m:r>
                      </m:num>
                      <m:den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  <a:sym typeface="Symbol"/>
                          </a:rPr>
                          <m:t>𝐀𝐐</m:t>
                        </m:r>
                      </m:den>
                    </m:f>
                    <m:r>
                      <a:rPr lang="en-US" sz="5400" b="1" i="1" smtClean="0">
                        <a:latin typeface="Cambria Math"/>
                        <a:cs typeface="Kalpurush" pitchFamily="2" charset="0"/>
                        <a:sym typeface="Symbol"/>
                      </a:rPr>
                      <m:t> </m:t>
                    </m:r>
                  </m:oMath>
                </a14:m>
                <a:r>
                  <a:rPr lang="en-US" sz="5400" b="1" dirty="0" smtClean="0">
                    <a:latin typeface="Kalpurush" pitchFamily="2" charset="0"/>
                    <a:cs typeface="Kalpurush" pitchFamily="2" charset="0"/>
                  </a:rPr>
                  <a:t>  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</a:rPr>
                          <m:t>𝐀𝐁</m:t>
                        </m:r>
                      </m:num>
                      <m:den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</a:rPr>
                          <m:t>𝐃𝐄</m:t>
                        </m:r>
                      </m:den>
                    </m:f>
                    <m:r>
                      <a:rPr lang="en-US" sz="5400" b="1" i="0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</a:rPr>
                          <m:t>𝐀𝐂</m:t>
                        </m:r>
                      </m:num>
                      <m:den>
                        <m:r>
                          <a:rPr lang="en-US" sz="5400" b="1" i="0" smtClean="0">
                            <a:latin typeface="Cambria Math"/>
                            <a:cs typeface="Kalpurush" pitchFamily="2" charset="0"/>
                          </a:rPr>
                          <m:t>𝐃𝐅</m:t>
                        </m:r>
                      </m:den>
                    </m:f>
                  </m:oMath>
                </a14:m>
                <a:r>
                  <a:rPr lang="en-US" sz="5400" b="1" dirty="0" smtClean="0">
                    <a:latin typeface="Kalpurush" pitchFamily="2" charset="0"/>
                    <a:cs typeface="Kalpurush" pitchFamily="2" charset="0"/>
                  </a:rPr>
                  <a:t>……..(i)</a:t>
                </a:r>
                <a:endParaRPr lang="en-US" sz="54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1400"/>
                <a:ext cx="9144000" cy="3311804"/>
              </a:xfrm>
              <a:prstGeom prst="rect">
                <a:avLst/>
              </a:prstGeom>
              <a:blipFill rotWithShape="1">
                <a:blip r:embed="rId2"/>
                <a:stretch>
                  <a:fillRect l="-3533" t="-4420" r="-1200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9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-152400"/>
            <a:ext cx="4648200" cy="3650397"/>
            <a:chOff x="762000" y="-76200"/>
            <a:chExt cx="4648200" cy="3650397"/>
          </a:xfrm>
        </p:grpSpPr>
        <p:sp>
          <p:nvSpPr>
            <p:cNvPr id="3" name="Isosceles Triangle 2"/>
            <p:cNvSpPr/>
            <p:nvPr/>
          </p:nvSpPr>
          <p:spPr>
            <a:xfrm>
              <a:off x="1371600" y="561439"/>
              <a:ext cx="3200400" cy="2286000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0" y="-76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43194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243193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971800" y="1295400"/>
              <a:ext cx="533400" cy="15520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14600" y="692452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6264" y="2743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3600" y="609600"/>
            <a:ext cx="3200400" cy="2563746"/>
            <a:chOff x="5943600" y="775579"/>
            <a:chExt cx="3200400" cy="2563746"/>
          </a:xfrm>
        </p:grpSpPr>
        <p:sp>
          <p:nvSpPr>
            <p:cNvPr id="11" name="Isosceles Triangle 10"/>
            <p:cNvSpPr/>
            <p:nvPr/>
          </p:nvSpPr>
          <p:spPr>
            <a:xfrm>
              <a:off x="6400800" y="1432296"/>
              <a:ext cx="1981200" cy="1415143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77557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5800" y="243193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2508328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2400" y="3276600"/>
                <a:ext cx="8763000" cy="341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একইভাবে,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থেকে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ED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এবং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থেকে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EF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এর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সমান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করে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কেটে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নিয়ে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প্রমাণ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করা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যায়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যে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𝐀𝐁</m:t>
                        </m:r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𝐁𝐏</m:t>
                        </m:r>
                      </m:den>
                    </m:f>
                    <m:r>
                      <a:rPr lang="en-US" sz="4800" b="1" i="0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𝐁𝐂</m:t>
                        </m:r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𝐁𝐐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    বা</a:t>
                </a:r>
                <a:r>
                  <a:rPr lang="en-US" sz="4800" b="1" dirty="0" smtClean="0">
                    <a:latin typeface="Kalpurush" pitchFamily="2" charset="0"/>
                    <a:cs typeface="Kalpurush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  <a:cs typeface="Kalpurush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𝐃𝐄</m:t>
                        </m:r>
                      </m:den>
                    </m:f>
                    <m:r>
                      <a:rPr lang="en-US" sz="4800" b="1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  <a:cs typeface="Kalpurush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𝐄𝐅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……….(ii) </a:t>
                </a:r>
              </a:p>
              <a:p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(i) ও (ii) 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হতে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  <m:t>𝑫𝑬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  <m:t>𝑨𝑪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  <m:t>𝑫𝑭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/>
                            <a:cs typeface="Kalpurush" pitchFamily="2" charset="0"/>
                          </a:rPr>
                          <m:t>𝑬𝑭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  (</a:t>
                </a:r>
                <a:r>
                  <a:rPr lang="en-US" sz="4000" b="1" dirty="0" err="1" smtClean="0">
                    <a:latin typeface="Kalpurush" pitchFamily="2" charset="0"/>
                    <a:cs typeface="Kalpurush" pitchFamily="2" charset="0"/>
                  </a:rPr>
                  <a:t>প্রমাণিত</a:t>
                </a:r>
                <a:r>
                  <a:rPr lang="en-US" sz="4000" b="1" dirty="0" smtClean="0">
                    <a:latin typeface="Kalpurush" pitchFamily="2" charset="0"/>
                    <a:cs typeface="Kalpurush" pitchFamily="2" charset="0"/>
                  </a:rPr>
                  <a:t>) </a:t>
                </a:r>
                <a:endParaRPr lang="en-US" sz="40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76600"/>
                <a:ext cx="8763000" cy="3411190"/>
              </a:xfrm>
              <a:prstGeom prst="rect">
                <a:avLst/>
              </a:prstGeom>
              <a:blipFill rotWithShape="1">
                <a:blip r:embed="rId2"/>
                <a:stretch>
                  <a:fillRect l="-2434" t="-3936" r="-3964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967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-152400"/>
            <a:ext cx="4495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Kalpurush" pitchFamily="2" charset="0"/>
                <a:cs typeface="Kalpurush" pitchFamily="2" charset="0"/>
              </a:rPr>
              <a:t>জোড়ায় কাজ 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0752" y="1855857"/>
            <a:ext cx="2339648" cy="2335143"/>
            <a:chOff x="4419600" y="1551057"/>
            <a:chExt cx="2339648" cy="2335143"/>
          </a:xfrm>
        </p:grpSpPr>
        <p:sp>
          <p:nvSpPr>
            <p:cNvPr id="4" name="Rectangle 3"/>
            <p:cNvSpPr/>
            <p:nvPr/>
          </p:nvSpPr>
          <p:spPr>
            <a:xfrm>
              <a:off x="4876800" y="1905000"/>
              <a:ext cx="1375038" cy="137503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5800" y="31783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2048" y="29718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19600" y="1551057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51838" y="1551057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1779005"/>
            <a:ext cx="2667000" cy="2183395"/>
            <a:chOff x="1447800" y="1496291"/>
            <a:chExt cx="2667000" cy="2183395"/>
          </a:xfrm>
        </p:grpSpPr>
        <p:sp>
          <p:nvSpPr>
            <p:cNvPr id="3" name="Parallelogram 2"/>
            <p:cNvSpPr/>
            <p:nvPr/>
          </p:nvSpPr>
          <p:spPr>
            <a:xfrm>
              <a:off x="1905000" y="1905000"/>
              <a:ext cx="1828800" cy="1375038"/>
            </a:xfrm>
            <a:prstGeom prst="parallelogram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29718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1496291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1551057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0510" y="29718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000" y="4549914"/>
            <a:ext cx="673159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চিত্র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সদৃশ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কিনা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?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ব্যাখ্যা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304800"/>
            <a:ext cx="21336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Kalpurush" pitchFamily="2" charset="0"/>
                <a:cs typeface="Kalpurush" pitchFamily="2" charset="0"/>
              </a:rPr>
              <a:t>৫ মিনিট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0"/>
            <a:ext cx="3759777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Kalpurush" pitchFamily="2" charset="0"/>
                <a:cs typeface="Kalpurush" pitchFamily="2" charset="0"/>
              </a:rPr>
              <a:t>দলীয় </a:t>
            </a:r>
            <a:r>
              <a:rPr lang="en-US" sz="6000" dirty="0" err="1" smtClean="0">
                <a:latin typeface="Kalpurush" pitchFamily="2" charset="0"/>
                <a:cs typeface="Kalpurush" pitchFamily="2" charset="0"/>
              </a:rPr>
              <a:t>কাজ</a:t>
            </a:r>
            <a:r>
              <a:rPr lang="en-US" sz="6000" dirty="0" smtClean="0">
                <a:latin typeface="Kalpurush" pitchFamily="2" charset="0"/>
                <a:cs typeface="Kalpurush" pitchFamily="2" charset="0"/>
              </a:rPr>
              <a:t>   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14400"/>
            <a:ext cx="4125189" cy="3539698"/>
            <a:chOff x="228600" y="914400"/>
            <a:chExt cx="4125189" cy="3539698"/>
          </a:xfrm>
        </p:grpSpPr>
        <p:sp>
          <p:nvSpPr>
            <p:cNvPr id="3" name="Right Triangle 2"/>
            <p:cNvSpPr/>
            <p:nvPr/>
          </p:nvSpPr>
          <p:spPr>
            <a:xfrm>
              <a:off x="762000" y="1676400"/>
              <a:ext cx="2895600" cy="236220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3747654"/>
              <a:ext cx="304800" cy="29094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728" y="914400"/>
              <a:ext cx="710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3581400"/>
              <a:ext cx="710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744" y="3623101"/>
              <a:ext cx="710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6628" y="1835176"/>
            <a:ext cx="2964872" cy="2618921"/>
            <a:chOff x="5226628" y="1835176"/>
            <a:chExt cx="2964872" cy="2618921"/>
          </a:xfrm>
        </p:grpSpPr>
        <p:sp>
          <p:nvSpPr>
            <p:cNvPr id="5" name="Rectangle 4"/>
            <p:cNvSpPr/>
            <p:nvPr/>
          </p:nvSpPr>
          <p:spPr>
            <a:xfrm>
              <a:off x="5791200" y="3657600"/>
              <a:ext cx="304800" cy="29094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5791200" y="2535381"/>
              <a:ext cx="1676400" cy="1433946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6628" y="3623100"/>
              <a:ext cx="710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36177" y="1835176"/>
              <a:ext cx="710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81455" y="3477628"/>
              <a:ext cx="710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Arc 17"/>
          <p:cNvSpPr/>
          <p:nvPr/>
        </p:nvSpPr>
        <p:spPr>
          <a:xfrm rot="14868744">
            <a:off x="3040257" y="3613277"/>
            <a:ext cx="573572" cy="661052"/>
          </a:xfrm>
          <a:prstGeom prst="arc">
            <a:avLst>
              <a:gd name="adj1" fmla="val 16200000"/>
              <a:gd name="adj2" fmla="val 402456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4868744">
            <a:off x="6833166" y="3537473"/>
            <a:ext cx="573572" cy="661052"/>
          </a:xfrm>
          <a:prstGeom prst="arc">
            <a:avLst>
              <a:gd name="adj1" fmla="val 16200000"/>
              <a:gd name="adj2" fmla="val 402456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02328" y="4800600"/>
                <a:ext cx="6012872" cy="115576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Kalpurush" pitchFamily="2" charset="0"/>
                    <a:cs typeface="Kalpurush" pitchFamily="2" charset="0"/>
                  </a:rPr>
                  <a:t>প্রমাণ </a:t>
                </a:r>
                <a:r>
                  <a:rPr lang="en-US" sz="4800" b="1" dirty="0" err="1" smtClean="0">
                    <a:latin typeface="Kalpurush" pitchFamily="2" charset="0"/>
                    <a:cs typeface="Kalpurush" pitchFamily="2" charset="0"/>
                  </a:rPr>
                  <a:t>করযে</a:t>
                </a:r>
                <a:r>
                  <a:rPr lang="en-US" sz="4800" b="1" dirty="0" smtClean="0">
                    <a:latin typeface="Kalpurush" pitchFamily="2" charset="0"/>
                    <a:cs typeface="Kalpurush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𝑷𝑸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𝑿𝒀</m:t>
                        </m:r>
                      </m:den>
                    </m:f>
                    <m:r>
                      <a:rPr lang="en-US" sz="4800" b="1" i="1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𝑸𝑹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𝒀𝒁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4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28" y="4800600"/>
                <a:ext cx="6012872" cy="1155766"/>
              </a:xfrm>
              <a:prstGeom prst="rect">
                <a:avLst/>
              </a:prstGeom>
              <a:blipFill rotWithShape="1">
                <a:blip r:embed="rId2"/>
                <a:stretch>
                  <a:fillRect l="-4440" b="-1597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791200" y="228600"/>
            <a:ext cx="2819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১০ মিনিট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1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38400" y="76200"/>
            <a:ext cx="3886200" cy="1524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Kalpurush" pitchFamily="2" charset="0"/>
                <a:cs typeface="Kalpurush" pitchFamily="2" charset="0"/>
              </a:rPr>
              <a:t>বহু</a:t>
            </a:r>
            <a:r>
              <a:rPr lang="en-US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latin typeface="Kalpurush" pitchFamily="2" charset="0"/>
                <a:cs typeface="Kalpurush" pitchFamily="2" charset="0"/>
              </a:rPr>
              <a:t>নির্বাচনী</a:t>
            </a:r>
            <a:r>
              <a:rPr lang="en-US" sz="44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latin typeface="Kalpurush" pitchFamily="2" charset="0"/>
                <a:cs typeface="Kalpurush" pitchFamily="2" charset="0"/>
              </a:rPr>
              <a:t>প্রশ্ন</a:t>
            </a:r>
            <a:r>
              <a:rPr lang="en-US" sz="44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১।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তিনটি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কোণ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যথাক্রমে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অপর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তিনটি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কোণের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40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-</a:t>
            </a:r>
          </a:p>
          <a:p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ক)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সর্বসম</a:t>
            </a:r>
            <a:endParaRPr lang="en-US" sz="3600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খ)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সদৃশকোণী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  <a:p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দুইটির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ক্ষেত্রফল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  <a:p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ঘ)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দুইটির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অনুরুপ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</a:p>
          <a:p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8545" y="3728457"/>
            <a:ext cx="609600" cy="59891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7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8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২।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বহুভুজ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সদৃশ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--------- </a:t>
            </a: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i)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অনুরুপ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কোণগুলো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সমান</a:t>
            </a:r>
            <a:endParaRPr lang="en-US" sz="4000" b="1" dirty="0" smtClean="0">
              <a:latin typeface="Kalpurush" pitchFamily="2" charset="0"/>
              <a:cs typeface="Kalpurush" pitchFamily="2" charset="0"/>
            </a:endParaRP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ii)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অনুরুপ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বাহুগুলো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iii)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তাদের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ক্ষেত্রফল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সমান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কোনটি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সঠিক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?</a:t>
            </a: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 ক) i, ii                 খ) ii, iii  </a:t>
            </a: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 গ) </a:t>
            </a:r>
            <a:r>
              <a:rPr lang="en-US" sz="4000" b="1" dirty="0" err="1">
                <a:latin typeface="Kalpurush" pitchFamily="2" charset="0"/>
                <a:cs typeface="Kalpurush" pitchFamily="2" charset="0"/>
              </a:rPr>
              <a:t>i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,iii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                 ঘ) </a:t>
            </a:r>
            <a:r>
              <a:rPr lang="en-US" sz="4000" b="1" dirty="0" err="1">
                <a:latin typeface="Kalpurush" pitchFamily="2" charset="0"/>
                <a:cs typeface="Kalpurush" pitchFamily="2" charset="0"/>
              </a:rPr>
              <a:t>i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,ii,iii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3352800"/>
            <a:ext cx="685800" cy="685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6578" y="166857"/>
            <a:ext cx="3810000" cy="3172002"/>
            <a:chOff x="762000" y="-295645"/>
            <a:chExt cx="4648200" cy="3869842"/>
          </a:xfrm>
        </p:grpSpPr>
        <p:sp>
          <p:nvSpPr>
            <p:cNvPr id="3" name="Isosceles Triangle 2"/>
            <p:cNvSpPr/>
            <p:nvPr/>
          </p:nvSpPr>
          <p:spPr>
            <a:xfrm>
              <a:off x="1371600" y="561439"/>
              <a:ext cx="3200400" cy="2286000"/>
            </a:xfrm>
            <a:prstGeom prst="triangle">
              <a:avLst>
                <a:gd name="adj" fmla="val 746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05201" y="-295645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243194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2431939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971800" y="1295400"/>
              <a:ext cx="533400" cy="15520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58459" y="616357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6264" y="2743200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35052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৩।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চিত্রে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║AC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কোনটি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সঠিক</a:t>
            </a:r>
            <a:r>
              <a:rPr lang="en-US" sz="44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?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ক)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PQ=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2AC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খ)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PQB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ABC</a:t>
            </a: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গ)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AB.BQ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BC.BP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ঘ)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AB.BP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BC.BQ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5334000"/>
            <a:ext cx="685800" cy="685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" y="381000"/>
                <a:ext cx="4114800" cy="18553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ব্যাখ্যাঃ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𝐀𝐁</m:t>
                        </m:r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𝐁𝐏</m:t>
                        </m:r>
                      </m:den>
                    </m:f>
                    <m:r>
                      <a:rPr lang="en-US" sz="4800" b="1" i="0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𝐁𝐂</m:t>
                        </m:r>
                      </m:num>
                      <m:den>
                        <m:r>
                          <a:rPr lang="en-US" sz="4800" b="1" i="0" smtClean="0">
                            <a:latin typeface="Cambria Math"/>
                            <a:cs typeface="Kalpurush" pitchFamily="2" charset="0"/>
                          </a:rPr>
                          <m:t>𝐁𝐐</m:t>
                        </m:r>
                      </m:den>
                    </m:f>
                  </m:oMath>
                </a14:m>
                <a:endParaRPr lang="en-US" sz="4000" b="1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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AB.BQ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=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BC.BP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1000"/>
                <a:ext cx="4114800" cy="18553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400" y="0"/>
            <a:ext cx="3657600" cy="1524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Kalpurush" pitchFamily="2" charset="0"/>
                <a:cs typeface="Kalpurush" pitchFamily="2" charset="0"/>
              </a:rPr>
              <a:t>বাড়ির কাজ 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1524000"/>
            <a:ext cx="3658849" cy="2549098"/>
            <a:chOff x="1676400" y="1524000"/>
            <a:chExt cx="3658849" cy="2549098"/>
          </a:xfrm>
        </p:grpSpPr>
        <p:sp>
          <p:nvSpPr>
            <p:cNvPr id="3" name="Isosceles Triangle 2"/>
            <p:cNvSpPr/>
            <p:nvPr/>
          </p:nvSpPr>
          <p:spPr>
            <a:xfrm>
              <a:off x="2286000" y="2209800"/>
              <a:ext cx="2438400" cy="1447800"/>
            </a:xfrm>
            <a:prstGeom prst="triangle">
              <a:avLst>
                <a:gd name="adj" fmla="val 2312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1524000"/>
              <a:ext cx="687049" cy="681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3124200"/>
              <a:ext cx="687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3242101"/>
              <a:ext cx="687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4902" y="1912203"/>
            <a:ext cx="3050498" cy="2167821"/>
            <a:chOff x="5561351" y="1912203"/>
            <a:chExt cx="3050498" cy="2167821"/>
          </a:xfrm>
        </p:grpSpPr>
        <p:sp>
          <p:nvSpPr>
            <p:cNvPr id="4" name="Isosceles Triangle 3"/>
            <p:cNvSpPr/>
            <p:nvPr/>
          </p:nvSpPr>
          <p:spPr>
            <a:xfrm>
              <a:off x="6248400" y="2666999"/>
              <a:ext cx="1676400" cy="997527"/>
            </a:xfrm>
            <a:prstGeom prst="triangle">
              <a:avLst>
                <a:gd name="adj" fmla="val 2312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99551" y="1912203"/>
              <a:ext cx="687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1351" y="3249027"/>
              <a:ext cx="687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4800" y="3234760"/>
              <a:ext cx="6870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" y="4315361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PQR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ও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LMN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সদৃশকোণী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প্রমাণ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যে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, 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PQ:LM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QR:MN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PR:LN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62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90800"/>
            <a:ext cx="8763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Kalpurush" pitchFamily="2" charset="0"/>
                <a:cs typeface="Kalpurush" pitchFamily="2" charset="0"/>
              </a:rPr>
              <a:t>মোহাম্মাদ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 smtClean="0">
                <a:latin typeface="Kalpurush" pitchFamily="2" charset="0"/>
                <a:cs typeface="Kalpurush" pitchFamily="2" charset="0"/>
              </a:rPr>
              <a:t>আব্দুল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 smtClean="0">
                <a:latin typeface="Kalpurush" pitchFamily="2" charset="0"/>
                <a:cs typeface="Kalpurush" pitchFamily="2" charset="0"/>
              </a:rPr>
              <a:t>হালিম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6600" b="1" dirty="0" err="1" smtClean="0">
                <a:latin typeface="Kalpurush" pitchFamily="2" charset="0"/>
                <a:cs typeface="Kalpurush" pitchFamily="2" charset="0"/>
              </a:rPr>
              <a:t>মিয়া</a:t>
            </a:r>
            <a:r>
              <a:rPr lang="en-US" sz="6600" b="1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400" b="1" dirty="0" err="1" smtClean="0">
                <a:latin typeface="Kalpurush" pitchFamily="2" charset="0"/>
                <a:cs typeface="Kalpurush" pitchFamily="2" charset="0"/>
              </a:rPr>
              <a:t>সহকারি</a:t>
            </a:r>
            <a:r>
              <a:rPr lang="en-US" sz="4400" b="1" dirty="0" smtClean="0">
                <a:latin typeface="Kalpurush" pitchFamily="2" charset="0"/>
                <a:cs typeface="Kalpurush" pitchFamily="2" charset="0"/>
              </a:rPr>
              <a:t> শিক্ষক ( </a:t>
            </a:r>
            <a:r>
              <a:rPr lang="en-US" sz="4400" b="1" dirty="0" err="1" smtClean="0"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4400" b="1" dirty="0" smtClean="0">
                <a:latin typeface="Kalpurush" pitchFamily="2" charset="0"/>
                <a:cs typeface="Kalpurush" pitchFamily="2" charset="0"/>
              </a:rPr>
              <a:t>)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টাঙ্গাইল</a:t>
            </a:r>
            <a:r>
              <a:rPr lang="en-US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কালেক্টরেট</a:t>
            </a:r>
            <a:r>
              <a:rPr lang="en-US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বালিকা</a:t>
            </a:r>
            <a:r>
              <a:rPr lang="en-US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উচ্চ</a:t>
            </a:r>
            <a:r>
              <a:rPr lang="en-US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কলেজ</a:t>
            </a:r>
            <a:r>
              <a:rPr lang="en-US" sz="36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 </a:t>
            </a:r>
            <a:endParaRPr lang="en-US" sz="36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2836" y="304800"/>
            <a:ext cx="5451764" cy="1323439"/>
            <a:chOff x="872836" y="304800"/>
            <a:chExt cx="5210439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872836" y="304800"/>
              <a:ext cx="5210439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0" b="1" dirty="0" smtClean="0">
                  <a:latin typeface="Shobuj Nolua" pitchFamily="2" charset="0"/>
                  <a:cs typeface="Shobuj Nolua" pitchFamily="2" charset="0"/>
                </a:rPr>
                <a:t>শিক্ষক পরিচিতি </a:t>
              </a:r>
              <a:endParaRPr lang="en-US" sz="8000" b="1" dirty="0">
                <a:latin typeface="Shobuj Nolua" pitchFamily="2" charset="0"/>
                <a:cs typeface="Shobuj Nolua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8" t="35578" r="30762" b="47597"/>
            <a:stretch/>
          </p:blipFill>
          <p:spPr>
            <a:xfrm>
              <a:off x="872836" y="323988"/>
              <a:ext cx="1337368" cy="1291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1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9150928" cy="68667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371600"/>
            <a:ext cx="7162800" cy="373380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19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en-US" sz="80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80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76200"/>
            <a:ext cx="4724400" cy="17526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Shobuj Nolua" pitchFamily="2" charset="0"/>
                <a:cs typeface="Shobuj Nolua" pitchFamily="2" charset="0"/>
              </a:rPr>
              <a:t>পাঠ</a:t>
            </a:r>
            <a:r>
              <a:rPr lang="en-US" sz="9600" b="1" dirty="0" smtClean="0">
                <a:latin typeface="Shobuj Nolua" pitchFamily="2" charset="0"/>
                <a:cs typeface="Shobuj Nolua" pitchFamily="2" charset="0"/>
              </a:rPr>
              <a:t> পরিচিতি </a:t>
            </a:r>
            <a:endParaRPr lang="en-US" sz="9600" b="1" dirty="0">
              <a:latin typeface="Shobuj Nolua" pitchFamily="2" charset="0"/>
              <a:cs typeface="Shobuj Nolua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209800"/>
            <a:ext cx="8763000" cy="3810000"/>
            <a:chOff x="228600" y="2209800"/>
            <a:chExt cx="8763000" cy="3810000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2209800"/>
              <a:ext cx="3810000" cy="378565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Shobuj Nolua" pitchFamily="2" charset="0"/>
                  <a:cs typeface="Shobuj Nolua" pitchFamily="2" charset="0"/>
                </a:rPr>
                <a:t>বিষয়</a:t>
              </a:r>
              <a:r>
                <a:rPr lang="en-US" sz="6000" b="1" dirty="0" smtClean="0">
                  <a:latin typeface="Shobuj Nolua" pitchFamily="2" charset="0"/>
                  <a:cs typeface="Shobuj Nolua" pitchFamily="2" charset="0"/>
                </a:rPr>
                <a:t>- </a:t>
              </a:r>
              <a:r>
                <a:rPr lang="en-US" sz="6000" b="1" dirty="0" err="1" smtClean="0">
                  <a:latin typeface="Shobuj Nolua" pitchFamily="2" charset="0"/>
                  <a:cs typeface="Shobuj Nolua" pitchFamily="2" charset="0"/>
                </a:rPr>
                <a:t>গণিত</a:t>
              </a:r>
              <a:endParaRPr lang="en-US" sz="6000" b="1" dirty="0" smtClean="0">
                <a:latin typeface="Shobuj Nolua" pitchFamily="2" charset="0"/>
                <a:cs typeface="Shobuj Nolua" pitchFamily="2" charset="0"/>
              </a:endParaRPr>
            </a:p>
            <a:p>
              <a:r>
                <a:rPr lang="en-US" sz="6000" b="1" dirty="0" err="1" smtClean="0">
                  <a:latin typeface="Shobuj Nolua" pitchFamily="2" charset="0"/>
                  <a:cs typeface="Shobuj Nolua" pitchFamily="2" charset="0"/>
                </a:rPr>
                <a:t>শ্রেণি</a:t>
              </a:r>
              <a:r>
                <a:rPr lang="en-US" sz="6000" b="1" dirty="0" smtClean="0">
                  <a:latin typeface="Shobuj Nolua" pitchFamily="2" charset="0"/>
                  <a:cs typeface="Shobuj Nolua" pitchFamily="2" charset="0"/>
                </a:rPr>
                <a:t>- </a:t>
              </a:r>
              <a:r>
                <a:rPr lang="en-US" sz="6000" b="1" dirty="0" err="1" smtClean="0">
                  <a:latin typeface="Shobuj Nolua" pitchFamily="2" charset="0"/>
                  <a:cs typeface="Shobuj Nolua" pitchFamily="2" charset="0"/>
                </a:rPr>
                <a:t>দশম</a:t>
              </a:r>
              <a:r>
                <a:rPr lang="en-US" sz="6000" b="1" dirty="0" smtClean="0">
                  <a:latin typeface="Shobuj Nolua" pitchFamily="2" charset="0"/>
                  <a:cs typeface="Shobuj Nolua" pitchFamily="2" charset="0"/>
                </a:rPr>
                <a:t> </a:t>
              </a:r>
            </a:p>
            <a:p>
              <a:r>
                <a:rPr lang="en-US" sz="6000" b="1" dirty="0" err="1" smtClean="0">
                  <a:latin typeface="Shobuj Nolua" pitchFamily="2" charset="0"/>
                  <a:cs typeface="Shobuj Nolua" pitchFamily="2" charset="0"/>
                </a:rPr>
                <a:t>অধ্যায়</a:t>
              </a:r>
              <a:r>
                <a:rPr lang="en-US" sz="6000" b="1" dirty="0" smtClean="0">
                  <a:latin typeface="Shobuj Nolua" pitchFamily="2" charset="0"/>
                  <a:cs typeface="Shobuj Nolua" pitchFamily="2" charset="0"/>
                </a:rPr>
                <a:t>- ১৫</a:t>
              </a:r>
            </a:p>
            <a:p>
              <a:r>
                <a:rPr lang="en-US" sz="6000" b="1" dirty="0" err="1" smtClean="0">
                  <a:latin typeface="Shobuj Nolua" pitchFamily="2" charset="0"/>
                  <a:cs typeface="Shobuj Nolua" pitchFamily="2" charset="0"/>
                </a:rPr>
                <a:t>সময়</a:t>
              </a:r>
              <a:r>
                <a:rPr lang="en-US" sz="6000" b="1" dirty="0" smtClean="0">
                  <a:latin typeface="Shobuj Nolua" pitchFamily="2" charset="0"/>
                  <a:cs typeface="Shobuj Nolua" pitchFamily="2" charset="0"/>
                </a:rPr>
                <a:t>- ৪০ মিনিট </a:t>
              </a:r>
              <a:endParaRPr lang="en-US" sz="6000" b="1" dirty="0">
                <a:latin typeface="Shobuj Nolua" pitchFamily="2" charset="0"/>
                <a:cs typeface="Shobuj Nolua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209800"/>
              <a:ext cx="3200400" cy="378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325" y="2234148"/>
              <a:ext cx="1666875" cy="3785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1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990600"/>
            <a:ext cx="380053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63" y="990600"/>
            <a:ext cx="3637523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91" y="304800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চিত্রগুলো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করো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প্রশ্নটির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উত্তর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দাও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091" y="2677180"/>
            <a:ext cx="1399309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alpurush" pitchFamily="2" charset="0"/>
                <a:cs typeface="Kalpurush" pitchFamily="2" charset="0"/>
              </a:rPr>
              <a:t>তাজমহল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5227" y="2677180"/>
            <a:ext cx="1783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সংসদ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latin typeface="Kalpurush" pitchFamily="2" charset="0"/>
                <a:cs typeface="Kalpurush" pitchFamily="2" charset="0"/>
              </a:rPr>
              <a:t>ভবন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3867150"/>
            <a:ext cx="3835174" cy="2301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36" y="3867150"/>
            <a:ext cx="3612348" cy="23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258580"/>
            <a:ext cx="410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বাংলাদেশের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জাতীয়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পতাকা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6182380"/>
            <a:ext cx="389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জাপানের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জাতীয়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latin typeface="Kalpurush" pitchFamily="2" charset="0"/>
                <a:cs typeface="Kalpurush" pitchFamily="2" charset="0"/>
              </a:rPr>
              <a:t>পতাকা</a:t>
            </a:r>
            <a:r>
              <a:rPr lang="en-US" sz="32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3200400"/>
            <a:ext cx="6296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চিত্রগুলোতে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কোন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মিল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আছে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কি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27472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733800" cy="323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24374"/>
            <a:ext cx="3733800" cy="323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1100" y="4191000"/>
            <a:ext cx="659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চিত্র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দুটিতে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কোন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পার্থক্য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আছে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latin typeface="Kalpurush" pitchFamily="2" charset="0"/>
                <a:cs typeface="Kalpurush" pitchFamily="2" charset="0"/>
              </a:rPr>
              <a:t>কি</a:t>
            </a:r>
            <a:r>
              <a:rPr lang="en-US" sz="4000" dirty="0" smtClean="0">
                <a:latin typeface="Kalpurush" pitchFamily="2" charset="0"/>
                <a:cs typeface="Kalpurush" pitchFamily="2" charset="0"/>
              </a:rPr>
              <a:t>? 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বস্তু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দেখতে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একই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রুপ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তাদের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কি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err="1" smtClean="0">
                <a:latin typeface="Kalpurush" pitchFamily="2" charset="0"/>
                <a:cs typeface="Kalpurush" pitchFamily="2" charset="0"/>
              </a:rPr>
              <a:t>বলে</a:t>
            </a:r>
            <a:r>
              <a:rPr lang="en-US" sz="3600" dirty="0" smtClean="0">
                <a:latin typeface="Kalpurush" pitchFamily="2" charset="0"/>
                <a:cs typeface="Kalpurush" pitchFamily="2" charset="0"/>
              </a:rPr>
              <a:t>? </a:t>
            </a:r>
            <a:endParaRPr lang="en-US" sz="3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6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457200"/>
            <a:ext cx="8648700" cy="5797391"/>
            <a:chOff x="304800" y="457200"/>
            <a:chExt cx="8648700" cy="5797391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457200"/>
              <a:ext cx="6096000" cy="340887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rPr>
                <a:t>সদৃশতা</a:t>
              </a:r>
              <a:r>
                <a:rPr lang="en-US" sz="96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96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" y="4038600"/>
              <a:ext cx="8001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Similarity</a:t>
              </a:r>
              <a:endParaRPr lang="en-US" sz="13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8" r="12556"/>
            <a:stretch/>
          </p:blipFill>
          <p:spPr>
            <a:xfrm>
              <a:off x="304800" y="2733675"/>
              <a:ext cx="2971800" cy="1762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819400"/>
              <a:ext cx="285750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809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974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2" pitchFamily="2" charset="0"/>
                <a:cs typeface="Nikosh2" pitchFamily="2" charset="0"/>
              </a:rPr>
              <a:t>এই</a:t>
            </a:r>
            <a:r>
              <a:rPr lang="en-US" sz="4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400" b="1" dirty="0" err="1" smtClean="0">
                <a:latin typeface="Nikosh2" pitchFamily="2" charset="0"/>
                <a:cs typeface="Nikosh2" pitchFamily="2" charset="0"/>
              </a:rPr>
              <a:t>পাঠ</a:t>
            </a:r>
            <a:r>
              <a:rPr lang="en-US" sz="4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400" b="1" dirty="0" err="1" smtClean="0">
                <a:latin typeface="Nikosh2" pitchFamily="2" charset="0"/>
                <a:cs typeface="Nikosh2" pitchFamily="2" charset="0"/>
              </a:rPr>
              <a:t>শেষে</a:t>
            </a:r>
            <a:r>
              <a:rPr lang="en-US" sz="44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4400" b="1" dirty="0" err="1" smtClean="0">
                <a:latin typeface="Nikosh2" pitchFamily="2" charset="0"/>
                <a:cs typeface="Nikosh2" pitchFamily="2" charset="0"/>
              </a:rPr>
              <a:t>শিক্ষার্থীরা</a:t>
            </a:r>
            <a:r>
              <a:rPr lang="en-US" sz="4400" b="1" dirty="0" smtClean="0">
                <a:latin typeface="Nikosh2" pitchFamily="2" charset="0"/>
                <a:cs typeface="Nikosh2" pitchFamily="2" charset="0"/>
              </a:rPr>
              <a:t>- </a:t>
            </a:r>
          </a:p>
          <a:p>
            <a:r>
              <a:rPr lang="en-US" sz="3600" dirty="0" smtClean="0">
                <a:latin typeface="Nikosh2" pitchFamily="2" charset="0"/>
                <a:cs typeface="Nikosh2" pitchFamily="2" charset="0"/>
              </a:rPr>
              <a:t>১।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সদৃশতা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কি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তা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ব্যাখ্যা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।</a:t>
            </a:r>
          </a:p>
          <a:p>
            <a:r>
              <a:rPr lang="en-US" sz="3600" dirty="0" smtClean="0">
                <a:latin typeface="Nikosh2" pitchFamily="2" charset="0"/>
                <a:cs typeface="Nikosh2" pitchFamily="2" charset="0"/>
              </a:rPr>
              <a:t>২। </a:t>
            </a:r>
            <a:r>
              <a:rPr lang="en-US" sz="3600" dirty="0" err="1">
                <a:latin typeface="Nikosh2" pitchFamily="2" charset="0"/>
                <a:cs typeface="Nikosh2" pitchFamily="2" charset="0"/>
              </a:rPr>
              <a:t>সদৃশতা</a:t>
            </a:r>
            <a:r>
              <a:rPr lang="en-US" sz="3600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ও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সর্বসমতার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পাথক্য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  </a:t>
            </a:r>
            <a:r>
              <a:rPr lang="en-US" sz="3600" dirty="0" err="1">
                <a:latin typeface="Nikosh2" pitchFamily="2" charset="0"/>
                <a:cs typeface="Nikosh2" pitchFamily="2" charset="0"/>
              </a:rPr>
              <a:t>ব্যাখ্যা</a:t>
            </a:r>
            <a:r>
              <a:rPr lang="en-US" sz="3600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dirty="0">
                <a:latin typeface="Nikosh2" pitchFamily="2" charset="0"/>
                <a:cs typeface="Nikosh2" pitchFamily="2" charset="0"/>
              </a:rPr>
              <a:t>।</a:t>
            </a:r>
          </a:p>
          <a:p>
            <a:r>
              <a:rPr lang="en-US" sz="3600" dirty="0" smtClean="0">
                <a:latin typeface="Nikosh2" pitchFamily="2" charset="0"/>
                <a:cs typeface="Nikosh2" pitchFamily="2" charset="0"/>
              </a:rPr>
              <a:t>৩। </a:t>
            </a:r>
            <a:r>
              <a:rPr lang="en-US" sz="3600" b="1" dirty="0" smtClean="0">
                <a:latin typeface="Nikosh2" pitchFamily="2" charset="0"/>
                <a:cs typeface="Nikosh2" pitchFamily="2" charset="0"/>
              </a:rPr>
              <a:t>“ </a:t>
            </a:r>
            <a:r>
              <a:rPr lang="en-US" sz="3600" b="1" dirty="0" err="1" smtClean="0">
                <a:latin typeface="Nikosh2" pitchFamily="2" charset="0"/>
                <a:cs typeface="Nikosh2" pitchFamily="2" charset="0"/>
              </a:rPr>
              <a:t>দুইটি</a:t>
            </a:r>
            <a:r>
              <a:rPr lang="en-US" sz="3600" b="1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latin typeface="Nikosh2" pitchFamily="2" charset="0"/>
                <a:cs typeface="Nikosh2" pitchFamily="2" charset="0"/>
              </a:rPr>
              <a:t>ত্রিভুজ</a:t>
            </a:r>
            <a:r>
              <a:rPr lang="en-US" sz="3600" b="1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latin typeface="Nikosh2" pitchFamily="2" charset="0"/>
                <a:cs typeface="Nikosh2" pitchFamily="2" charset="0"/>
              </a:rPr>
              <a:t>সদৃশকোণী</a:t>
            </a:r>
            <a:r>
              <a:rPr lang="en-US" sz="3600" b="1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latin typeface="Nikosh2" pitchFamily="2" charset="0"/>
                <a:cs typeface="Nikosh2" pitchFamily="2" charset="0"/>
              </a:rPr>
              <a:t>হলে</a:t>
            </a:r>
            <a:r>
              <a:rPr lang="en-US" sz="3600" b="1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latin typeface="Nikosh2" pitchFamily="2" charset="0"/>
                <a:cs typeface="Nikosh2" pitchFamily="2" charset="0"/>
              </a:rPr>
              <a:t>তাদের</a:t>
            </a:r>
            <a:r>
              <a:rPr lang="en-US" sz="3600" b="1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latin typeface="Nikosh2" pitchFamily="2" charset="0"/>
                <a:cs typeface="Nikosh2" pitchFamily="2" charset="0"/>
              </a:rPr>
              <a:t>অনুরুপ</a:t>
            </a:r>
            <a:r>
              <a:rPr lang="en-US" sz="3600" b="1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>
                <a:latin typeface="Nikosh2" pitchFamily="2" charset="0"/>
                <a:cs typeface="Nikosh2" pitchFamily="2" charset="0"/>
              </a:rPr>
              <a:t>বাহুগুলো</a:t>
            </a:r>
            <a:r>
              <a:rPr lang="en-US" sz="3600" b="1" dirty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b="1" dirty="0" err="1" smtClean="0">
                <a:latin typeface="Nikosh2" pitchFamily="2" charset="0"/>
                <a:cs typeface="Nikosh2" pitchFamily="2" charset="0"/>
              </a:rPr>
              <a:t>সমানুপাতিক</a:t>
            </a:r>
            <a:r>
              <a:rPr lang="en-US" sz="3600" b="1" dirty="0" smtClean="0">
                <a:latin typeface="Nikosh2" pitchFamily="2" charset="0"/>
                <a:cs typeface="Nikosh2" pitchFamily="2" charset="0"/>
              </a:rPr>
              <a:t>”।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প্রমাণ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করতে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  </a:t>
            </a:r>
            <a:r>
              <a:rPr lang="en-US" sz="3600" dirty="0" err="1" smtClean="0">
                <a:latin typeface="Nikosh2" pitchFamily="2" charset="0"/>
                <a:cs typeface="Nikosh2" pitchFamily="2" charset="0"/>
              </a:rPr>
              <a:t>পারবে</a:t>
            </a:r>
            <a:r>
              <a:rPr lang="en-US" sz="3600" dirty="0" smtClean="0">
                <a:latin typeface="Nikosh2" pitchFamily="2" charset="0"/>
                <a:cs typeface="Nikosh2" pitchFamily="2" charset="0"/>
              </a:rPr>
              <a:t>। </a:t>
            </a:r>
            <a:endParaRPr lang="en-US" sz="3600" dirty="0">
              <a:latin typeface="Nikosh2" pitchFamily="2" charset="0"/>
              <a:cs typeface="Nikosh2" pitchFamily="2" charset="0"/>
            </a:endParaRPr>
          </a:p>
          <a:p>
            <a:endParaRPr lang="en-US" sz="3600" dirty="0">
              <a:latin typeface="Nikosh2" pitchFamily="2" charset="0"/>
              <a:cs typeface="Nikosh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990600" y="685800"/>
            <a:ext cx="2438400" cy="1524000"/>
          </a:xfrm>
          <a:prstGeom prst="triangle">
            <a:avLst>
              <a:gd name="adj" fmla="val 3125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181600" y="381000"/>
            <a:ext cx="2819400" cy="1863436"/>
          </a:xfrm>
          <a:prstGeom prst="triangle">
            <a:avLst>
              <a:gd name="adj" fmla="val 3125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-762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81000" y="16764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429000" y="174813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486400" y="-1524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495800" y="1782771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924800" y="174813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3733800"/>
            <a:ext cx="2819400" cy="1752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41236" y="3733800"/>
            <a:ext cx="1826364" cy="1752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" y="51054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429000" y="502473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3463636" y="327213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76200" y="305292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5105400" y="511433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7502236" y="5022273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467600" y="3272135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5098473" y="326767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" y="2590800"/>
            <a:ext cx="78105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সদৃশ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কোণী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সদৃশ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5945603"/>
            <a:ext cx="847725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আয়াত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বর্গ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সদৃশ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কোণী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কিন্তু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সদৃশ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err="1" smtClean="0">
                <a:latin typeface="Kalpurush" pitchFamily="2" charset="0"/>
                <a:cs typeface="Kalpurush" pitchFamily="2" charset="0"/>
              </a:rPr>
              <a:t>নয়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7" name="Arc 36"/>
          <p:cNvSpPr/>
          <p:nvPr/>
        </p:nvSpPr>
        <p:spPr>
          <a:xfrm rot="6743300">
            <a:off x="5713002" y="207850"/>
            <a:ext cx="762000" cy="844196"/>
          </a:xfrm>
          <a:prstGeom prst="arc">
            <a:avLst>
              <a:gd name="adj1" fmla="val 16200000"/>
              <a:gd name="adj2" fmla="val 1414486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6743300">
            <a:off x="1409700" y="471952"/>
            <a:ext cx="762000" cy="844196"/>
          </a:xfrm>
          <a:prstGeom prst="arc">
            <a:avLst>
              <a:gd name="adj1" fmla="val 16200000"/>
              <a:gd name="adj2" fmla="val 1414486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838200" y="1715967"/>
            <a:ext cx="762000" cy="844196"/>
          </a:xfrm>
          <a:prstGeom prst="arc">
            <a:avLst>
              <a:gd name="adj1" fmla="val 16200000"/>
              <a:gd name="adj2" fmla="val 730214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>
            <a:off x="4953000" y="1746604"/>
            <a:ext cx="762000" cy="844196"/>
          </a:xfrm>
          <a:prstGeom prst="arc">
            <a:avLst>
              <a:gd name="adj1" fmla="val 16924405"/>
              <a:gd name="adj2" fmla="val 576897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দুইটি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ত্রিভুজ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সদৃশকোণী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হলে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তাদের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অনুরুপ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বাহুগুলো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b="1" dirty="0" err="1" smtClean="0">
                <a:latin typeface="Kalpurush" pitchFamily="2" charset="0"/>
                <a:cs typeface="Kalpurush" pitchFamily="2" charset="0"/>
              </a:rPr>
              <a:t>সমানুপাতিক</a:t>
            </a:r>
            <a:r>
              <a:rPr lang="en-US" sz="4000" b="1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40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514600" y="1704439"/>
            <a:ext cx="3200400" cy="2286000"/>
          </a:xfrm>
          <a:prstGeom prst="triangle">
            <a:avLst>
              <a:gd name="adj" fmla="val 7467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477000" y="1905000"/>
            <a:ext cx="1981200" cy="1415143"/>
          </a:xfrm>
          <a:prstGeom prst="triangle">
            <a:avLst>
              <a:gd name="adj" fmla="val 7467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3100" y="357493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65872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150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7118" y="280587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290464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9906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572000"/>
                <a:ext cx="8991600" cy="224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মনে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করি,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ABC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এবং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DEF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দুইটি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ত্রিভুজ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। 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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A=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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D, 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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B=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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E, 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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C=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  <a:sym typeface="Symbol"/>
                  </a:rPr>
                  <a:t>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F.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প্রমাণ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করতে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হবে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en-US" sz="3600" b="1" dirty="0" err="1" smtClean="0">
                    <a:latin typeface="Kalpurush" pitchFamily="2" charset="0"/>
                    <a:cs typeface="Kalpurush" pitchFamily="2" charset="0"/>
                  </a:rPr>
                  <a:t>যে</a:t>
                </a:r>
                <a:r>
                  <a:rPr lang="en-US" sz="3600" b="1" dirty="0" smtClean="0">
                    <a:latin typeface="Kalpurush" pitchFamily="2" charset="0"/>
                    <a:cs typeface="Kalpurush" pitchFamily="2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𝑫𝑬</m:t>
                        </m:r>
                      </m:den>
                    </m:f>
                    <m:r>
                      <a:rPr lang="en-US" sz="4800" b="1" i="1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𝑨𝑪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𝑫𝑭</m:t>
                        </m:r>
                      </m:den>
                    </m:f>
                    <m:r>
                      <a:rPr lang="en-US" sz="4800" b="1" i="1" smtClean="0">
                        <a:latin typeface="Cambria Math"/>
                        <a:cs typeface="Kalpurush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cs typeface="Kalpurush" pitchFamily="2" charset="0"/>
                          </a:rPr>
                          <m:t>𝑬𝑭</m:t>
                        </m:r>
                      </m:den>
                    </m:f>
                  </m:oMath>
                </a14:m>
                <a:r>
                  <a:rPr lang="en-US" sz="4800" b="1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48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0"/>
                <a:ext cx="8991600" cy="2249462"/>
              </a:xfrm>
              <a:prstGeom prst="rect">
                <a:avLst/>
              </a:prstGeom>
              <a:blipFill rotWithShape="1">
                <a:blip r:embed="rId2"/>
                <a:stretch>
                  <a:fillRect l="-2034" t="-5962" r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3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605</Words>
  <Application>Microsoft Office PowerPoint</Application>
  <PresentationFormat>Overhead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Pefect</dc:creator>
  <cp:lastModifiedBy>Pefect</cp:lastModifiedBy>
  <cp:revision>67</cp:revision>
  <dcterms:created xsi:type="dcterms:W3CDTF">2020-07-12T02:30:55Z</dcterms:created>
  <dcterms:modified xsi:type="dcterms:W3CDTF">2020-07-14T16:22:59Z</dcterms:modified>
</cp:coreProperties>
</file>