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59" r:id="rId4"/>
    <p:sldId id="275" r:id="rId5"/>
    <p:sldId id="260" r:id="rId6"/>
    <p:sldId id="262" r:id="rId7"/>
    <p:sldId id="276" r:id="rId8"/>
    <p:sldId id="268" r:id="rId9"/>
    <p:sldId id="261" r:id="rId10"/>
    <p:sldId id="272" r:id="rId11"/>
    <p:sldId id="270" r:id="rId12"/>
    <p:sldId id="269" r:id="rId13"/>
    <p:sldId id="271" r:id="rId14"/>
    <p:sldId id="263" r:id="rId15"/>
    <p:sldId id="264" r:id="rId16"/>
    <p:sldId id="265"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CDD721-9B95-49FF-A34F-B3565E045A5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97F3D-1561-40FF-A1A0-2BCFCC3B1BAC}" type="slidenum">
              <a:rPr lang="en-US" smtClean="0"/>
              <a:t>‹#›</a:t>
            </a:fld>
            <a:endParaRPr lang="en-US"/>
          </a:p>
        </p:txBody>
      </p:sp>
    </p:spTree>
    <p:extLst>
      <p:ext uri="{BB962C8B-B14F-4D97-AF65-F5344CB8AC3E}">
        <p14:creationId xmlns:p14="http://schemas.microsoft.com/office/powerpoint/2010/main" val="334248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DD721-9B95-49FF-A34F-B3565E045A5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97F3D-1561-40FF-A1A0-2BCFCC3B1BAC}" type="slidenum">
              <a:rPr lang="en-US" smtClean="0"/>
              <a:t>‹#›</a:t>
            </a:fld>
            <a:endParaRPr lang="en-US"/>
          </a:p>
        </p:txBody>
      </p:sp>
    </p:spTree>
    <p:extLst>
      <p:ext uri="{BB962C8B-B14F-4D97-AF65-F5344CB8AC3E}">
        <p14:creationId xmlns:p14="http://schemas.microsoft.com/office/powerpoint/2010/main" val="41670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DD721-9B95-49FF-A34F-B3565E045A5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97F3D-1561-40FF-A1A0-2BCFCC3B1BAC}" type="slidenum">
              <a:rPr lang="en-US" smtClean="0"/>
              <a:t>‹#›</a:t>
            </a:fld>
            <a:endParaRPr lang="en-US"/>
          </a:p>
        </p:txBody>
      </p:sp>
    </p:spTree>
    <p:extLst>
      <p:ext uri="{BB962C8B-B14F-4D97-AF65-F5344CB8AC3E}">
        <p14:creationId xmlns:p14="http://schemas.microsoft.com/office/powerpoint/2010/main" val="21689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DD721-9B95-49FF-A34F-B3565E045A5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97F3D-1561-40FF-A1A0-2BCFCC3B1BAC}" type="slidenum">
              <a:rPr lang="en-US" smtClean="0"/>
              <a:t>‹#›</a:t>
            </a:fld>
            <a:endParaRPr lang="en-US"/>
          </a:p>
        </p:txBody>
      </p:sp>
    </p:spTree>
    <p:extLst>
      <p:ext uri="{BB962C8B-B14F-4D97-AF65-F5344CB8AC3E}">
        <p14:creationId xmlns:p14="http://schemas.microsoft.com/office/powerpoint/2010/main" val="219005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DD721-9B95-49FF-A34F-B3565E045A5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97F3D-1561-40FF-A1A0-2BCFCC3B1BAC}" type="slidenum">
              <a:rPr lang="en-US" smtClean="0"/>
              <a:t>‹#›</a:t>
            </a:fld>
            <a:endParaRPr lang="en-US"/>
          </a:p>
        </p:txBody>
      </p:sp>
    </p:spTree>
    <p:extLst>
      <p:ext uri="{BB962C8B-B14F-4D97-AF65-F5344CB8AC3E}">
        <p14:creationId xmlns:p14="http://schemas.microsoft.com/office/powerpoint/2010/main" val="381242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CDD721-9B95-49FF-A34F-B3565E045A56}"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97F3D-1561-40FF-A1A0-2BCFCC3B1BAC}" type="slidenum">
              <a:rPr lang="en-US" smtClean="0"/>
              <a:t>‹#›</a:t>
            </a:fld>
            <a:endParaRPr lang="en-US"/>
          </a:p>
        </p:txBody>
      </p:sp>
    </p:spTree>
    <p:extLst>
      <p:ext uri="{BB962C8B-B14F-4D97-AF65-F5344CB8AC3E}">
        <p14:creationId xmlns:p14="http://schemas.microsoft.com/office/powerpoint/2010/main" val="183966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CDD721-9B95-49FF-A34F-B3565E045A56}" type="datetimeFigureOut">
              <a:rPr lang="en-US" smtClean="0"/>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97F3D-1561-40FF-A1A0-2BCFCC3B1BAC}" type="slidenum">
              <a:rPr lang="en-US" smtClean="0"/>
              <a:t>‹#›</a:t>
            </a:fld>
            <a:endParaRPr lang="en-US"/>
          </a:p>
        </p:txBody>
      </p:sp>
    </p:spTree>
    <p:extLst>
      <p:ext uri="{BB962C8B-B14F-4D97-AF65-F5344CB8AC3E}">
        <p14:creationId xmlns:p14="http://schemas.microsoft.com/office/powerpoint/2010/main" val="312118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CDD721-9B95-49FF-A34F-B3565E045A56}" type="datetimeFigureOut">
              <a:rPr lang="en-US" smtClean="0"/>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397F3D-1561-40FF-A1A0-2BCFCC3B1BAC}" type="slidenum">
              <a:rPr lang="en-US" smtClean="0"/>
              <a:t>‹#›</a:t>
            </a:fld>
            <a:endParaRPr lang="en-US"/>
          </a:p>
        </p:txBody>
      </p:sp>
    </p:spTree>
    <p:extLst>
      <p:ext uri="{BB962C8B-B14F-4D97-AF65-F5344CB8AC3E}">
        <p14:creationId xmlns:p14="http://schemas.microsoft.com/office/powerpoint/2010/main" val="428209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DD721-9B95-49FF-A34F-B3565E045A56}" type="datetimeFigureOut">
              <a:rPr lang="en-US" smtClean="0"/>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397F3D-1561-40FF-A1A0-2BCFCC3B1BAC}" type="slidenum">
              <a:rPr lang="en-US" smtClean="0"/>
              <a:t>‹#›</a:t>
            </a:fld>
            <a:endParaRPr lang="en-US"/>
          </a:p>
        </p:txBody>
      </p:sp>
    </p:spTree>
    <p:extLst>
      <p:ext uri="{BB962C8B-B14F-4D97-AF65-F5344CB8AC3E}">
        <p14:creationId xmlns:p14="http://schemas.microsoft.com/office/powerpoint/2010/main" val="391048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DD721-9B95-49FF-A34F-B3565E045A56}"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97F3D-1561-40FF-A1A0-2BCFCC3B1BAC}" type="slidenum">
              <a:rPr lang="en-US" smtClean="0"/>
              <a:t>‹#›</a:t>
            </a:fld>
            <a:endParaRPr lang="en-US"/>
          </a:p>
        </p:txBody>
      </p:sp>
    </p:spTree>
    <p:extLst>
      <p:ext uri="{BB962C8B-B14F-4D97-AF65-F5344CB8AC3E}">
        <p14:creationId xmlns:p14="http://schemas.microsoft.com/office/powerpoint/2010/main" val="221693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DD721-9B95-49FF-A34F-B3565E045A56}"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97F3D-1561-40FF-A1A0-2BCFCC3B1BAC}" type="slidenum">
              <a:rPr lang="en-US" smtClean="0"/>
              <a:t>‹#›</a:t>
            </a:fld>
            <a:endParaRPr lang="en-US"/>
          </a:p>
        </p:txBody>
      </p:sp>
    </p:spTree>
    <p:extLst>
      <p:ext uri="{BB962C8B-B14F-4D97-AF65-F5344CB8AC3E}">
        <p14:creationId xmlns:p14="http://schemas.microsoft.com/office/powerpoint/2010/main" val="2052410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DD721-9B95-49FF-A34F-B3565E045A56}" type="datetimeFigureOut">
              <a:rPr lang="en-US" smtClean="0"/>
              <a:t>7/13/2020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97F3D-1561-40FF-A1A0-2BCFCC3B1BAC}" type="slidenum">
              <a:rPr lang="en-US" smtClean="0"/>
              <a:t>‹#›</a:t>
            </a:fld>
            <a:endParaRPr lang="en-US"/>
          </a:p>
        </p:txBody>
      </p:sp>
    </p:spTree>
    <p:extLst>
      <p:ext uri="{BB962C8B-B14F-4D97-AF65-F5344CB8AC3E}">
        <p14:creationId xmlns:p14="http://schemas.microsoft.com/office/powerpoint/2010/main" val="2360680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2" y="542925"/>
            <a:ext cx="10899648" cy="5772150"/>
          </a:xfrm>
          <a:prstGeom prst="rect">
            <a:avLst/>
          </a:prstGeom>
        </p:spPr>
      </p:pic>
    </p:spTree>
    <p:extLst>
      <p:ext uri="{BB962C8B-B14F-4D97-AF65-F5344CB8AC3E}">
        <p14:creationId xmlns:p14="http://schemas.microsoft.com/office/powerpoint/2010/main" val="1757540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1991" y="161420"/>
            <a:ext cx="9372600" cy="13898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latin typeface="NikoshBAN" panose="02000000000000000000" pitchFamily="2" charset="0"/>
                <a:cs typeface="NikoshBAN" panose="02000000000000000000" pitchFamily="2" charset="0"/>
              </a:rPr>
              <a:t>রাষ্ট্রীয় সম্পদ কাকে বলে?</a:t>
            </a:r>
            <a:endParaRPr lang="en-US" sz="8000" dirty="0">
              <a:latin typeface="NikoshBAN" panose="02000000000000000000" pitchFamily="2" charset="0"/>
              <a:cs typeface="NikoshBAN" panose="02000000000000000000" pitchFamily="2" charset="0"/>
            </a:endParaRPr>
          </a:p>
        </p:txBody>
      </p:sp>
      <p:sp>
        <p:nvSpPr>
          <p:cNvPr id="5" name="Oval 4"/>
          <p:cNvSpPr/>
          <p:nvPr/>
        </p:nvSpPr>
        <p:spPr>
          <a:xfrm>
            <a:off x="446563" y="2202771"/>
            <a:ext cx="6775704" cy="40416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anose="02000000000000000000" pitchFamily="2" charset="0"/>
                <a:cs typeface="NikoshBAN" panose="02000000000000000000" pitchFamily="2" charset="0"/>
              </a:rPr>
              <a:t>যে সম্পদ সরকার আমাদের ব্যবহারের জন্য তৈরি করে এবং আমরা সরকারকে যে কর দেই তা দিয়ে রাষ্ট্র এই সম্পদগুলো তৈরি ও রক্ষনাবেক্ষন করে সেগুলোই হচ্ছে রাষ্ট্রীয় সম্পদ। </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3749" y="1709928"/>
            <a:ext cx="2970733" cy="4840162"/>
          </a:xfrm>
          <a:prstGeom prst="rect">
            <a:avLst/>
          </a:prstGeom>
        </p:spPr>
      </p:pic>
    </p:spTree>
    <p:extLst>
      <p:ext uri="{BB962C8B-B14F-4D97-AF65-F5344CB8AC3E}">
        <p14:creationId xmlns:p14="http://schemas.microsoft.com/office/powerpoint/2010/main" val="106236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48" y="82296"/>
            <a:ext cx="5779008" cy="29260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088" y="82296"/>
            <a:ext cx="5468112" cy="2926080"/>
          </a:xfrm>
          <a:prstGeom prst="rect">
            <a:avLst/>
          </a:prstGeom>
        </p:spPr>
      </p:pic>
      <p:sp>
        <p:nvSpPr>
          <p:cNvPr id="2" name="Oval 1"/>
          <p:cNvSpPr/>
          <p:nvPr/>
        </p:nvSpPr>
        <p:spPr>
          <a:xfrm>
            <a:off x="365760" y="4315968"/>
            <a:ext cx="2276856" cy="1325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latin typeface="NikoshBAN" panose="02000000000000000000" pitchFamily="2" charset="0"/>
                <a:cs typeface="NikoshBAN" panose="02000000000000000000" pitchFamily="2" charset="0"/>
              </a:rPr>
              <a:t>সড়ক</a:t>
            </a:r>
            <a:endParaRPr lang="en-US" sz="6600" dirty="0">
              <a:latin typeface="NikoshBAN" panose="02000000000000000000" pitchFamily="2" charset="0"/>
              <a:cs typeface="NikoshBAN" panose="02000000000000000000" pitchFamily="2" charset="0"/>
            </a:endParaRPr>
          </a:p>
        </p:txBody>
      </p:sp>
      <p:sp>
        <p:nvSpPr>
          <p:cNvPr id="3" name="Rounded Rectangle 2"/>
          <p:cNvSpPr/>
          <p:nvPr/>
        </p:nvSpPr>
        <p:spPr>
          <a:xfrm>
            <a:off x="2788920" y="3081528"/>
            <a:ext cx="9217152" cy="377647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anose="02000000000000000000" pitchFamily="2" charset="0"/>
                <a:cs typeface="NikoshBAN" panose="02000000000000000000" pitchFamily="2" charset="0"/>
              </a:rPr>
              <a:t>সরকার আমাদের চলাচলের সুবিধার জন্য সড়ক বা রাস্তা তৈরি করে এবং প্রয়োজনে এগুলো মেরামত করে।আমাদের সড়কগুলোতে আছে বড় পাকা রাস্তা এবং গ্রামগুলোতে আছে কাঁচা রাস্তা।আমরা একস্থান থেকে অন্যস্থানে যাতায়াত এবং মালামাল  আনা-নেওয়ার কাজে সড়ক ব্যবহার করি।এছাড়া সড়ক পথে রাষ্ট্রীয় ব্যবস্থাপনায় যে যানবাহনগুলো চলে তা আমরা সকলেই ব্যবহার করতে পারি।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121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0"/>
            <a:ext cx="5779008" cy="34015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336" y="82296"/>
            <a:ext cx="5769864" cy="3319272"/>
          </a:xfrm>
          <a:prstGeom prst="rect">
            <a:avLst/>
          </a:prstGeom>
        </p:spPr>
      </p:pic>
      <p:sp>
        <p:nvSpPr>
          <p:cNvPr id="2" name="Oval 1"/>
          <p:cNvSpPr/>
          <p:nvPr/>
        </p:nvSpPr>
        <p:spPr>
          <a:xfrm>
            <a:off x="420624" y="4645152"/>
            <a:ext cx="2450592" cy="151790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anose="02000000000000000000" pitchFamily="2" charset="0"/>
                <a:cs typeface="NikoshBAN" panose="02000000000000000000" pitchFamily="2" charset="0"/>
              </a:rPr>
              <a:t>রেলপথ</a:t>
            </a:r>
            <a:endParaRPr lang="en-US" sz="5400" dirty="0">
              <a:latin typeface="NikoshBAN" panose="02000000000000000000" pitchFamily="2" charset="0"/>
              <a:cs typeface="NikoshBAN" panose="02000000000000000000" pitchFamily="2" charset="0"/>
            </a:endParaRPr>
          </a:p>
        </p:txBody>
      </p:sp>
      <p:sp>
        <p:nvSpPr>
          <p:cNvPr id="3" name="Rounded Rectangle 2"/>
          <p:cNvSpPr/>
          <p:nvPr/>
        </p:nvSpPr>
        <p:spPr>
          <a:xfrm>
            <a:off x="3758184" y="3886200"/>
            <a:ext cx="8028432" cy="267919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anose="02000000000000000000" pitchFamily="2" charset="0"/>
                <a:cs typeface="NikoshBAN" panose="02000000000000000000" pitchFamily="2" charset="0"/>
              </a:rPr>
              <a:t>সড়কপথের মতোই আমাদের দেশে রয়েছে দীর্ঘ রেলপথ।অসংখ্য মানুষ রেলগাড়িতে চলাচল করেন।রেলগাড়িতে সহজে অনেক মালামাল আনা নেওয়া করা যায়।</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297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 y="68580"/>
            <a:ext cx="5334000" cy="3429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440" y="68580"/>
            <a:ext cx="5817108" cy="3429000"/>
          </a:xfrm>
          <a:prstGeom prst="rect">
            <a:avLst/>
          </a:prstGeom>
        </p:spPr>
      </p:pic>
      <p:sp>
        <p:nvSpPr>
          <p:cNvPr id="2" name="Rounded Rectangle 1"/>
          <p:cNvSpPr/>
          <p:nvPr/>
        </p:nvSpPr>
        <p:spPr>
          <a:xfrm>
            <a:off x="3621024" y="3657600"/>
            <a:ext cx="8449056" cy="3035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ChangeAspect="1"/>
          </p:cNvPicPr>
          <p:nvPr/>
        </p:nvPicPr>
        <p:blipFill rotWithShape="1">
          <a:blip r:embed="rId4"/>
          <a:srcRect t="52609" r="12765" b="30580"/>
          <a:stretch/>
        </p:blipFill>
        <p:spPr>
          <a:xfrm>
            <a:off x="3834384" y="3927348"/>
            <a:ext cx="8165592" cy="2496312"/>
          </a:xfrm>
          <a:prstGeom prst="rect">
            <a:avLst/>
          </a:prstGeom>
          <a:solidFill>
            <a:srgbClr val="FFFF00"/>
          </a:solidFill>
        </p:spPr>
      </p:pic>
      <p:sp>
        <p:nvSpPr>
          <p:cNvPr id="8" name="Oval 7"/>
          <p:cNvSpPr/>
          <p:nvPr/>
        </p:nvSpPr>
        <p:spPr>
          <a:xfrm>
            <a:off x="557784" y="4325112"/>
            <a:ext cx="2322576" cy="129844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anose="02000000000000000000" pitchFamily="2" charset="0"/>
                <a:cs typeface="NikoshBAN" panose="02000000000000000000" pitchFamily="2" charset="0"/>
              </a:rPr>
              <a:t>সেতু</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09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8165" y="524567"/>
            <a:ext cx="5442625" cy="6004249"/>
          </a:xfrm>
          <a:prstGeom prst="rect">
            <a:avLst/>
          </a:prstGeom>
        </p:spPr>
      </p:pic>
      <p:pic>
        <p:nvPicPr>
          <p:cNvPr id="2" name="Picture 1"/>
          <p:cNvPicPr>
            <a:picLocks noChangeAspect="1"/>
          </p:cNvPicPr>
          <p:nvPr/>
        </p:nvPicPr>
        <p:blipFill>
          <a:blip r:embed="rId3"/>
          <a:stretch>
            <a:fillRect/>
          </a:stretch>
        </p:blipFill>
        <p:spPr>
          <a:xfrm>
            <a:off x="6208029" y="524567"/>
            <a:ext cx="4503575" cy="5632704"/>
          </a:xfrm>
          <a:prstGeom prst="rect">
            <a:avLst/>
          </a:prstGeom>
        </p:spPr>
      </p:pic>
    </p:spTree>
    <p:extLst>
      <p:ext uri="{BB962C8B-B14F-4D97-AF65-F5344CB8AC3E}">
        <p14:creationId xmlns:p14="http://schemas.microsoft.com/office/powerpoint/2010/main" val="38326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2-Point Star 3"/>
          <p:cNvSpPr/>
          <p:nvPr/>
        </p:nvSpPr>
        <p:spPr>
          <a:xfrm>
            <a:off x="3110164" y="240488"/>
            <a:ext cx="4748463" cy="1411705"/>
          </a:xfrm>
          <a:prstGeom prst="star32">
            <a:avLst/>
          </a:prstGeom>
          <a:solidFill>
            <a:schemeClr val="accent6">
              <a:lumMod val="50000"/>
            </a:schemeClr>
          </a:solidFill>
          <a:ln w="381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rgbClr val="FFC000"/>
                </a:solidFill>
              </a:rPr>
              <a:t>জোড়ায় কাজ</a:t>
            </a:r>
            <a:endParaRPr lang="en-US" sz="4800" dirty="0">
              <a:solidFill>
                <a:srgbClr val="FFC000"/>
              </a:solidFill>
            </a:endParaRPr>
          </a:p>
        </p:txBody>
      </p:sp>
      <p:sp>
        <p:nvSpPr>
          <p:cNvPr id="2" name="Rounded Rectangle 1"/>
          <p:cNvSpPr/>
          <p:nvPr/>
        </p:nvSpPr>
        <p:spPr>
          <a:xfrm>
            <a:off x="1490472" y="2788920"/>
            <a:ext cx="8823960" cy="133502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anose="02000000000000000000" pitchFamily="2" charset="0"/>
                <a:cs typeface="NikoshBAN" panose="02000000000000000000" pitchFamily="2" charset="0"/>
              </a:rPr>
              <a:t>কয়েকটি রাষ্ট্রীয় সম্পদের নাম  বলো।</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3160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2-Point Star 3"/>
          <p:cNvSpPr/>
          <p:nvPr/>
        </p:nvSpPr>
        <p:spPr>
          <a:xfrm>
            <a:off x="3096126" y="176463"/>
            <a:ext cx="4251159" cy="1315453"/>
          </a:xfrm>
          <a:prstGeom prst="star32">
            <a:avLst/>
          </a:prstGeom>
          <a:solidFill>
            <a:srgbClr val="C00000"/>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rgbClr val="FFC000"/>
                </a:solidFill>
              </a:rPr>
              <a:t>দলীয় কাজ</a:t>
            </a:r>
            <a:endParaRPr lang="en-US" sz="4800" dirty="0">
              <a:solidFill>
                <a:srgbClr val="FFC000"/>
              </a:solidFill>
            </a:endParaRPr>
          </a:p>
        </p:txBody>
      </p:sp>
      <p:sp>
        <p:nvSpPr>
          <p:cNvPr id="5" name="Oval 4"/>
          <p:cNvSpPr/>
          <p:nvPr/>
        </p:nvSpPr>
        <p:spPr>
          <a:xfrm>
            <a:off x="4708357" y="1868905"/>
            <a:ext cx="2029327" cy="970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7030A0"/>
                </a:solidFill>
              </a:rPr>
              <a:t>কদম</a:t>
            </a:r>
            <a:endParaRPr lang="en-US" sz="5400" dirty="0">
              <a:solidFill>
                <a:srgbClr val="7030A0"/>
              </a:solidFill>
            </a:endParaRPr>
          </a:p>
        </p:txBody>
      </p:sp>
      <p:sp>
        <p:nvSpPr>
          <p:cNvPr id="6" name="Oval 5"/>
          <p:cNvSpPr/>
          <p:nvPr/>
        </p:nvSpPr>
        <p:spPr>
          <a:xfrm>
            <a:off x="8486273" y="1868905"/>
            <a:ext cx="2029327" cy="970548"/>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FFC000"/>
                </a:solidFill>
              </a:rPr>
              <a:t>জবা</a:t>
            </a:r>
            <a:endParaRPr lang="en-US" sz="5400" dirty="0">
              <a:solidFill>
                <a:srgbClr val="FFC000"/>
              </a:solidFill>
            </a:endParaRPr>
          </a:p>
        </p:txBody>
      </p:sp>
      <p:sp>
        <p:nvSpPr>
          <p:cNvPr id="7" name="Oval 6"/>
          <p:cNvSpPr/>
          <p:nvPr/>
        </p:nvSpPr>
        <p:spPr>
          <a:xfrm>
            <a:off x="1066799" y="1868905"/>
            <a:ext cx="2029327" cy="970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FFC000"/>
                </a:solidFill>
              </a:rPr>
              <a:t>গোলাপ</a:t>
            </a:r>
            <a:endParaRPr lang="en-US" sz="5400" dirty="0">
              <a:solidFill>
                <a:srgbClr val="FFC000"/>
              </a:solidFill>
            </a:endParaRPr>
          </a:p>
        </p:txBody>
      </p:sp>
      <p:pic>
        <p:nvPicPr>
          <p:cNvPr id="2" name="Picture 1"/>
          <p:cNvPicPr>
            <a:picLocks noChangeAspect="1"/>
          </p:cNvPicPr>
          <p:nvPr/>
        </p:nvPicPr>
        <p:blipFill>
          <a:blip r:embed="rId2"/>
          <a:stretch>
            <a:fillRect/>
          </a:stretch>
        </p:blipFill>
        <p:spPr>
          <a:xfrm>
            <a:off x="1197864" y="3216442"/>
            <a:ext cx="10003536" cy="3403814"/>
          </a:xfrm>
          <a:prstGeom prst="rect">
            <a:avLst/>
          </a:prstGeom>
        </p:spPr>
      </p:pic>
    </p:spTree>
    <p:extLst>
      <p:ext uri="{BB962C8B-B14F-4D97-AF65-F5344CB8AC3E}">
        <p14:creationId xmlns:p14="http://schemas.microsoft.com/office/powerpoint/2010/main" val="1266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2-Point Star 3"/>
          <p:cNvSpPr/>
          <p:nvPr/>
        </p:nvSpPr>
        <p:spPr>
          <a:xfrm>
            <a:off x="2245895" y="312821"/>
            <a:ext cx="6352674" cy="1572128"/>
          </a:xfrm>
          <a:prstGeom prst="star32">
            <a:avLst/>
          </a:prstGeom>
          <a:solidFill>
            <a:schemeClr val="accent4">
              <a:lumMod val="75000"/>
            </a:schemeClr>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chemeClr val="bg2"/>
                </a:solidFill>
              </a:rPr>
              <a:t>বাড়ির কাজ</a:t>
            </a:r>
            <a:endParaRPr lang="en-US" sz="6600" dirty="0">
              <a:solidFill>
                <a:schemeClr val="bg2"/>
              </a:solidFill>
            </a:endParaRPr>
          </a:p>
        </p:txBody>
      </p:sp>
      <p:sp>
        <p:nvSpPr>
          <p:cNvPr id="3" name="Rounded Rectangle 2"/>
          <p:cNvSpPr/>
          <p:nvPr/>
        </p:nvSpPr>
        <p:spPr>
          <a:xfrm>
            <a:off x="1234440" y="3364992"/>
            <a:ext cx="9930384" cy="97840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latin typeface="NikoshBAN" panose="02000000000000000000" pitchFamily="2" charset="0"/>
                <a:cs typeface="NikoshBAN" panose="02000000000000000000" pitchFamily="2" charset="0"/>
              </a:rPr>
              <a:t>রাষ্ট্রীয় সম্পদের গুরুত্ব লিখ</a:t>
            </a:r>
            <a:r>
              <a:rPr lang="bn-BD" sz="4000" dirty="0" smtClean="0">
                <a:latin typeface="NikoshBAN" panose="02000000000000000000" pitchFamily="2" charset="0"/>
                <a:cs typeface="NikoshBAN" panose="02000000000000000000" pitchFamily="2" charset="0"/>
              </a:rPr>
              <a:t>।যেকোন পাঁচটি বাক্যে লিখবে।</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0217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92" y="146303"/>
            <a:ext cx="10890504" cy="6537960"/>
          </a:xfrm>
          <a:prstGeom prst="rect">
            <a:avLst/>
          </a:prstGeom>
        </p:spPr>
      </p:pic>
      <p:sp>
        <p:nvSpPr>
          <p:cNvPr id="5" name="Rounded Rectangle 4"/>
          <p:cNvSpPr/>
          <p:nvPr/>
        </p:nvSpPr>
        <p:spPr>
          <a:xfrm rot="19013154">
            <a:off x="296393" y="1189674"/>
            <a:ext cx="3485286" cy="109363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dirty="0" smtClean="0">
                <a:solidFill>
                  <a:srgbClr val="FFC000"/>
                </a:solidFill>
                <a:latin typeface="NikoshBAN" panose="02000000000000000000" pitchFamily="2" charset="0"/>
                <a:cs typeface="NikoshBAN" panose="02000000000000000000" pitchFamily="2" charset="0"/>
              </a:rPr>
              <a:t>সকলকে</a:t>
            </a:r>
            <a:endParaRPr lang="en-US" sz="9600" dirty="0">
              <a:solidFill>
                <a:srgbClr val="FFC000"/>
              </a:solidFill>
              <a:latin typeface="NikoshBAN" panose="02000000000000000000" pitchFamily="2" charset="0"/>
              <a:cs typeface="NikoshBAN" panose="02000000000000000000" pitchFamily="2" charset="0"/>
            </a:endParaRPr>
          </a:p>
        </p:txBody>
      </p:sp>
      <p:sp>
        <p:nvSpPr>
          <p:cNvPr id="6" name="Rounded Rectangle 5"/>
          <p:cNvSpPr/>
          <p:nvPr/>
        </p:nvSpPr>
        <p:spPr>
          <a:xfrm rot="2739513">
            <a:off x="7878978" y="1133087"/>
            <a:ext cx="3550119" cy="108785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dirty="0" smtClean="0">
                <a:solidFill>
                  <a:srgbClr val="FFC000"/>
                </a:solidFill>
                <a:latin typeface="NikoshBAN" panose="02000000000000000000" pitchFamily="2" charset="0"/>
                <a:cs typeface="NikoshBAN" panose="02000000000000000000" pitchFamily="2" charset="0"/>
              </a:rPr>
              <a:t>ধন্যবাদ</a:t>
            </a:r>
            <a:endParaRPr lang="en-US" sz="96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6466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49956" y="85444"/>
            <a:ext cx="9512967" cy="144378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t>Barishal</a:t>
            </a:r>
            <a:r>
              <a:rPr lang="en-US" sz="4400" dirty="0" smtClean="0"/>
              <a:t> District Online Primary </a:t>
            </a:r>
            <a:r>
              <a:rPr lang="en-US" sz="4400" dirty="0"/>
              <a:t>Education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1614678"/>
            <a:ext cx="10332720" cy="5097018"/>
          </a:xfrm>
          <a:prstGeom prst="rect">
            <a:avLst/>
          </a:prstGeom>
        </p:spPr>
      </p:pic>
      <p:sp>
        <p:nvSpPr>
          <p:cNvPr id="9" name="Right Arrow 8"/>
          <p:cNvSpPr/>
          <p:nvPr/>
        </p:nvSpPr>
        <p:spPr>
          <a:xfrm>
            <a:off x="748204" y="1443789"/>
            <a:ext cx="3831336" cy="172770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rgbClr val="002060"/>
                </a:solidFill>
              </a:rPr>
              <a:t>আজকের পাঠে</a:t>
            </a:r>
            <a:endParaRPr lang="en-US" sz="6000" dirty="0">
              <a:solidFill>
                <a:srgbClr val="002060"/>
              </a:solidFill>
            </a:endParaRPr>
          </a:p>
        </p:txBody>
      </p:sp>
      <p:sp>
        <p:nvSpPr>
          <p:cNvPr id="10" name="Right Arrow 9"/>
          <p:cNvSpPr/>
          <p:nvPr/>
        </p:nvSpPr>
        <p:spPr>
          <a:xfrm>
            <a:off x="7469365" y="5058606"/>
            <a:ext cx="3435506" cy="165309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rgbClr val="002060"/>
                </a:solidFill>
                <a:latin typeface="NikoshBAN" panose="02000000000000000000" pitchFamily="2" charset="0"/>
                <a:cs typeface="NikoshBAN" panose="02000000000000000000" pitchFamily="2" charset="0"/>
              </a:rPr>
              <a:t>সকলকে </a:t>
            </a:r>
            <a:r>
              <a:rPr lang="bn-BD" sz="4800" dirty="0" smtClean="0">
                <a:solidFill>
                  <a:srgbClr val="002060"/>
                </a:solidFill>
                <a:latin typeface="NikoshBAN" panose="02000000000000000000" pitchFamily="2" charset="0"/>
                <a:cs typeface="NikoshBAN" panose="02000000000000000000" pitchFamily="2" charset="0"/>
              </a:rPr>
              <a:t>স্বাগত</a:t>
            </a:r>
            <a:endParaRPr lang="en-US" sz="4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19613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 y="310896"/>
            <a:ext cx="11292839" cy="6547104"/>
          </a:xfrm>
          <a:prstGeom prst="rect">
            <a:avLst/>
          </a:prstGeom>
        </p:spPr>
      </p:pic>
      <p:pic>
        <p:nvPicPr>
          <p:cNvPr id="6"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2892" t="26761" r="37361" b="34783"/>
          <a:stretch/>
        </p:blipFill>
        <p:spPr>
          <a:xfrm>
            <a:off x="6309361" y="1318550"/>
            <a:ext cx="3904488" cy="4640129"/>
          </a:xfrm>
          <a:ln w="76200">
            <a:solidFill>
              <a:schemeClr val="accent6"/>
            </a:solidFill>
          </a:ln>
        </p:spPr>
      </p:pic>
      <p:sp>
        <p:nvSpPr>
          <p:cNvPr id="4" name="Rectangle: Rounded Corners 5">
            <a:extLst>
              <a:ext uri="{FF2B5EF4-FFF2-40B4-BE49-F238E27FC236}">
                <a16:creationId xmlns="" xmlns:a16="http://schemas.microsoft.com/office/drawing/2014/main" id="{0A8A986A-9C6F-44D5-9895-AE1D923FA3A6}"/>
              </a:ext>
            </a:extLst>
          </p:cNvPr>
          <p:cNvSpPr/>
          <p:nvPr/>
        </p:nvSpPr>
        <p:spPr>
          <a:xfrm>
            <a:off x="1670946" y="1210214"/>
            <a:ext cx="4510398" cy="4748465"/>
          </a:xfrm>
          <a:prstGeom prst="roundRect">
            <a:avLst>
              <a:gd name="adj" fmla="val 1278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rgbClr val="FFC000"/>
                </a:solidFill>
                <a:latin typeface="NikoshBAN" panose="02000000000000000000" pitchFamily="2" charset="0"/>
                <a:cs typeface="NikoshBAN" panose="02000000000000000000" pitchFamily="2" charset="0"/>
              </a:rPr>
              <a:t>তানিয়া সুলতানা</a:t>
            </a:r>
          </a:p>
          <a:p>
            <a:pPr algn="ctr"/>
            <a:r>
              <a:rPr lang="bn-IN" sz="4800" dirty="0">
                <a:solidFill>
                  <a:srgbClr val="FFC000"/>
                </a:solidFill>
                <a:latin typeface="NikoshBAN" panose="02000000000000000000" pitchFamily="2" charset="0"/>
                <a:cs typeface="NikoshBAN" panose="02000000000000000000" pitchFamily="2" charset="0"/>
              </a:rPr>
              <a:t>প্রধান শিক্ষক</a:t>
            </a:r>
          </a:p>
          <a:p>
            <a:pPr algn="ctr"/>
            <a:r>
              <a:rPr lang="bn-IN" sz="4800" dirty="0">
                <a:solidFill>
                  <a:srgbClr val="FFC000"/>
                </a:solidFill>
                <a:latin typeface="NikoshBAN" panose="02000000000000000000" pitchFamily="2" charset="0"/>
                <a:cs typeface="NikoshBAN" panose="02000000000000000000" pitchFamily="2" charset="0"/>
              </a:rPr>
              <a:t>ইন্দ্রকাঠী সরকারি প্রাথমিক বিদ্যালয়</a:t>
            </a:r>
          </a:p>
          <a:p>
            <a:pPr algn="ctr"/>
            <a:r>
              <a:rPr lang="bn-IN" sz="4800" dirty="0">
                <a:solidFill>
                  <a:srgbClr val="FFC000"/>
                </a:solidFill>
                <a:latin typeface="NikoshBAN" panose="02000000000000000000" pitchFamily="2" charset="0"/>
                <a:cs typeface="NikoshBAN" panose="02000000000000000000" pitchFamily="2" charset="0"/>
              </a:rPr>
              <a:t>বরিশাল সদর,বরিশাল</a:t>
            </a:r>
            <a:r>
              <a:rPr lang="bn-IN" sz="2800" dirty="0">
                <a:solidFill>
                  <a:srgbClr val="FFC000"/>
                </a:solidFill>
                <a:latin typeface="NikoshBAN" panose="02000000000000000000" pitchFamily="2" charset="0"/>
                <a:cs typeface="NikoshBAN" panose="02000000000000000000" pitchFamily="2" charset="0"/>
              </a:rPr>
              <a:t>।</a:t>
            </a:r>
            <a:endParaRPr lang="en-US" sz="28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963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94" y="192024"/>
            <a:ext cx="3046286" cy="6428231"/>
          </a:xfrm>
          <a:prstGeom prst="rect">
            <a:avLst/>
          </a:prstGeom>
        </p:spPr>
      </p:pic>
      <p:sp>
        <p:nvSpPr>
          <p:cNvPr id="5" name="Rounded Rectangle 4"/>
          <p:cNvSpPr/>
          <p:nvPr/>
        </p:nvSpPr>
        <p:spPr>
          <a:xfrm>
            <a:off x="4517136" y="731519"/>
            <a:ext cx="6345936" cy="544164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শ্রেনিঃ</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৪র্থ</a:t>
            </a:r>
            <a:r>
              <a:rPr lang="en-US" sz="4000" dirty="0" smtClean="0">
                <a:solidFill>
                  <a:schemeClr val="tx1"/>
                </a:solidFill>
                <a:latin typeface="NikoshBAN" panose="02000000000000000000" pitchFamily="2" charset="0"/>
                <a:cs typeface="NikoshBAN" panose="02000000000000000000" pitchFamily="2" charset="0"/>
              </a:rPr>
              <a:t> </a:t>
            </a:r>
          </a:p>
          <a:p>
            <a:pPr algn="ctr"/>
            <a:r>
              <a:rPr lang="en-US" sz="4000" dirty="0" err="1" smtClean="0">
                <a:solidFill>
                  <a:schemeClr val="tx1"/>
                </a:solidFill>
                <a:latin typeface="NikoshBAN" panose="02000000000000000000" pitchFamily="2" charset="0"/>
                <a:cs typeface="NikoshBAN" panose="02000000000000000000" pitchFamily="2" charset="0"/>
              </a:rPr>
              <a:t>বিষয়ঃ</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বাংলাদেশ</a:t>
            </a:r>
            <a:r>
              <a:rPr lang="en-US" sz="4000" dirty="0" smtClean="0">
                <a:solidFill>
                  <a:schemeClr val="tx1"/>
                </a:solidFill>
                <a:latin typeface="NikoshBAN" panose="02000000000000000000" pitchFamily="2" charset="0"/>
                <a:cs typeface="NikoshBAN" panose="02000000000000000000" pitchFamily="2" charset="0"/>
              </a:rPr>
              <a:t> ও </a:t>
            </a:r>
            <a:r>
              <a:rPr lang="en-US" sz="4000" dirty="0" err="1" smtClean="0">
                <a:solidFill>
                  <a:schemeClr val="tx1"/>
                </a:solidFill>
                <a:latin typeface="NikoshBAN" panose="02000000000000000000" pitchFamily="2" charset="0"/>
                <a:cs typeface="NikoshBAN" panose="02000000000000000000" pitchFamily="2" charset="0"/>
              </a:rPr>
              <a:t>বিশ্ব</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পরিচয়</a:t>
            </a:r>
            <a:r>
              <a:rPr lang="en-US" sz="4000" dirty="0" smtClean="0">
                <a:solidFill>
                  <a:schemeClr val="tx1"/>
                </a:solidFill>
                <a:latin typeface="NikoshBAN" panose="02000000000000000000" pitchFamily="2" charset="0"/>
                <a:cs typeface="NikoshBAN" panose="02000000000000000000" pitchFamily="2" charset="0"/>
              </a:rPr>
              <a:t> </a:t>
            </a:r>
          </a:p>
          <a:p>
            <a:pPr algn="ctr"/>
            <a:r>
              <a:rPr lang="en-US" sz="4000" dirty="0" err="1" smtClean="0">
                <a:solidFill>
                  <a:schemeClr val="tx1"/>
                </a:solidFill>
                <a:latin typeface="NikoshBAN" panose="02000000000000000000" pitchFamily="2" charset="0"/>
                <a:cs typeface="NikoshBAN" panose="02000000000000000000" pitchFamily="2" charset="0"/>
              </a:rPr>
              <a:t>পাঠঃ</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সামাজিক</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এবং</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রাষ্ট্রীয়</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সম্পদ</a:t>
            </a:r>
            <a:r>
              <a:rPr lang="en-US" sz="4000" dirty="0" smtClean="0">
                <a:solidFill>
                  <a:schemeClr val="tx1"/>
                </a:solidFill>
                <a:latin typeface="NikoshBAN" panose="02000000000000000000" pitchFamily="2" charset="0"/>
                <a:cs typeface="NikoshBAN" panose="02000000000000000000" pitchFamily="2" charset="0"/>
              </a:rPr>
              <a:t> </a:t>
            </a:r>
          </a:p>
          <a:p>
            <a:pPr algn="ctr"/>
            <a:r>
              <a:rPr lang="en-US" sz="4000" dirty="0" err="1" smtClean="0">
                <a:solidFill>
                  <a:schemeClr val="tx1"/>
                </a:solidFill>
                <a:latin typeface="NikoshBAN" panose="02000000000000000000" pitchFamily="2" charset="0"/>
                <a:cs typeface="NikoshBAN" panose="02000000000000000000" pitchFamily="2" charset="0"/>
              </a:rPr>
              <a:t>পা</a:t>
            </a:r>
            <a:r>
              <a:rPr lang="bn-BD" sz="4000" dirty="0" smtClean="0">
                <a:solidFill>
                  <a:schemeClr val="tx1"/>
                </a:solidFill>
                <a:latin typeface="NikoshBAN" panose="02000000000000000000" pitchFamily="2" charset="0"/>
                <a:cs typeface="NikoshBAN" panose="02000000000000000000" pitchFamily="2" charset="0"/>
              </a:rPr>
              <a:t>ঠ্যাংশঃ </a:t>
            </a:r>
            <a:r>
              <a:rPr lang="en-US" sz="4000" dirty="0" err="1" smtClean="0">
                <a:solidFill>
                  <a:schemeClr val="tx1"/>
                </a:solidFill>
                <a:latin typeface="NikoshBAN" panose="02000000000000000000" pitchFamily="2" charset="0"/>
                <a:cs typeface="NikoshBAN" panose="02000000000000000000" pitchFamily="2" charset="0"/>
              </a:rPr>
              <a:t>রাষ্ট্রীয়</a:t>
            </a:r>
            <a:r>
              <a:rPr lang="bn-BD" sz="4000" dirty="0" smtClean="0">
                <a:solidFill>
                  <a:schemeClr val="tx1"/>
                </a:solidFill>
                <a:latin typeface="NikoshBAN" panose="02000000000000000000" pitchFamily="2" charset="0"/>
                <a:cs typeface="NikoshBAN" panose="02000000000000000000" pitchFamily="2" charset="0"/>
              </a:rPr>
              <a:t> সম্পদ </a:t>
            </a:r>
          </a:p>
          <a:p>
            <a:pPr algn="ctr"/>
            <a:r>
              <a:rPr lang="bn-BD" sz="4000" dirty="0" smtClean="0">
                <a:solidFill>
                  <a:schemeClr val="tx1"/>
                </a:solidFill>
                <a:latin typeface="NikoshBAN" panose="02000000000000000000" pitchFamily="2" charset="0"/>
                <a:cs typeface="NikoshBAN" panose="02000000000000000000" pitchFamily="2" charset="0"/>
              </a:rPr>
              <a:t>সময়ঃ৪০ মিনিট</a:t>
            </a:r>
          </a:p>
          <a:p>
            <a:pPr algn="ctr"/>
            <a:r>
              <a:rPr lang="bn-BD" sz="4000" dirty="0" smtClean="0">
                <a:solidFill>
                  <a:schemeClr val="tx1"/>
                </a:solidFill>
                <a:latin typeface="NikoshBAN" panose="02000000000000000000" pitchFamily="2" charset="0"/>
                <a:cs typeface="NikoshBAN" panose="02000000000000000000" pitchFamily="2" charset="0"/>
              </a:rPr>
              <a:t>তারিখঃ১</a:t>
            </a:r>
            <a:r>
              <a:rPr lang="en-US" sz="4000" dirty="0" smtClean="0">
                <a:solidFill>
                  <a:schemeClr val="tx1"/>
                </a:solidFill>
                <a:latin typeface="NikoshBAN" panose="02000000000000000000" pitchFamily="2" charset="0"/>
                <a:cs typeface="NikoshBAN" panose="02000000000000000000" pitchFamily="2" charset="0"/>
              </a:rPr>
              <a:t>৯</a:t>
            </a:r>
            <a:r>
              <a:rPr lang="bn-BD" sz="4000" dirty="0" smtClean="0">
                <a:solidFill>
                  <a:schemeClr val="tx1"/>
                </a:solidFill>
                <a:latin typeface="NikoshBAN" panose="02000000000000000000" pitchFamily="2" charset="0"/>
                <a:cs typeface="NikoshBAN" panose="02000000000000000000" pitchFamily="2" charset="0"/>
              </a:rPr>
              <a:t>/০৭/২০২০</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679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304673" y="288757"/>
            <a:ext cx="4243137" cy="745958"/>
          </a:xfrm>
          <a:prstGeom prst="ellipse">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rgbClr val="FFC000"/>
                </a:solidFill>
                <a:latin typeface="NikoshBAN" panose="02000000000000000000" pitchFamily="2" charset="0"/>
                <a:cs typeface="NikoshBAN" panose="02000000000000000000" pitchFamily="2" charset="0"/>
              </a:rPr>
              <a:t>শিখনফল</a:t>
            </a:r>
            <a:endParaRPr lang="en-US" sz="6000" dirty="0">
              <a:solidFill>
                <a:srgbClr val="FFC000"/>
              </a:solidFill>
              <a:latin typeface="NikoshBAN" panose="02000000000000000000" pitchFamily="2" charset="0"/>
              <a:cs typeface="NikoshBAN" panose="02000000000000000000" pitchFamily="2" charset="0"/>
            </a:endParaRPr>
          </a:p>
        </p:txBody>
      </p:sp>
      <p:sp>
        <p:nvSpPr>
          <p:cNvPr id="7" name="Rounded Rectangle 6"/>
          <p:cNvSpPr/>
          <p:nvPr/>
        </p:nvSpPr>
        <p:spPr>
          <a:xfrm>
            <a:off x="818148" y="2085474"/>
            <a:ext cx="10323094" cy="4146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anose="02000000000000000000" pitchFamily="2" charset="0"/>
                <a:cs typeface="NikoshBAN" panose="02000000000000000000" pitchFamily="2" charset="0"/>
              </a:rPr>
              <a:t>৫।১।১। </a:t>
            </a:r>
            <a:r>
              <a:rPr lang="en-US" sz="4400" dirty="0" err="1" smtClean="0">
                <a:latin typeface="NikoshBAN" panose="02000000000000000000" pitchFamily="2" charset="0"/>
                <a:cs typeface="NikoshBAN" panose="02000000000000000000" pitchFamily="2" charset="0"/>
              </a:rPr>
              <a:t>রাষ্ট্রীয়</a:t>
            </a:r>
            <a:r>
              <a:rPr lang="bn-BD" sz="4400" dirty="0" smtClean="0">
                <a:latin typeface="NikoshBAN" panose="02000000000000000000" pitchFamily="2" charset="0"/>
                <a:cs typeface="NikoshBAN" panose="02000000000000000000" pitchFamily="2" charset="0"/>
              </a:rPr>
              <a:t> সম্পদ কাকে বলে বলতে পারবে।</a:t>
            </a:r>
            <a:endParaRPr lang="bn-BD" sz="4400" dirty="0">
              <a:latin typeface="NikoshBAN" panose="02000000000000000000" pitchFamily="2" charset="0"/>
              <a:cs typeface="NikoshBAN" panose="02000000000000000000" pitchFamily="2" charset="0"/>
            </a:endParaRPr>
          </a:p>
          <a:p>
            <a:pPr algn="ctr"/>
            <a:r>
              <a:rPr lang="bn-BD" sz="4400" dirty="0" smtClean="0">
                <a:latin typeface="NikoshBAN" panose="02000000000000000000" pitchFamily="2" charset="0"/>
                <a:cs typeface="NikoshBAN" panose="02000000000000000000" pitchFamily="2" charset="0"/>
              </a:rPr>
              <a:t>৫।১।২। কয়েকটি </a:t>
            </a:r>
            <a:r>
              <a:rPr lang="en-US" sz="4400" dirty="0" err="1" smtClean="0">
                <a:latin typeface="NikoshBAN" panose="02000000000000000000" pitchFamily="2" charset="0"/>
                <a:cs typeface="NikoshBAN" panose="02000000000000000000" pitchFamily="2" charset="0"/>
              </a:rPr>
              <a:t>রাষ্ট্রীয়</a:t>
            </a:r>
            <a:r>
              <a:rPr lang="bn-BD" sz="4400" dirty="0" smtClean="0">
                <a:latin typeface="NikoshBAN" panose="02000000000000000000" pitchFamily="2" charset="0"/>
                <a:cs typeface="NikoshBAN" panose="02000000000000000000" pitchFamily="2" charset="0"/>
              </a:rPr>
              <a:t> সম্পদের নাম বলতে পারবে।</a:t>
            </a:r>
          </a:p>
          <a:p>
            <a:pPr algn="ctr"/>
            <a:r>
              <a:rPr lang="bn-BD" sz="4400" dirty="0" smtClean="0">
                <a:latin typeface="NikoshBAN" panose="02000000000000000000" pitchFamily="2" charset="0"/>
                <a:cs typeface="NikoshBAN" panose="02000000000000000000" pitchFamily="2" charset="0"/>
              </a:rPr>
              <a:t>৫।১।৩। এলাকার </a:t>
            </a:r>
            <a:r>
              <a:rPr lang="en-US" sz="4400" dirty="0" err="1" smtClean="0">
                <a:latin typeface="NikoshBAN" panose="02000000000000000000" pitchFamily="2" charset="0"/>
                <a:cs typeface="NikoshBAN" panose="02000000000000000000" pitchFamily="2" charset="0"/>
              </a:rPr>
              <a:t>রাষ্ট্রীয়</a:t>
            </a:r>
            <a:r>
              <a:rPr lang="bn-BD" sz="4400" dirty="0" smtClean="0">
                <a:latin typeface="NikoshBAN" panose="02000000000000000000" pitchFamily="2" charset="0"/>
                <a:cs typeface="NikoshBAN" panose="02000000000000000000" pitchFamily="2" charset="0"/>
              </a:rPr>
              <a:t> সম্পদগুলো চিহ্নিত করতে পারবে।</a:t>
            </a:r>
          </a:p>
          <a:p>
            <a:pPr algn="ctr"/>
            <a:r>
              <a:rPr lang="bn-BD" sz="4400" dirty="0" smtClean="0">
                <a:latin typeface="NikoshBAN" panose="02000000000000000000" pitchFamily="2" charset="0"/>
                <a:cs typeface="NikoshBAN" panose="02000000000000000000" pitchFamily="2" charset="0"/>
              </a:rPr>
              <a:t>৫।১।৪। </a:t>
            </a:r>
            <a:r>
              <a:rPr lang="en-US" sz="4400" dirty="0" err="1" smtClean="0">
                <a:latin typeface="NikoshBAN" panose="02000000000000000000" pitchFamily="2" charset="0"/>
                <a:cs typeface="NikoshBAN" panose="02000000000000000000" pitchFamily="2" charset="0"/>
              </a:rPr>
              <a:t>রাষ্ট্রীয়</a:t>
            </a:r>
            <a:r>
              <a:rPr lang="bn-BD" sz="4400" dirty="0" smtClean="0">
                <a:latin typeface="NikoshBAN" panose="02000000000000000000" pitchFamily="2" charset="0"/>
                <a:cs typeface="NikoshBAN" panose="02000000000000000000" pitchFamily="2" charset="0"/>
              </a:rPr>
              <a:t> সম্পদের গুরুত্ব ব্যাখা করতে পারবে।</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877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BD2E06F-D7AC-43AC-B193-68825C214D52}"/>
              </a:ext>
            </a:extLst>
          </p:cNvPr>
          <p:cNvSpPr/>
          <p:nvPr/>
        </p:nvSpPr>
        <p:spPr>
          <a:xfrm>
            <a:off x="3657601" y="613611"/>
            <a:ext cx="3477125" cy="830997"/>
          </a:xfrm>
          <a:prstGeom prst="rect">
            <a:avLst/>
          </a:prstGeom>
          <a:ln w="76200">
            <a:solidFill>
              <a:srgbClr val="7030A0"/>
            </a:solidFill>
          </a:ln>
        </p:spPr>
        <p:txBody>
          <a:bodyPr wrap="square">
            <a:spAutoFit/>
          </a:bodyPr>
          <a:lstStyle/>
          <a:p>
            <a:r>
              <a:rPr lang="bn-IN" sz="4800" dirty="0">
                <a:solidFill>
                  <a:srgbClr val="FF0000"/>
                </a:solidFill>
              </a:rPr>
              <a:t>আবেগ সৃষ্টি </a:t>
            </a:r>
            <a:endParaRPr lang="en-US" sz="4800" dirty="0">
              <a:solidFill>
                <a:srgbClr val="FF0000"/>
              </a:solidFill>
            </a:endParaRPr>
          </a:p>
        </p:txBody>
      </p:sp>
      <p:sp>
        <p:nvSpPr>
          <p:cNvPr id="5" name="Rectangle 4">
            <a:extLst>
              <a:ext uri="{FF2B5EF4-FFF2-40B4-BE49-F238E27FC236}">
                <a16:creationId xmlns="" xmlns:a16="http://schemas.microsoft.com/office/drawing/2014/main" id="{5D42B0F9-CA0B-415F-BBB1-D7180309C54D}"/>
              </a:ext>
            </a:extLst>
          </p:cNvPr>
          <p:cNvSpPr/>
          <p:nvPr/>
        </p:nvSpPr>
        <p:spPr>
          <a:xfrm>
            <a:off x="1503947" y="2322095"/>
            <a:ext cx="7784431" cy="1106905"/>
          </a:xfrm>
          <a:prstGeom prst="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rgbClr val="FF0000"/>
                </a:solidFill>
              </a:rPr>
              <a:t>ছড়া গানের </a:t>
            </a:r>
            <a:r>
              <a:rPr lang="bn-IN" sz="6600" dirty="0" smtClean="0">
                <a:solidFill>
                  <a:srgbClr val="FF0000"/>
                </a:solidFill>
              </a:rPr>
              <a:t>মাধ্যমে</a:t>
            </a:r>
            <a:endParaRPr lang="en-US" sz="6600" dirty="0">
              <a:solidFill>
                <a:srgbClr val="FF0000"/>
              </a:solidFill>
            </a:endParaRPr>
          </a:p>
        </p:txBody>
      </p:sp>
    </p:spTree>
    <p:extLst>
      <p:ext uri="{BB962C8B-B14F-4D97-AF65-F5344CB8AC3E}">
        <p14:creationId xmlns:p14="http://schemas.microsoft.com/office/powerpoint/2010/main" val="410958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87436" y="1315637"/>
            <a:ext cx="9134856" cy="85039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anose="02000000000000000000" pitchFamily="2" charset="0"/>
                <a:cs typeface="NikoshBAN" panose="02000000000000000000" pitchFamily="2" charset="0"/>
              </a:rPr>
              <a:t>সামাজিক সম্পদের গুরুত্ব লিখ?যেকোন ৫টি বাক্যে।</a:t>
            </a:r>
            <a:endParaRPr lang="en-US" sz="4400" dirty="0">
              <a:latin typeface="NikoshBAN" panose="02000000000000000000" pitchFamily="2" charset="0"/>
              <a:cs typeface="NikoshBAN" panose="02000000000000000000" pitchFamily="2" charset="0"/>
            </a:endParaRPr>
          </a:p>
        </p:txBody>
      </p:sp>
      <p:sp>
        <p:nvSpPr>
          <p:cNvPr id="5" name="Rectangle 4"/>
          <p:cNvSpPr/>
          <p:nvPr/>
        </p:nvSpPr>
        <p:spPr>
          <a:xfrm>
            <a:off x="1224412" y="3050714"/>
            <a:ext cx="6596679" cy="646331"/>
          </a:xfrm>
          <a:prstGeom prst="rect">
            <a:avLst/>
          </a:prstGeom>
          <a:solidFill>
            <a:srgbClr val="7030A0"/>
          </a:solidFill>
        </p:spPr>
        <p:txBody>
          <a:bodyPr wrap="none">
            <a:spAutoFit/>
          </a:bodyPr>
          <a:lstStyle/>
          <a:p>
            <a:pPr algn="ctr"/>
            <a:r>
              <a:rPr lang="bn-BD" sz="3600" dirty="0" smtClean="0">
                <a:solidFill>
                  <a:schemeClr val="bg1"/>
                </a:solidFill>
                <a:latin typeface="NikoshBAN" panose="02000000000000000000" pitchFamily="2" charset="0"/>
                <a:cs typeface="NikoshBAN" panose="02000000000000000000" pitchFamily="2" charset="0"/>
              </a:rPr>
              <a:t>২</a:t>
            </a:r>
            <a:r>
              <a:rPr lang="bn-BD" sz="3600" dirty="0" smtClean="0">
                <a:solidFill>
                  <a:schemeClr val="bg1"/>
                </a:solidFill>
                <a:latin typeface="NikoshBAN" panose="02000000000000000000" pitchFamily="2" charset="0"/>
                <a:cs typeface="NikoshBAN" panose="02000000000000000000" pitchFamily="2" charset="0"/>
              </a:rPr>
              <a:t>।এজন্য গ্রামে ওশহরে বিদ্যালয় গড়ে উঠেছে। </a:t>
            </a:r>
            <a:endParaRPr lang="en-US" sz="3600" dirty="0">
              <a:solidFill>
                <a:schemeClr val="bg1"/>
              </a:solidFill>
              <a:latin typeface="NikoshBAN" panose="02000000000000000000" pitchFamily="2" charset="0"/>
              <a:cs typeface="NikoshBAN" panose="02000000000000000000" pitchFamily="2" charset="0"/>
            </a:endParaRPr>
          </a:p>
        </p:txBody>
      </p:sp>
      <p:sp>
        <p:nvSpPr>
          <p:cNvPr id="6" name="Rectangle 5"/>
          <p:cNvSpPr/>
          <p:nvPr/>
        </p:nvSpPr>
        <p:spPr>
          <a:xfrm rot="10800000" flipV="1">
            <a:off x="1230792" y="4597263"/>
            <a:ext cx="7785865" cy="646331"/>
          </a:xfrm>
          <a:prstGeom prst="rect">
            <a:avLst/>
          </a:prstGeom>
          <a:solidFill>
            <a:srgbClr val="00B050"/>
          </a:solidFill>
        </p:spPr>
        <p:txBody>
          <a:bodyPr wrap="square">
            <a:spAutoFit/>
          </a:bodyPr>
          <a:lstStyle/>
          <a:p>
            <a:r>
              <a:rPr lang="bn-BD" sz="3600" b="1" dirty="0" smtClean="0">
                <a:solidFill>
                  <a:schemeClr val="bg1"/>
                </a:solidFill>
                <a:latin typeface="NikoshBAN" panose="02000000000000000000" pitchFamily="2" charset="0"/>
                <a:cs typeface="NikoshBAN" panose="02000000000000000000" pitchFamily="2" charset="0"/>
              </a:rPr>
              <a:t>৪</a:t>
            </a:r>
            <a:r>
              <a:rPr lang="bn-BD" sz="3600" b="1" dirty="0" smtClean="0">
                <a:solidFill>
                  <a:schemeClr val="bg1"/>
                </a:solidFill>
                <a:latin typeface="NikoshBAN" panose="02000000000000000000" pitchFamily="2" charset="0"/>
                <a:cs typeface="NikoshBAN" panose="02000000000000000000" pitchFamily="2" charset="0"/>
              </a:rPr>
              <a:t>।</a:t>
            </a:r>
            <a:r>
              <a:rPr lang="bn-BD" sz="3600" b="1" dirty="0" smtClean="0">
                <a:solidFill>
                  <a:schemeClr val="bg1"/>
                </a:solidFill>
                <a:latin typeface="NikoshBAN" panose="02000000000000000000" pitchFamily="2" charset="0"/>
                <a:cs typeface="NikoshBAN" panose="02000000000000000000" pitchFamily="2" charset="0"/>
              </a:rPr>
              <a:t>বিভিন্ন ধর্মের মানুষের জন্য বিভিন্ন উপাসনায় রয়েছে।</a:t>
            </a:r>
            <a:endParaRPr lang="en-US" sz="3600" dirty="0">
              <a:solidFill>
                <a:schemeClr val="bg1"/>
              </a:solidFill>
            </a:endParaRPr>
          </a:p>
        </p:txBody>
      </p:sp>
      <p:sp>
        <p:nvSpPr>
          <p:cNvPr id="7" name="Rectangle 6"/>
          <p:cNvSpPr/>
          <p:nvPr/>
        </p:nvSpPr>
        <p:spPr>
          <a:xfrm>
            <a:off x="1224412" y="2350499"/>
            <a:ext cx="5432898" cy="584775"/>
          </a:xfrm>
          <a:prstGeom prst="rect">
            <a:avLst/>
          </a:prstGeom>
          <a:solidFill>
            <a:srgbClr val="002060"/>
          </a:solidFill>
        </p:spPr>
        <p:txBody>
          <a:bodyPr wrap="none">
            <a:spAutoFit/>
          </a:bodyPr>
          <a:lstStyle/>
          <a:p>
            <a:pPr algn="ctr"/>
            <a:r>
              <a:rPr lang="bn-BD" sz="3200" dirty="0">
                <a:solidFill>
                  <a:schemeClr val="bg1"/>
                </a:solidFill>
                <a:latin typeface="NikoshBAN" panose="02000000000000000000" pitchFamily="2" charset="0"/>
                <a:cs typeface="NikoshBAN" panose="02000000000000000000" pitchFamily="2" charset="0"/>
              </a:rPr>
              <a:t>১। </a:t>
            </a:r>
            <a:r>
              <a:rPr lang="bn-BD" sz="3200" dirty="0" smtClean="0">
                <a:solidFill>
                  <a:schemeClr val="bg1"/>
                </a:solidFill>
                <a:latin typeface="NikoshBAN" panose="02000000000000000000" pitchFamily="2" charset="0"/>
                <a:cs typeface="NikoshBAN" panose="02000000000000000000" pitchFamily="2" charset="0"/>
              </a:rPr>
              <a:t>প্রত্যেক শিশুরই শিক্ষার অধিকার আছে।</a:t>
            </a:r>
            <a:endParaRPr lang="bn-BD" sz="3200" dirty="0">
              <a:solidFill>
                <a:schemeClr val="bg1"/>
              </a:solidFill>
              <a:latin typeface="NikoshBAN" panose="02000000000000000000" pitchFamily="2" charset="0"/>
              <a:cs typeface="NikoshBAN" panose="02000000000000000000" pitchFamily="2" charset="0"/>
            </a:endParaRPr>
          </a:p>
        </p:txBody>
      </p:sp>
      <p:sp>
        <p:nvSpPr>
          <p:cNvPr id="8" name="Rectangle 7"/>
          <p:cNvSpPr/>
          <p:nvPr/>
        </p:nvSpPr>
        <p:spPr>
          <a:xfrm>
            <a:off x="1224412" y="3858107"/>
            <a:ext cx="7798627" cy="646331"/>
          </a:xfrm>
          <a:prstGeom prst="rect">
            <a:avLst/>
          </a:prstGeom>
          <a:solidFill>
            <a:srgbClr val="00B0F0"/>
          </a:solidFill>
        </p:spPr>
        <p:txBody>
          <a:bodyPr wrap="square">
            <a:spAutoFit/>
          </a:bodyPr>
          <a:lstStyle/>
          <a:p>
            <a:pPr algn="ctr"/>
            <a:r>
              <a:rPr lang="bn-BD" sz="3600" dirty="0" smtClean="0">
                <a:solidFill>
                  <a:schemeClr val="bg1"/>
                </a:solidFill>
                <a:latin typeface="NikoshBAN" panose="02000000000000000000" pitchFamily="2" charset="0"/>
                <a:cs typeface="NikoshBAN" panose="02000000000000000000" pitchFamily="2" charset="0"/>
              </a:rPr>
              <a:t>৩</a:t>
            </a:r>
            <a:r>
              <a:rPr lang="bn-BD" sz="3600" dirty="0" smtClean="0">
                <a:solidFill>
                  <a:schemeClr val="bg1"/>
                </a:solidFill>
                <a:latin typeface="NikoshBAN" panose="02000000000000000000" pitchFamily="2" charset="0"/>
                <a:cs typeface="NikoshBAN" panose="02000000000000000000" pitchFamily="2" charset="0"/>
              </a:rPr>
              <a:t>।</a:t>
            </a:r>
            <a:r>
              <a:rPr lang="bn-BD" sz="3600" dirty="0" smtClean="0">
                <a:solidFill>
                  <a:schemeClr val="bg1"/>
                </a:solidFill>
                <a:latin typeface="NikoshBAN" panose="02000000000000000000" pitchFamily="2" charset="0"/>
                <a:cs typeface="NikoshBAN" panose="02000000000000000000" pitchFamily="2" charset="0"/>
              </a:rPr>
              <a:t>হাসপাতালে অসুস্থ রোগীর স্বাস্থ্যসেবা প্রদান করা হয়।</a:t>
            </a:r>
            <a:endParaRPr lang="bn-BD" sz="3600" dirty="0">
              <a:solidFill>
                <a:schemeClr val="bg1"/>
              </a:solidFill>
              <a:latin typeface="NikoshBAN" panose="02000000000000000000" pitchFamily="2" charset="0"/>
              <a:cs typeface="NikoshBAN" panose="02000000000000000000" pitchFamily="2" charset="0"/>
            </a:endParaRPr>
          </a:p>
        </p:txBody>
      </p:sp>
      <p:sp>
        <p:nvSpPr>
          <p:cNvPr id="9" name="Rectangle 8"/>
          <p:cNvSpPr/>
          <p:nvPr/>
        </p:nvSpPr>
        <p:spPr>
          <a:xfrm>
            <a:off x="1230792" y="5336420"/>
            <a:ext cx="8029073" cy="1200329"/>
          </a:xfrm>
          <a:prstGeom prst="rect">
            <a:avLst/>
          </a:prstGeom>
          <a:solidFill>
            <a:schemeClr val="accent2">
              <a:lumMod val="75000"/>
            </a:schemeClr>
          </a:solidFill>
        </p:spPr>
        <p:txBody>
          <a:bodyPr wrap="square">
            <a:spAutoFit/>
          </a:bodyPr>
          <a:lstStyle/>
          <a:p>
            <a:pPr algn="ctr"/>
            <a:r>
              <a:rPr lang="bn-BD" sz="3600" dirty="0" smtClean="0">
                <a:solidFill>
                  <a:schemeClr val="bg1"/>
                </a:solidFill>
                <a:latin typeface="NikoshBAN" panose="02000000000000000000" pitchFamily="2" charset="0"/>
                <a:cs typeface="NikoshBAN" panose="02000000000000000000" pitchFamily="2" charset="0"/>
              </a:rPr>
              <a:t>৫।পার্ক ও খেলার মাঠ শিশুদের বিনোদনের জন্য খুবই প্রয়োজনীয়।এজন্য সামাজিক সম্পদের গুরুত্ব অপরিসীম।</a:t>
            </a:r>
            <a:endParaRPr lang="en-US" sz="3600" dirty="0">
              <a:solidFill>
                <a:schemeClr val="bg1"/>
              </a:solidFill>
              <a:latin typeface="NikoshBAN" panose="02000000000000000000" pitchFamily="2" charset="0"/>
              <a:cs typeface="NikoshBAN" panose="02000000000000000000" pitchFamily="2" charset="0"/>
            </a:endParaRPr>
          </a:p>
        </p:txBody>
      </p:sp>
      <p:sp>
        <p:nvSpPr>
          <p:cNvPr id="10" name="Rounded Rectangle 9"/>
          <p:cNvSpPr/>
          <p:nvPr/>
        </p:nvSpPr>
        <p:spPr>
          <a:xfrm>
            <a:off x="760888" y="235599"/>
            <a:ext cx="10611853" cy="866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latin typeface="NikoshBAN" panose="02000000000000000000" pitchFamily="2" charset="0"/>
                <a:cs typeface="NikoshBAN" panose="02000000000000000000" pitchFamily="2" charset="0"/>
              </a:rPr>
              <a:t>পূর্বের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বাড়ির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কাজের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উত্তর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দাও</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2660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92624" cy="33192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544" y="1"/>
            <a:ext cx="6263640" cy="33192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3012" y="3538728"/>
            <a:ext cx="5330952" cy="3172968"/>
          </a:xfrm>
          <a:prstGeom prst="rect">
            <a:avLst/>
          </a:prstGeom>
        </p:spPr>
      </p:pic>
    </p:spTree>
    <p:extLst>
      <p:ext uri="{BB962C8B-B14F-4D97-AF65-F5344CB8AC3E}">
        <p14:creationId xmlns:p14="http://schemas.microsoft.com/office/powerpoint/2010/main" val="417720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Left-Right 3">
            <a:extLst>
              <a:ext uri="{FF2B5EF4-FFF2-40B4-BE49-F238E27FC236}">
                <a16:creationId xmlns:a16="http://schemas.microsoft.com/office/drawing/2014/main" xmlns="" xmlns:lc="http://schemas.openxmlformats.org/drawingml/2006/lockedCanvas" id="{ADE37C87-205E-40A6-B0CF-46E47645EADE}"/>
              </a:ext>
            </a:extLst>
          </p:cNvPr>
          <p:cNvSpPr/>
          <p:nvPr/>
        </p:nvSpPr>
        <p:spPr>
          <a:xfrm>
            <a:off x="149290" y="4004915"/>
            <a:ext cx="6368715" cy="2225842"/>
          </a:xfrm>
          <a:prstGeom prst="leftRightArrow">
            <a:avLst>
              <a:gd name="adj1" fmla="val 50000"/>
              <a:gd name="adj2" fmla="val 55630"/>
            </a:avLst>
          </a:prstGeom>
          <a:solidFill>
            <a:schemeClr val="accent6"/>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6600" dirty="0" smtClean="0">
                <a:solidFill>
                  <a:schemeClr val="bg1"/>
                </a:solidFill>
                <a:latin typeface="NikoshBAN" panose="02000000000000000000" pitchFamily="2" charset="0"/>
                <a:cs typeface="NikoshBAN" panose="02000000000000000000" pitchFamily="2" charset="0"/>
              </a:rPr>
              <a:t>পাঠের শিরোনাম</a:t>
            </a:r>
            <a:endParaRPr lang="en-US" sz="6600" dirty="0">
              <a:solidFill>
                <a:schemeClr val="bg1"/>
              </a:solidFill>
              <a:latin typeface="NikoshBAN" panose="02000000000000000000" pitchFamily="2" charset="0"/>
              <a:cs typeface="NikoshBAN" panose="02000000000000000000" pitchFamily="2" charset="0"/>
            </a:endParaRPr>
          </a:p>
        </p:txBody>
      </p:sp>
      <p:sp>
        <p:nvSpPr>
          <p:cNvPr id="5" name="32-Point Star 4"/>
          <p:cNvSpPr/>
          <p:nvPr/>
        </p:nvSpPr>
        <p:spPr>
          <a:xfrm>
            <a:off x="7266388" y="4004915"/>
            <a:ext cx="5149515" cy="2662989"/>
          </a:xfrm>
          <a:prstGeom prst="star32">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chemeClr val="bg1"/>
                </a:solidFill>
                <a:latin typeface="NikoshBAN" panose="02000000000000000000" pitchFamily="2" charset="0"/>
                <a:cs typeface="NikoshBAN" panose="02000000000000000000" pitchFamily="2" charset="0"/>
              </a:rPr>
              <a:t>রাষ্টীয় সম্পদ</a:t>
            </a:r>
            <a:endParaRPr lang="en-US" sz="6600" dirty="0">
              <a:solidFill>
                <a:schemeClr val="bg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05" y="286666"/>
            <a:ext cx="11977395" cy="3718249"/>
          </a:xfrm>
          <a:prstGeom prst="rect">
            <a:avLst/>
          </a:prstGeom>
        </p:spPr>
      </p:pic>
    </p:spTree>
    <p:extLst>
      <p:ext uri="{BB962C8B-B14F-4D97-AF65-F5344CB8AC3E}">
        <p14:creationId xmlns:p14="http://schemas.microsoft.com/office/powerpoint/2010/main" val="187984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312</Words>
  <Application>Microsoft Office PowerPoint</Application>
  <PresentationFormat>Widescreen</PresentationFormat>
  <Paragraphs>46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44</cp:revision>
  <dcterms:created xsi:type="dcterms:W3CDTF">2020-07-09T16:15:30Z</dcterms:created>
  <dcterms:modified xsi:type="dcterms:W3CDTF">2020-07-13T19:43:00Z</dcterms:modified>
</cp:coreProperties>
</file>