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6" r:id="rId11"/>
    <p:sldId id="267" r:id="rId12"/>
    <p:sldId id="268" r:id="rId13"/>
    <p:sldId id="269" r:id="rId14"/>
    <p:sldId id="270" r:id="rId15"/>
    <p:sldId id="274" r:id="rId16"/>
    <p:sldId id="275" r:id="rId17"/>
    <p:sldId id="276" r:id="rId18"/>
    <p:sldId id="285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68F6D-A063-4EEE-B189-3ED353984C49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84807-F442-4149-946D-736DAED58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99EC-1743-41A6-96B7-E1BA94F720C2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5880-E9A9-4529-AC17-C2660948A02A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057-3FC2-4A4A-B07B-C94F22F8BBA2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4731-E066-43C9-A67F-F8D8B464C515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0E37-57C4-4EE4-B485-0D55F85C4E80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2AF0-A0F7-4777-9358-FD1D66D9A78C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64EC-6A7D-4201-B86F-3702B3C538FA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8785-6C30-45CD-80EF-B5ABF37729F5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4B39-E931-44DC-83AC-639120CEFB2A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70D1-7238-47FD-B3D6-AEC1728295B5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BAD6-8C56-4DA1-8DF8-5719A7F431EE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549-9C98-4894-A61A-058798A75DDB}" type="datetime1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2860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ru-RU" sz="9600" dirty="0">
              <a:solidFill>
                <a:srgbClr val="7030A0"/>
              </a:solidFill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371600"/>
            <a:ext cx="7239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 ।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ভগ্নাংশকে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পূর্ণ সংখ্যা</a:t>
            </a:r>
            <a:endParaRPr lang="bn-IN" sz="40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গুণ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bn-IN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রবে ।</a:t>
            </a:r>
            <a:endParaRPr lang="bn-BD" sz="4000" dirty="0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। দশমিকের গুণ</a:t>
            </a:r>
            <a:r>
              <a:rPr lang="en-US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সম্পর্কিত বাস্তব সমস্যা সমাধান করতে পারবে । </a:t>
            </a:r>
          </a:p>
          <a:p>
            <a:endParaRPr lang="bn-BD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527798" y="1524000"/>
            <a:ext cx="7886700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লক্ষণীয় বিষয় </a:t>
            </a:r>
            <a:r>
              <a:rPr lang="bn-BD" sz="6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সংখ্যাগুলো</a:t>
            </a:r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গুণ করা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যতগুলো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গুণ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তারও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ততগুলো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2071071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981200"/>
            <a:ext cx="6781799" cy="25545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0" dirty="0" err="1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80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bn-IN" sz="8000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8000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পূর্ণ সংখ্যা</a:t>
            </a:r>
            <a:r>
              <a:rPr lang="en-US" sz="80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80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bn-IN" sz="8000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8000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9295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2"/>
            <a:ext cx="9144000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762000" y="1981200"/>
            <a:ext cx="7467600" cy="38472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গুণ্য ০</a:t>
            </a:r>
            <a:r>
              <a:rPr lang="en-US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1টি </a:t>
            </a:r>
            <a:r>
              <a:rPr lang="en-US" sz="28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অঙ্ক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, গুণক ৭ পূর্ণ সংখ্যা </a:t>
            </a:r>
          </a:p>
          <a:p>
            <a:pPr algn="ctr"/>
            <a:r>
              <a:rPr lang="en-US" sz="28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en-US" sz="28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করা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মোট ১</a:t>
            </a:r>
            <a:r>
              <a:rPr lang="en-US" sz="28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অঙ্ক</a:t>
            </a:r>
            <a:r>
              <a:rPr lang="bn-BD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থাকবে ।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এখানে,</a:t>
            </a:r>
          </a:p>
          <a:p>
            <a:pPr algn="ctr"/>
            <a:r>
              <a:rPr lang="en-US" sz="2800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সে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BD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2470310" y="762000"/>
            <a:ext cx="4114800" cy="9906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5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5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×</a:t>
            </a:r>
            <a:r>
              <a:rPr lang="bn-BD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5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5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5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98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/>
      <p:bldP spid="1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7161" y="135255"/>
            <a:ext cx="8801100" cy="6553200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752600" y="914400"/>
            <a:ext cx="5666423" cy="167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১২</a:t>
            </a:r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× </a:t>
            </a:r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3 </a:t>
            </a:r>
            <a:r>
              <a:rPr lang="en-US" sz="6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bn-BD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কত ? </a:t>
            </a:r>
            <a:endParaRPr lang="en-US" sz="6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2971800"/>
            <a:ext cx="5666423" cy="1506855"/>
          </a:xfrm>
          <a:prstGeom prst="rect">
            <a:avLst/>
          </a:prstGeom>
          <a:solidFill>
            <a:srgbClr val="008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এখানে , ১২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× 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 =</a:t>
            </a:r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৩৬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2209799" y="4769996"/>
                <a:ext cx="7555231" cy="1648902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bn-BD" sz="6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∴ </m:t>
                    </m:r>
                  </m:oMath>
                </a14:m>
                <a:r>
                  <a:rPr lang="bn-BD" sz="66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০</a:t>
                </a:r>
                <a:r>
                  <a:rPr lang="en-US" sz="66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bn-BD" sz="66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১২</a:t>
                </a:r>
                <a:r>
                  <a:rPr lang="en-US" sz="66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6600" dirty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× </a:t>
                </a:r>
                <a:r>
                  <a:rPr lang="en-US" sz="66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3 </a:t>
                </a:r>
                <a:r>
                  <a:rPr lang="en-US" sz="6600" dirty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bn-BD" sz="66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০.৩৬ </a:t>
                </a:r>
                <a:endParaRPr lang="en-US" sz="66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350" y="4769996"/>
                <a:ext cx="5666423" cy="1648902"/>
              </a:xfrm>
              <a:prstGeom prst="rect">
                <a:avLst/>
              </a:prstGeom>
              <a:blipFill rotWithShape="0">
                <a:blip r:embed="rId2"/>
                <a:stretch>
                  <a:fillRect b="-11722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42257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000" dirty="0">
                <a:solidFill>
                  <a:srgbClr val="080FA0"/>
                </a:solidFill>
                <a:latin typeface="NikoshBAN" pitchFamily="2" charset="0"/>
                <a:cs typeface="NikoshBAN" pitchFamily="2" charset="0"/>
              </a:rPr>
              <a:t>বই দেখে অনুশীলন করি</a:t>
            </a:r>
            <a:endParaRPr lang="en-US" sz="6000" dirty="0">
              <a:solidFill>
                <a:srgbClr val="080F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large_open_bo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7325" y="2042160"/>
            <a:ext cx="6229350" cy="44698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1117951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97338"/>
            <a:ext cx="7886700" cy="1325563"/>
          </a:xfrm>
          <a:ln w="76200"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অনুশীলনী ৭ (ক) এর ৬ নং প্রশ্ন </a:t>
            </a:r>
            <a:endParaRPr lang="en-US" sz="60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61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8223" y="2615267"/>
            <a:ext cx="7943850" cy="13247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80FA0"/>
            </a:solidFill>
          </a:ln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</a:t>
            </a:r>
            <a:r>
              <a:rPr lang="en-US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একজন শিক্ষক ৭৫ জন শিক্ষার্থীর প্রত্যেককে ০.২৪ মিটার করে ফিতা দিলেন । তিনি কত মিটার ফিতা দিলেন ? </a:t>
            </a:r>
            <a:endParaRPr lang="en-US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907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456941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srgbClr val="1834C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জনকে ফিতা </a:t>
            </a:r>
            <a:r>
              <a:rPr lang="en-US" sz="4400" dirty="0" smtClean="0">
                <a:solidFill>
                  <a:srgbClr val="1834C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দিলেন </a:t>
            </a:r>
            <a:r>
              <a:rPr lang="bn-BD" sz="4400" dirty="0" smtClean="0">
                <a:solidFill>
                  <a:srgbClr val="1834C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০.২৪    মিটার</a:t>
            </a:r>
            <a:endParaRPr lang="bn-BD" sz="4400" dirty="0">
              <a:solidFill>
                <a:srgbClr val="1834C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2637012" y="2440305"/>
                <a:ext cx="68355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∴</m:t>
                    </m:r>
                    <m:r>
                      <a:rPr lang="bn-BD" sz="4000" b="1" i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4000" dirty="0" smtClean="0">
                    <a:solidFill>
                      <a:srgbClr val="0099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৭৫     </a:t>
                </a:r>
                <a:r>
                  <a:rPr lang="bn-BD" sz="4000" dirty="0">
                    <a:solidFill>
                      <a:srgbClr val="0099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"    </a:t>
                </a:r>
                <a:r>
                  <a:rPr lang="bn-BD" sz="4000" dirty="0" smtClean="0">
                    <a:solidFill>
                      <a:srgbClr val="0099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4000" dirty="0">
                    <a:solidFill>
                      <a:srgbClr val="0099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"  </a:t>
                </a:r>
                <a:r>
                  <a:rPr lang="bn-BD" sz="4000" dirty="0" smtClean="0">
                    <a:solidFill>
                      <a:srgbClr val="0099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4000" dirty="0">
                    <a:solidFill>
                      <a:srgbClr val="0099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" </a:t>
                </a:r>
                <a:r>
                  <a:rPr lang="bn-BD" sz="4000" dirty="0" smtClean="0">
                    <a:solidFill>
                      <a:srgbClr val="0099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(০.২৪</a:t>
                </a:r>
                <a:r>
                  <a:rPr lang="en-US" sz="40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</a:rPr>
                  <a:t> ×</a:t>
                </a:r>
                <a:r>
                  <a:rPr lang="bn-BD" sz="40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</a:rPr>
                  <a:t> ৭৫)  " </a:t>
                </a:r>
                <a:endParaRPr lang="bn-BD" sz="4000" dirty="0">
                  <a:solidFill>
                    <a:srgbClr val="0099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759" y="2440305"/>
                <a:ext cx="5126645" cy="707886"/>
              </a:xfrm>
              <a:prstGeom prst="rect">
                <a:avLst/>
              </a:prstGeom>
              <a:blipFill rotWithShape="0">
                <a:blip r:embed="rId2"/>
                <a:stretch>
                  <a:fillRect t="-13793" r="-357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37220" y="447347"/>
            <a:ext cx="19207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>
                <a:solidFill>
                  <a:srgbClr val="00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800" dirty="0">
                <a:solidFill>
                  <a:srgbClr val="00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800" dirty="0">
                <a:solidFill>
                  <a:srgbClr val="00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dirty="0">
              <a:solidFill>
                <a:srgbClr val="1834C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3382671"/>
            <a:ext cx="34323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 smtClean="0">
                <a:solidFill>
                  <a:srgbClr val="9722B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১৮.০০  মিটার  </a:t>
            </a:r>
            <a:endParaRPr lang="bn-BD" sz="4400" dirty="0">
              <a:solidFill>
                <a:srgbClr val="9722B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310566" y="4047566"/>
            <a:ext cx="1060229" cy="162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781800" y="2534350"/>
            <a:ext cx="1993526" cy="1569660"/>
          </a:xfrm>
          <a:prstGeom prst="rect">
            <a:avLst/>
          </a:prstGeom>
          <a:ln>
            <a:noFill/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০</a:t>
            </a:r>
            <a:r>
              <a:rPr lang="en-US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২৪</a:t>
            </a:r>
          </a:p>
          <a:p>
            <a:pPr algn="ctr"/>
            <a:r>
              <a:rPr lang="en-US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৭৫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867845" y="2415655"/>
            <a:ext cx="0" cy="24702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008127" y="3581400"/>
            <a:ext cx="373873" cy="1569660"/>
          </a:xfrm>
          <a:prstGeom prst="rect">
            <a:avLst/>
          </a:prstGeom>
          <a:ln>
            <a:noFill/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bn-BD" sz="48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3900991"/>
            <a:ext cx="1379791" cy="830997"/>
          </a:xfrm>
          <a:prstGeom prst="rect">
            <a:avLst/>
          </a:prstGeom>
          <a:ln>
            <a:noFill/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12</a:t>
            </a:r>
            <a:endParaRPr lang="bn-BD" sz="48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01000" y="3886200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bn-BD" sz="48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75584" y="4347266"/>
            <a:ext cx="3573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8</a:t>
            </a:r>
            <a:endParaRPr lang="bn-BD" sz="4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62800" y="4347266"/>
            <a:ext cx="7280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16</a:t>
            </a:r>
            <a:endParaRPr lang="bn-BD" sz="4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7294798" y="4967104"/>
            <a:ext cx="1060229" cy="162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696200" y="4793159"/>
            <a:ext cx="4411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bn-BD" sz="4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40853" y="4800600"/>
            <a:ext cx="4411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bn-BD" sz="4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72188" y="4800600"/>
            <a:ext cx="4764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8</a:t>
            </a:r>
            <a:endParaRPr lang="bn-BD" sz="4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26698" y="4800600"/>
            <a:ext cx="4171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bn-BD" sz="4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0" y="4572000"/>
            <a:ext cx="3241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95677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65" y="1"/>
            <a:ext cx="9029700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43000" y="25146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1।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.0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×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1" y="1752602"/>
            <a:ext cx="17011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3429000"/>
            <a:ext cx="4131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.09 ×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4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= কত?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1297060" y="338596"/>
            <a:ext cx="6571310" cy="1066800"/>
          </a:xfrm>
          <a:prstGeom prst="downArrow">
            <a:avLst>
              <a:gd name="adj1" fmla="val 50000"/>
              <a:gd name="adj2" fmla="val 51260"/>
            </a:avLst>
          </a:prstGeom>
          <a:solidFill>
            <a:srgbClr val="0000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81200" y="14478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দাওঃ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81400" y="2514600"/>
            <a:ext cx="68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কত?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42672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৩</a:t>
            </a:r>
            <a:r>
              <a:rPr lang="en-US" sz="3200" dirty="0" smtClean="0"/>
              <a:t>। ০০০. 0১  ×</a:t>
            </a:r>
            <a:r>
              <a:rPr lang="bn-IN" sz="3200" dirty="0" smtClean="0"/>
              <a:t> ৮  </a:t>
            </a:r>
            <a:r>
              <a:rPr lang="en-US" sz="3200" dirty="0" smtClean="0"/>
              <a:t>=</a:t>
            </a:r>
            <a:r>
              <a:rPr lang="bn-IN" sz="3200" dirty="0" smtClean="0"/>
              <a:t> কত?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219200" y="5181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৪। ০০. </a:t>
            </a:r>
            <a:r>
              <a:rPr lang="en-US" sz="3200" dirty="0" smtClean="0"/>
              <a:t>৩</a:t>
            </a:r>
            <a:r>
              <a:rPr lang="bn-IN" sz="3200" dirty="0" smtClean="0"/>
              <a:t>× ৩ = কত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433335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09600" y="2209800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তাজুল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ফকিরনালা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মানিকছড়ি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খাগড়াছড়ি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176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341173" y="930985"/>
            <a:ext cx="64579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bn-BD" sz="6600" b="1" u="sng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r>
              <a:rPr lang="bn-BD" sz="6600" i="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600" i="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i="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3847" y="4648201"/>
            <a:ext cx="75799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অনুশীলনী ৭ (ক) এর ৭ , ১৬ নং  </a:t>
            </a:r>
            <a:endParaRPr lang="en-US" sz="6000" dirty="0">
              <a:solidFill>
                <a:srgbClr val="0000FF"/>
              </a:solidFill>
            </a:endParaRPr>
          </a:p>
        </p:txBody>
      </p:sp>
      <p:pic>
        <p:nvPicPr>
          <p:cNvPr id="6" name="Picture 5" descr="download (15).j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209800"/>
            <a:ext cx="3886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5155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90600"/>
            <a:ext cx="3200400" cy="1323439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/>
              <a:t> </a:t>
            </a:r>
            <a:endParaRPr lang="en-US" dirty="0"/>
          </a:p>
        </p:txBody>
      </p:sp>
      <p:pic>
        <p:nvPicPr>
          <p:cNvPr id="5" name="Picture 4" descr="images_0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57400"/>
            <a:ext cx="6248399" cy="33527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24295939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s-flower-line-65244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4550" y="1711109"/>
            <a:ext cx="4572001" cy="51282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flipV="1">
            <a:off x="48667" y="6403351"/>
            <a:ext cx="9095333" cy="476917"/>
          </a:xfrm>
          <a:prstGeom prst="rect">
            <a:avLst/>
          </a:prstGeom>
          <a:solidFill>
            <a:srgbClr val="FF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/>
        </p:nvSpPr>
        <p:spPr>
          <a:xfrm rot="5400000" flipV="1">
            <a:off x="5798269" y="3195712"/>
            <a:ext cx="6409107" cy="315397"/>
          </a:xfrm>
          <a:prstGeom prst="rect">
            <a:avLst/>
          </a:prstGeom>
          <a:solidFill>
            <a:srgbClr val="FF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/>
        </p:nvSpPr>
        <p:spPr>
          <a:xfrm rot="5400000" flipV="1">
            <a:off x="-3261476" y="3280228"/>
            <a:ext cx="6815139" cy="254684"/>
          </a:xfrm>
          <a:prstGeom prst="rect">
            <a:avLst/>
          </a:prstGeom>
          <a:solidFill>
            <a:srgbClr val="FF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/>
        </p:nvSpPr>
        <p:spPr>
          <a:xfrm flipV="1">
            <a:off x="-33770" y="-27329"/>
            <a:ext cx="9177770" cy="352370"/>
          </a:xfrm>
          <a:prstGeom prst="rect">
            <a:avLst/>
          </a:prstGeom>
          <a:solidFill>
            <a:srgbClr val="FF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/>
        </p:nvSpPr>
        <p:spPr>
          <a:xfrm>
            <a:off x="3235067" y="706635"/>
            <a:ext cx="3238708" cy="99257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6000" dirty="0" err="1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0" y="1981200"/>
            <a:ext cx="7391400" cy="34547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400" spc="113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spc="113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spc="113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পঞ্চম</a:t>
            </a:r>
            <a:endParaRPr lang="en-US" sz="4400" spc="113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spc="113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spc="113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spc="113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spc="113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spc="113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spc="113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bn-IN" sz="4400" spc="113" dirty="0" smtClean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spc="113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অনুশীলনী ৭ (ক) দশমিক ভগ্নাংশ</a:t>
            </a:r>
          </a:p>
          <a:p>
            <a:pPr algn="ctr"/>
            <a:r>
              <a:rPr lang="bn-IN" sz="4400" spc="113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পাঠ্যাংশঃ গুণের সমস্যা ৬</a:t>
            </a:r>
            <a:endParaRPr lang="en-US" sz="4400" spc="113" dirty="0" smtClean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spc="113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০</a:t>
            </a:r>
            <a:r>
              <a:rPr lang="bn-IN" sz="4400" spc="113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৯</a:t>
            </a:r>
            <a:r>
              <a:rPr lang="bn-BD" sz="4400" spc="113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/০৩/২০২০ </a:t>
            </a:r>
            <a:endParaRPr lang="en-US" sz="4400" spc="113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graphics-flower-line-65244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1676400"/>
            <a:ext cx="4572001" cy="51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39158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31242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আমরা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কি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দেখতে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bn-IN" sz="4000" dirty="0" smtClean="0">
                <a:solidFill>
                  <a:srgbClr val="FF0000"/>
                </a:solidFill>
              </a:rPr>
              <a:t>পার</a:t>
            </a:r>
            <a:r>
              <a:rPr lang="en-US" sz="4000" dirty="0" err="1" smtClean="0">
                <a:solidFill>
                  <a:srgbClr val="FF0000"/>
                </a:solidFill>
              </a:rPr>
              <a:t>চ্ছি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?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8768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আমরা  একটি  দালানের  ভাঙ্গা টুকরো টুকরো অংশ দেখতে পারচ্ছি ।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3580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6002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আমরা  আগের পাঠে পড়েছিলাম  ভগ্নাংশ  ।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ভগ্ন  অর্থ  ভাঙ্গা  অংশ   অর্থ  টুকরো। ভগ্নাংশ  অর্থ হলো  ভাঙ্গা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টুকরো বা ভাঙ্গা অংশ । শিক্ষার্থী  বন্ধুরা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এখানে দালানটির ছবি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ভগ্নাংশ ধরতে  পারি। তবে কি জান ভগ্নাংশকে আমরা আরেকটা নামে চিনি।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সাধারণ ভগ্নাংশ নামে চিনি 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25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199" y="1981200"/>
            <a:ext cx="2895601" cy="2304643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</p:pic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71600" y="3200402"/>
            <a:ext cx="1828800" cy="1109791"/>
          </a:xfrm>
          <a:prstGeom prst="rect">
            <a:avLst/>
          </a:prstGeom>
          <a:blipFill rotWithShape="0">
            <a:blip r:embed="rId3"/>
            <a:stretch>
              <a:fillRect l="-13433" b="-35326"/>
            </a:stretch>
          </a:blipFill>
          <a:ln>
            <a:solidFill>
              <a:schemeClr val="bg1"/>
            </a:solidFill>
          </a:ln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43600" y="4398715"/>
            <a:ext cx="1828800" cy="832344"/>
          </a:xfrm>
          <a:prstGeom prst="rect">
            <a:avLst/>
          </a:prstGeom>
          <a:blipFill rotWithShape="0">
            <a:blip r:embed="rId4"/>
            <a:stretch>
              <a:fillRect l="-9250" t="-5882" b="-38235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78474" y="838200"/>
            <a:ext cx="40005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4800" i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anose="02000000000000000000" pitchFamily="2" charset="0"/>
              </a:rPr>
              <a:t>সাধারণ </a:t>
            </a:r>
            <a:r>
              <a:rPr lang="bn-BD" sz="4800" i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anose="02000000000000000000" pitchFamily="2" charset="0"/>
              </a:rPr>
              <a:t>ভগ্নাংশ</a:t>
            </a:r>
            <a:endParaRPr lang="en-US" sz="4800" i="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21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858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শিক্ষার্থী বন্ধুরা আমরা কী দেখতে পারচ্ছি ?  একটি  ফোটা বা বিন্দু  দেখতে পারচ্ছি । এটার  একটা নাম আছে।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209800"/>
            <a:ext cx="64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জ্যামিতি ভাষায় এটাকে বলা হয় বিন্দু  কিন্তু  সাধারণ ভাবে ফোটা বলা যেতে পারে । যদি কোন অঙ্কের মাঝে  ফোটা চিহ্ন বসে  তাহলে  ফোটা চিহ্নটাকে  দশমিক  বলা হয়। যেমনঃ   ০০.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০২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× ২  = কত ?</a:t>
            </a:r>
          </a:p>
          <a:p>
            <a:pPr algn="ctr"/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সাধারণত  দশমিক চিহ্ন দেওয়া অঙ্ক যার  একটি দশমিক ভগ্নাংশ যার দশমাংশ, শতাংশ এবং সহস্রাংশ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রয়েছে  তাকে  দশমিক ভগ্নাংশ বলে । নিচে  একটি চিত্র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দেওয়া হলো।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5212080"/>
          <a:ext cx="5562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/>
                <a:gridCol w="927100"/>
                <a:gridCol w="927100"/>
                <a:gridCol w="1028700"/>
                <a:gridCol w="825500"/>
                <a:gridCol w="927100"/>
              </a:tblGrid>
              <a:tr h="563033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স্থানের</a:t>
                      </a:r>
                      <a:r>
                        <a:rPr lang="bn-IN" baseline="0" dirty="0" smtClean="0">
                          <a:latin typeface="NikoshBAN" pitchFamily="2" charset="0"/>
                          <a:cs typeface="NikoshBAN" pitchFamily="2" charset="0"/>
                        </a:rPr>
                        <a:t>  নাম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দশক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দশমাংশ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শতাংশ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সহস্রাংশ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6303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০.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০.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০.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০০১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2173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lowchart: Connector 6"/>
          <p:cNvSpPr/>
          <p:nvPr/>
        </p:nvSpPr>
        <p:spPr>
          <a:xfrm flipH="1">
            <a:off x="4114800" y="1905000"/>
            <a:ext cx="228599" cy="304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4343400" y="6629400"/>
            <a:ext cx="152401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5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16200000">
            <a:off x="685801" y="1219198"/>
            <a:ext cx="4724399" cy="4572001"/>
            <a:chOff x="457200" y="1905000"/>
            <a:chExt cx="3352800" cy="3048000"/>
          </a:xfrm>
        </p:grpSpPr>
        <p:sp>
          <p:nvSpPr>
            <p:cNvPr id="3" name="Rectangle 2"/>
            <p:cNvSpPr/>
            <p:nvPr/>
          </p:nvSpPr>
          <p:spPr>
            <a:xfrm>
              <a:off x="457200" y="19050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457200" y="22098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200" y="25146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" y="28194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" y="31242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" y="34290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37338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" y="40386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" y="43434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46482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5638800" y="916813"/>
            <a:ext cx="32766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বর্গটির কত অংশ 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রং 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করা </a:t>
            </a:r>
            <a:r>
              <a:rPr lang="en-US" sz="40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518456" y="2312487"/>
            <a:ext cx="29690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০.১</a:t>
            </a:r>
            <a:r>
              <a:rPr lang="en-US" sz="44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×</a:t>
            </a:r>
            <a:r>
              <a:rPr lang="bn-BD" sz="4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4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bn-BD" sz="4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4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44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-1385885" y="3271605"/>
            <a:ext cx="4707771" cy="450559"/>
          </a:xfrm>
          <a:prstGeom prst="rect">
            <a:avLst/>
          </a:prstGeom>
          <a:solidFill>
            <a:srgbClr val="0000FF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rot="16200000">
            <a:off x="-441094" y="3271604"/>
            <a:ext cx="4707770" cy="450559"/>
          </a:xfrm>
          <a:prstGeom prst="rect">
            <a:avLst/>
          </a:prstGeom>
          <a:solidFill>
            <a:srgbClr val="00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16200000">
            <a:off x="484302" y="3271603"/>
            <a:ext cx="4707768" cy="450559"/>
          </a:xfrm>
          <a:prstGeom prst="rect">
            <a:avLst/>
          </a:prstGeom>
          <a:solidFill>
            <a:srgbClr val="9722B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6200000">
            <a:off x="2322023" y="3240577"/>
            <a:ext cx="4707766" cy="512610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16200000">
            <a:off x="1379918" y="3268282"/>
            <a:ext cx="4707766" cy="457199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1175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42" grpId="0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043113" y="1257300"/>
            <a:ext cx="5229225" cy="1447800"/>
          </a:xfrm>
          <a:noFill/>
        </p:spPr>
        <p:txBody>
          <a:bodyPr/>
          <a:lstStyle/>
          <a:p>
            <a:pPr algn="ctr"/>
            <a:r>
              <a:rPr lang="bn-BD" sz="5400" b="1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5400" b="1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609600" y="3209927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bn-BD" sz="4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দশমিক ভগ্নাংশকে পূর্ণসংখ্যা দ্বারা  গুণ   </a:t>
            </a:r>
            <a:endParaRPr lang="en-US" sz="48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66924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466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আজকের পাঠ </vt:lpstr>
      <vt:lpstr>Slide 10</vt:lpstr>
      <vt:lpstr>লক্ষণীয় বিষয়  যে সংখ্যাগুলো গুণ করা হবে তাদের দশমিকের পরে যতগুলো অঙ্ক থাকবে গুণ করার পরে যে সংখ্যা পাওয়া যাবে তারও দশমিকের পরে ততগুলো অঙ্ক থাকবে।</vt:lpstr>
      <vt:lpstr>Slide 12</vt:lpstr>
      <vt:lpstr>Slide 13</vt:lpstr>
      <vt:lpstr>Slide 14</vt:lpstr>
      <vt:lpstr>বই দেখে অনুশীলন করি</vt:lpstr>
      <vt:lpstr>অনুশীলনী ৭ (ক) এর ৬ নং প্রশ্ন 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RCE</dc:creator>
  <cp:lastModifiedBy>MCTC(R)</cp:lastModifiedBy>
  <cp:revision>43</cp:revision>
  <dcterms:created xsi:type="dcterms:W3CDTF">2006-08-16T00:00:00Z</dcterms:created>
  <dcterms:modified xsi:type="dcterms:W3CDTF">2020-07-14T16:48:27Z</dcterms:modified>
</cp:coreProperties>
</file>