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91F1DE-B518-44AB-9B3D-80AE8D23CE60}" v="17" dt="2020-07-13T15:01:57.141"/>
    <p1510:client id="{AB1A561A-0BE4-43EA-842B-C633D26B8D33}" v="2741" dt="2020-07-13T19:00:18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78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581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640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302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535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715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565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823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710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194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504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30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1000"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895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close up of a lush green field&#10;&#10;Description automatically generated">
            <a:extLst>
              <a:ext uri="{FF2B5EF4-FFF2-40B4-BE49-F238E27FC236}">
                <a16:creationId xmlns="" xmlns:a16="http://schemas.microsoft.com/office/drawing/2014/main" id="{CFB3B2B9-3FCA-41C5-96B2-FC54E7BF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77"/>
            <a:ext cx="9144000" cy="62198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708288D-E27C-48A1-96D6-D6E41435DC12}"/>
              </a:ext>
            </a:extLst>
          </p:cNvPr>
          <p:cNvSpPr txBox="1"/>
          <p:nvPr/>
        </p:nvSpPr>
        <p:spPr>
          <a:xfrm>
            <a:off x="-889746" y="3424518"/>
            <a:ext cx="808840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  <a:latin typeface="Nyala"/>
              </a:rPr>
              <a:t>স্বাগতম</a:t>
            </a:r>
            <a:endParaRPr lang="en-US" sz="9600" dirty="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4A848D-2172-4DA7-AC8F-3E7F0382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189185"/>
            <a:ext cx="7652931" cy="1418897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bn-BD" sz="2000" b="1" dirty="0" smtClean="0">
                <a:latin typeface="Nikosh" pitchFamily="2" charset="0"/>
                <a:cs typeface="Nikosh" pitchFamily="2" charset="0"/>
              </a:rPr>
              <a:t>তড়কা রোগের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1100" dirty="0">
                <a:latin typeface="Nikosh" pitchFamily="2" charset="0"/>
                <a:cs typeface="Nikosh" pitchFamily="2" charset="0"/>
              </a:rPr>
              <a:t/>
            </a:r>
            <a:br>
              <a:rPr lang="en-US" sz="1100" dirty="0">
                <a:latin typeface="Nikosh" pitchFamily="2" charset="0"/>
                <a:cs typeface="Nikosh" pitchFamily="2" charset="0"/>
              </a:rPr>
            </a:br>
            <a:r>
              <a:rPr lang="en-US" sz="1100" dirty="0">
                <a:latin typeface="Nikosh" pitchFamily="2" charset="0"/>
                <a:cs typeface="Nikosh" pitchFamily="2" charset="0"/>
              </a:rPr>
              <a:t/>
            </a:r>
            <a:br>
              <a:rPr lang="en-US" sz="1100" dirty="0">
                <a:latin typeface="Nikosh" pitchFamily="2" charset="0"/>
                <a:cs typeface="Nikosh" pitchFamily="2" charset="0"/>
              </a:rPr>
            </a:br>
            <a:r>
              <a:rPr lang="en-US" sz="1600" dirty="0" err="1">
                <a:latin typeface="Nikosh" pitchFamily="2" charset="0"/>
                <a:cs typeface="Nikosh" pitchFamily="2" charset="0"/>
              </a:rPr>
              <a:t>গবাদিপশু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এ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রোগ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হলে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চিকিৎসার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হয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়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এন্টিবায়োটিক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মাংসপেশিতে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দেয়া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হয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়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পেনিসিলিন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ইনজেকশন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শিরায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়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ক্রিস্টালিন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পেনিসিলিন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ইনজেকশন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দিয়েও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উপশম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যায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়।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ব্যথা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জ্বর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কমানোর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হয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়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ক্লোফেনাক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জাতীয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়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ঔষধ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আর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প্রতিষেধক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হয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়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ভেকসিন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প্রাণি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চিকিৎসকের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পরামর্শ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অনুযায়ী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।</a:t>
            </a:r>
            <a:endParaRPr lang="en-US" sz="1600" dirty="0">
              <a:latin typeface="Nikosh" pitchFamily="2" charset="0"/>
              <a:ea typeface="+mj-lt"/>
              <a:cs typeface="Nikosh" pitchFamily="2" charset="0"/>
            </a:endParaRPr>
          </a:p>
          <a:p>
            <a:endParaRPr lang="en-US" sz="1100" dirty="0">
              <a:cs typeface="Calibri Ligh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7CB4857B-ED7C-444D-9F04-2F885114A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18046FB-44EA-4FD8-A585-EA09A319B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79F5F2B-8B58-4140-AE6A-51F6C67B1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17F622-C9F5-4F9C-A4DC-4C122E79B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02" y="1791564"/>
            <a:ext cx="8208932" cy="4478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000" b="1" dirty="0" err="1">
                <a:latin typeface="Nikosh" pitchFamily="2" charset="0"/>
                <a:cs typeface="Nikosh" pitchFamily="2" charset="0"/>
              </a:rPr>
              <a:t>প্রতিরোধ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b="1" dirty="0" err="1">
                <a:latin typeface="Nikosh" pitchFamily="2" charset="0"/>
                <a:cs typeface="Nikosh" pitchFamily="2" charset="0"/>
              </a:rPr>
              <a:t>পরামর্শ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আক্রান্তপশুর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মৃতদেহ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,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রক্ত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মলমূত্র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কমপক্ষে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৬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ফুট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গভীর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গর্ত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করে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চুন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দিয়ে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মাটিচাপা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দিতে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হবে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।</a:t>
            </a:r>
            <a:endParaRPr lang="en-US" sz="1800" dirty="0">
              <a:latin typeface="Nikosh" pitchFamily="2" charset="0"/>
              <a:cs typeface="Nikosh" pitchFamily="2" charset="0"/>
            </a:endParaRPr>
          </a:p>
          <a:p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বর্জ্য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উত্তমরুপে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পরিস্কার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করে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ওই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স্থানে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চুন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ছিটিয়ে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দিতে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হবে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।</a:t>
            </a:r>
            <a:endParaRPr lang="en-US" sz="1800" dirty="0">
              <a:latin typeface="Nikosh" pitchFamily="2" charset="0"/>
              <a:cs typeface="Nikosh" pitchFamily="2" charset="0"/>
            </a:endParaRPr>
          </a:p>
          <a:p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আক্রান্ত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পশুকে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আলাদা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করে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রাখতে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হবে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।</a:t>
            </a:r>
            <a:endParaRPr lang="en-US" sz="1800" dirty="0">
              <a:latin typeface="Nikosh" pitchFamily="2" charset="0"/>
              <a:cs typeface="Nikosh" pitchFamily="2" charset="0"/>
            </a:endParaRPr>
          </a:p>
          <a:p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এ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রোগের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সন্ধান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পেলে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দ্রুত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প্রাণিসম্পদ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অফিসকে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খবর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দিতে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হবে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এবং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আক্রান্তপশুর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চিকিৎসা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করতে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হবে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।</a:t>
            </a:r>
            <a:endParaRPr lang="en-US" sz="1800" dirty="0">
              <a:latin typeface="Nikosh" pitchFamily="2" charset="0"/>
              <a:cs typeface="Nikosh" pitchFamily="2" charset="0"/>
            </a:endParaRPr>
          </a:p>
          <a:p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সুস্থ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গবাদিপশুকে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এ্যানথ্রাক্স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রোগের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টিকা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দিতে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হবে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।</a:t>
            </a:r>
            <a:endParaRPr lang="en-US" sz="1800" dirty="0">
              <a:latin typeface="Nikosh" pitchFamily="2" charset="0"/>
              <a:cs typeface="Nikosh" pitchFamily="2" charset="0"/>
            </a:endParaRPr>
          </a:p>
          <a:p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আক্রান্ত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এলাকায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়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পশুর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চালাচল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নিয়ন্ত্রণ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করতে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হবে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।</a:t>
            </a:r>
            <a:endParaRPr lang="en-US" sz="1800" dirty="0">
              <a:latin typeface="Nikosh" pitchFamily="2" charset="0"/>
              <a:cs typeface="Nikosh" pitchFamily="2" charset="0"/>
            </a:endParaRPr>
          </a:p>
          <a:p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সংক্রামিত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এলাকায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়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পশুচারণ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বন্ধ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করতে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হবে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এবং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ওই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এলাকা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থেকে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ঘাস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কেটে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গরুকে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খাওয়ানো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বারণ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করতে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হবে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।</a:t>
            </a:r>
            <a:endParaRPr lang="en-US" sz="1800" dirty="0">
              <a:latin typeface="Nikosh" pitchFamily="2" charset="0"/>
              <a:cs typeface="Nikosh" pitchFamily="2" charset="0"/>
            </a:endParaRPr>
          </a:p>
          <a:p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গবাদিপশু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জবাই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,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মাংস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কাটা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রান্নার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সঙ্গে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জড়িত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ব্যক্তিদের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মুখে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মাস্ক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হাতে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গ্লাভস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ব্যবহার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করতে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হবে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।</a:t>
            </a:r>
            <a:endParaRPr lang="en-US" sz="1800" dirty="0">
              <a:latin typeface="Nikosh" pitchFamily="2" charset="0"/>
              <a:cs typeface="Nikosh" pitchFamily="2" charset="0"/>
            </a:endParaRPr>
          </a:p>
          <a:p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উচ্চ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তাপমাত্রায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়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বিশেষ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করে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প্রেসার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কুকারে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ভালভাবে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মাংস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রান্না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করে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খেতে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হবে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।</a:t>
            </a:r>
            <a:endParaRPr lang="en-US" sz="1800" dirty="0">
              <a:latin typeface="Nikosh" pitchFamily="2" charset="0"/>
              <a:cs typeface="Nikosh" pitchFamily="2" charset="0"/>
            </a:endParaRPr>
          </a:p>
          <a:p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মানুষের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এ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রোগ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হলে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দ্রুত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ডাক্তারের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পরামর্শ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অনুসারে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চিকিৎসা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নিতে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হবে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।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চিকিৎসায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় এ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রোগ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নিরাময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় </a:t>
            </a:r>
            <a:r>
              <a:rPr lang="en-US" sz="1800" dirty="0" err="1">
                <a:latin typeface="Nikosh" pitchFamily="2" charset="0"/>
                <a:ea typeface="+mn-lt"/>
                <a:cs typeface="Nikosh" pitchFamily="2" charset="0"/>
              </a:rPr>
              <a:t>হয</a:t>
            </a:r>
            <a:r>
              <a:rPr lang="en-US" sz="1800" dirty="0">
                <a:latin typeface="Nikosh" pitchFamily="2" charset="0"/>
                <a:ea typeface="+mn-lt"/>
                <a:cs typeface="Nikosh" pitchFamily="2" charset="0"/>
              </a:rPr>
              <a:t>়।</a:t>
            </a:r>
            <a:endParaRPr lang="en-US" sz="1800" dirty="0">
              <a:latin typeface="Nikosh" pitchFamily="2" charset="0"/>
              <a:cs typeface="Nikosh" pitchFamily="2" charset="0"/>
            </a:endParaRPr>
          </a:p>
          <a:p>
            <a:endParaRPr lang="en-US" sz="1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5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D8E67F2-F753-4E06-8229-4970A6725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862321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EE1BDFD-564B-44A4-841A-50D6A8E75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Freeform 60">
            <a:extLst>
              <a:ext uri="{FF2B5EF4-FFF2-40B4-BE49-F238E27FC236}">
                <a16:creationId xmlns="" xmlns:a16="http://schemas.microsoft.com/office/drawing/2014/main" id="{007B8288-68CC-4847-8419-CF535B6B7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22911" y="0"/>
            <a:ext cx="2910741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drawing of a cartoon character&#10;&#10;Description automatically generated">
            <a:extLst>
              <a:ext uri="{FF2B5EF4-FFF2-40B4-BE49-F238E27FC236}">
                <a16:creationId xmlns="" xmlns:a16="http://schemas.microsoft.com/office/drawing/2014/main" id="{D2C68AE0-B355-4BF5-B380-7C11AA56D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6553" y="220717"/>
            <a:ext cx="2385848" cy="1481959"/>
          </a:xfrm>
          <a:prstGeom prst="rect">
            <a:avLst/>
          </a:prstGeom>
        </p:spPr>
      </p:pic>
      <p:sp>
        <p:nvSpPr>
          <p:cNvPr id="18" name="Freeform 68">
            <a:extLst>
              <a:ext uri="{FF2B5EF4-FFF2-40B4-BE49-F238E27FC236}">
                <a16:creationId xmlns="" xmlns:a16="http://schemas.microsoft.com/office/drawing/2014/main" id="{32BA8EA8-C1B6-4309-B674-F9F399B962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912701"/>
            <a:ext cx="3706941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D4F0D81-6EA6-40D4-8A32-98210B3C7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9" y="3931258"/>
            <a:ext cx="2819328" cy="2558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E66733-5CED-4C98-9EA5-CE7B031FF8AF}"/>
              </a:ext>
            </a:extLst>
          </p:cNvPr>
          <p:cNvSpPr txBox="1"/>
          <p:nvPr/>
        </p:nvSpPr>
        <p:spPr>
          <a:xfrm>
            <a:off x="3563007" y="525517"/>
            <a:ext cx="5183559" cy="46255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দল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-A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গরুর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জলাতঙ্ক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কারন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লক্ষণ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কর</a:t>
            </a:r>
            <a:endParaRPr lang="en-US" sz="20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দল</a:t>
            </a:r>
            <a:r>
              <a:rPr lang="en-US" sz="20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-B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গরুর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ওলান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ফোলা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কারন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লক্ষণ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দল</a:t>
            </a:r>
            <a:r>
              <a:rPr lang="en-US" sz="20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-C</a:t>
            </a:r>
            <a:r>
              <a:rPr lang="bn-BD" sz="20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গরুর</a:t>
            </a:r>
            <a:r>
              <a:rPr lang="en-US" sz="20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বাদলা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কারন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ও 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লক্ষণ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1700" dirty="0">
                <a:solidFill>
                  <a:srgbClr val="00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7665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7A203437-703A-4E00-A8C0-91D328D6C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EBEBA9A-F3E1-43F6-A100-CB98031CB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69" r="-2" b="10269"/>
          <a:stretch/>
        </p:blipFill>
        <p:spPr>
          <a:xfrm>
            <a:off x="3490694" y="0"/>
            <a:ext cx="4450103" cy="21464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D84038B-4A56-439B-A184-79B2D45066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80A2740-75A3-4572-B5EF-FD6C02843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27" r="8555" b="-2"/>
          <a:stretch/>
        </p:blipFill>
        <p:spPr>
          <a:xfrm>
            <a:off x="20" y="2826737"/>
            <a:ext cx="3424313" cy="4031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B33AFF-72C3-4579-9597-381259E45351}"/>
              </a:ext>
            </a:extLst>
          </p:cNvPr>
          <p:cNvSpPr txBox="1"/>
          <p:nvPr/>
        </p:nvSpPr>
        <p:spPr>
          <a:xfrm>
            <a:off x="3515724" y="2917325"/>
            <a:ext cx="5502152" cy="34519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পরজীবি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Nikosh" pitchFamily="2" charset="0"/>
                <a:cs typeface="Nikosh" pitchFamily="2" charset="0"/>
              </a:rPr>
              <a:t>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গরুর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ভাইরাসজনিত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রোগ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গুলোর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গবাদিপশুর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কিটোসিস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রোগ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কেন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Nikosh" pitchFamily="2" charset="0"/>
                <a:cs typeface="Nikosh" pitchFamily="2" charset="0"/>
              </a:rPr>
              <a:t>৪।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সংক্রামক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রোগে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পশুকে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আলাদা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কেন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Nikosh" pitchFamily="2" charset="0"/>
                <a:cs typeface="Nikosh" pitchFamily="2" charset="0"/>
              </a:rPr>
              <a:t>৫।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খুরা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লক্ষণগুলো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F96EE13-2C4D-4262-812E-DDE5FC35F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8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35E13FC-4D16-4D0D-971F-C2BB3FE2603F}"/>
              </a:ext>
            </a:extLst>
          </p:cNvPr>
          <p:cNvSpPr txBox="1"/>
          <p:nvPr/>
        </p:nvSpPr>
        <p:spPr>
          <a:xfrm>
            <a:off x="628650" y="365126"/>
            <a:ext cx="4005453" cy="11461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chemeClr val="tx1"/>
                </a:solidFill>
                <a:latin typeface="Nikosh" pitchFamily="2" charset="0"/>
                <a:ea typeface="+mj-ea"/>
                <a:cs typeface="Nikosh" pitchFamily="2" charset="0"/>
              </a:rPr>
              <a:t>বাড়ির</a:t>
            </a:r>
            <a:r>
              <a:rPr lang="en-US" sz="4400" kern="1200" dirty="0">
                <a:solidFill>
                  <a:schemeClr val="tx1"/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Nikosh" pitchFamily="2" charset="0"/>
                <a:ea typeface="+mj-ea"/>
                <a:cs typeface="Nikosh" pitchFamily="2" charset="0"/>
              </a:rPr>
              <a:t>কাজ</a:t>
            </a:r>
            <a:endParaRPr lang="en-US" sz="4400" kern="1200" dirty="0">
              <a:solidFill>
                <a:schemeClr val="tx1"/>
              </a:solidFill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05C7EBC3-4672-4DAB-81C2-58661FAFAE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4103" y="-2"/>
            <a:ext cx="4509896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40BF962F-4C6F-461E-86F2-C43F56CC93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10597" y="1690688"/>
            <a:ext cx="65334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2E94A4F7-38E4-45EA-8E2E-CE1B5766B4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691640"/>
            <a:ext cx="4448591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4E44FF-328D-4B8E-A672-CC948475E15F}"/>
              </a:ext>
            </a:extLst>
          </p:cNvPr>
          <p:cNvSpPr txBox="1"/>
          <p:nvPr/>
        </p:nvSpPr>
        <p:spPr>
          <a:xfrm>
            <a:off x="191620" y="996670"/>
            <a:ext cx="3465979" cy="36396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গবাদি</a:t>
            </a:r>
            <a:r>
              <a:rPr lang="en-US" sz="28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পশুর</a:t>
            </a:r>
            <a:r>
              <a:rPr lang="en-US" sz="28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পরজীবীঘটিত</a:t>
            </a:r>
            <a:r>
              <a:rPr lang="en-US" sz="28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রোগগুলোর</a:t>
            </a:r>
            <a:r>
              <a:rPr lang="en-US" sz="28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28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উল্লেখপূর্বক</a:t>
            </a:r>
            <a:r>
              <a:rPr lang="en-US" sz="28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28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28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কারন</a:t>
            </a:r>
            <a:r>
              <a:rPr lang="en-US" sz="28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লক্ষণ</a:t>
            </a:r>
            <a:r>
              <a:rPr lang="en-US" sz="28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প্রতিকার</a:t>
            </a:r>
            <a:r>
              <a:rPr lang="en-US" sz="2800" dirty="0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লিখবে</a:t>
            </a:r>
            <a:r>
              <a:rPr lang="en-US" sz="2800" dirty="0">
                <a:solidFill>
                  <a:srgbClr val="FFFFFF"/>
                </a:solidFill>
              </a:rPr>
              <a:t>।</a:t>
            </a:r>
            <a:endParaRPr lang="en-US" sz="3200" dirty="0"/>
          </a:p>
        </p:txBody>
      </p:sp>
      <p:pic>
        <p:nvPicPr>
          <p:cNvPr id="9" name="Picture 9" descr="A picture containing room, refrigerator&#10;&#10;Description automatically generated">
            <a:extLst>
              <a:ext uri="{FF2B5EF4-FFF2-40B4-BE49-F238E27FC236}">
                <a16:creationId xmlns="" xmlns:a16="http://schemas.microsoft.com/office/drawing/2014/main" id="{74D5B164-AD80-40A7-80E8-B4A7FEB2E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74" r="16778" b="3"/>
          <a:stretch/>
        </p:blipFill>
        <p:spPr>
          <a:xfrm>
            <a:off x="4848772" y="2173287"/>
            <a:ext cx="3455120" cy="4003675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9168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312" y="1229710"/>
            <a:ext cx="7150350" cy="517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96965" y="1776248"/>
            <a:ext cx="95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বাণী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6FF76B9-219D-4469-AF87-0236D2903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DB88BD78-87E1-424D-B479-C37D8E41B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C05EB894-9410-4B20-95E4-7A25101AB8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166E38B6-B050-4340-8E8F-3A971DADC0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="" xmlns:a16="http://schemas.microsoft.com/office/drawing/2014/main" id="{633C5E46-DAC5-4661-9C87-22B08E2A5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drawing of a cartoon character&#10;&#10;Description automatically generated">
            <a:extLst>
              <a:ext uri="{FF2B5EF4-FFF2-40B4-BE49-F238E27FC236}">
                <a16:creationId xmlns="" xmlns:a16="http://schemas.microsoft.com/office/drawing/2014/main" id="{7E99155E-4AD0-4E9C-8804-124E6AD68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080" y="643467"/>
            <a:ext cx="6833839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361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1A67E9-6EF7-40B2-BC1F-D2A66801C746}"/>
              </a:ext>
            </a:extLst>
          </p:cNvPr>
          <p:cNvSpPr txBox="1">
            <a:spLocks/>
          </p:cNvSpPr>
          <p:nvPr/>
        </p:nvSpPr>
        <p:spPr>
          <a:xfrm>
            <a:off x="5121276" y="130024"/>
            <a:ext cx="3754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4400" dirty="0" err="1">
                <a:latin typeface="Nikosh" pitchFamily="2" charset="0"/>
                <a:cs typeface="Nikosh" pitchFamily="2" charset="0"/>
              </a:rPr>
              <a:t>পরিচিতি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erson wearing glasses&#10;&#10;Description generated with very high confidence">
            <a:extLst>
              <a:ext uri="{FF2B5EF4-FFF2-40B4-BE49-F238E27FC236}">
                <a16:creationId xmlns="" xmlns:a16="http://schemas.microsoft.com/office/drawing/2014/main" id="{8922EA12-4D69-4C02-94C6-721CE99B0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7"/>
          <a:stretch/>
        </p:blipFill>
        <p:spPr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Scroll: Horizontal 7">
            <a:extLst>
              <a:ext uri="{FF2B5EF4-FFF2-40B4-BE49-F238E27FC236}">
                <a16:creationId xmlns="" xmlns:a16="http://schemas.microsoft.com/office/drawing/2014/main" id="{CE647E00-59C1-4815-A832-1D4175869CCF}"/>
              </a:ext>
            </a:extLst>
          </p:cNvPr>
          <p:cNvSpPr/>
          <p:nvPr/>
        </p:nvSpPr>
        <p:spPr>
          <a:xfrm>
            <a:off x="5078751" y="4183117"/>
            <a:ext cx="3298756" cy="2156741"/>
          </a:xfrm>
          <a:prstGeom prst="horizontalScroll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" pitchFamily="2" charset="0"/>
                <a:ea typeface="+mn-lt"/>
                <a:cs typeface="Nikosh" pitchFamily="2" charset="0"/>
              </a:rPr>
              <a:t>বিষয়ঃ</a:t>
            </a:r>
            <a:r>
              <a:rPr lang="en-US" sz="2800" b="1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ea typeface="+mn-lt"/>
                <a:cs typeface="Nikosh" pitchFamily="2" charset="0"/>
              </a:rPr>
              <a:t>কৃষি</a:t>
            </a:r>
            <a:r>
              <a:rPr lang="en-US" sz="2800" b="1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ea typeface="+mn-lt"/>
                <a:cs typeface="Nikosh" pitchFamily="2" charset="0"/>
              </a:rPr>
              <a:t>শিক্ষা</a:t>
            </a:r>
            <a:endParaRPr lang="en-US" sz="2800" b="1" dirty="0">
              <a:latin typeface="Nikosh" pitchFamily="2" charset="0"/>
              <a:ea typeface="+mn-lt"/>
              <a:cs typeface="Nikosh" pitchFamily="2" charset="0"/>
            </a:endParaRPr>
          </a:p>
          <a:p>
            <a:pPr algn="ctr"/>
            <a:r>
              <a:rPr lang="en-US" sz="2800" dirty="0" err="1">
                <a:latin typeface="Nikosh" pitchFamily="2" charset="0"/>
                <a:ea typeface="+mn-lt"/>
                <a:cs typeface="Nikosh" pitchFamily="2" charset="0"/>
              </a:rPr>
              <a:t>শ্রেণিঃ</a:t>
            </a:r>
            <a:r>
              <a:rPr lang="en-US" sz="2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ea typeface="+mn-lt"/>
                <a:cs typeface="Nikosh" pitchFamily="2" charset="0"/>
              </a:rPr>
              <a:t>দ্বাদশ</a:t>
            </a:r>
            <a:endParaRPr lang="en-US" sz="2800" dirty="0">
              <a:latin typeface="Nikosh" pitchFamily="2" charset="0"/>
              <a:ea typeface="+mn-lt"/>
              <a:cs typeface="Nikosh" pitchFamily="2" charset="0"/>
            </a:endParaRPr>
          </a:p>
          <a:p>
            <a:pPr algn="ctr"/>
            <a:r>
              <a:rPr lang="en-US" sz="2800" dirty="0" err="1">
                <a:latin typeface="Nikosh" pitchFamily="2" charset="0"/>
                <a:ea typeface="+mn-lt"/>
                <a:cs typeface="Nikosh" pitchFamily="2" charset="0"/>
              </a:rPr>
              <a:t>অধ্যায়ঃ</a:t>
            </a:r>
            <a:r>
              <a:rPr lang="en-US" sz="28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ea typeface="+mn-lt"/>
                <a:cs typeface="Nikosh" pitchFamily="2" charset="0"/>
              </a:rPr>
              <a:t>তৃতীয়</a:t>
            </a:r>
            <a:r>
              <a:rPr lang="en-US" sz="2800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</a:p>
          <a:p>
            <a:pPr algn="ctr"/>
            <a:r>
              <a:rPr lang="bn-BD" sz="2800" dirty="0" smtClean="0">
                <a:latin typeface="Nikosh" pitchFamily="2" charset="0"/>
                <a:ea typeface="+mn-lt"/>
                <a:cs typeface="Nikosh" pitchFamily="2" charset="0"/>
              </a:rPr>
              <a:t>পশুপালন </a:t>
            </a:r>
            <a:r>
              <a:rPr lang="en-US" sz="2000" dirty="0" smtClean="0">
                <a:latin typeface="Nikosh" pitchFamily="2" charset="0"/>
                <a:ea typeface="+mn-lt"/>
                <a:cs typeface="Nikosh" pitchFamily="2" charset="0"/>
              </a:rPr>
              <a:t>L-6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61186" y="1219201"/>
            <a:ext cx="3563007" cy="239635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মাহমুদা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নাছরিন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কৃষি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)​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হাফেজ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জিয়াউর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রহমান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কলেজ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​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শ্যামগঞ্জ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পূর্বধলা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নেত্রকোনা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।​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0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="" xmlns:a16="http://schemas.microsoft.com/office/drawing/2014/main" id="{95E1FD92-31B9-4273-BECA-D837FFFC53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7C5B51-D35F-4DA1-BB8D-B04309730335}"/>
              </a:ext>
            </a:extLst>
          </p:cNvPr>
          <p:cNvSpPr txBox="1"/>
          <p:nvPr/>
        </p:nvSpPr>
        <p:spPr>
          <a:xfrm>
            <a:off x="6950931" y="2023110"/>
            <a:ext cx="1852218" cy="284607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 err="1">
                <a:solidFill>
                  <a:schemeClr val="tx1"/>
                </a:solidFill>
                <a:latin typeface="Nikosh" pitchFamily="2" charset="0"/>
                <a:ea typeface="+mj-ea"/>
                <a:cs typeface="Nikosh" pitchFamily="2" charset="0"/>
              </a:rPr>
              <a:t>ছবি</a:t>
            </a:r>
            <a:r>
              <a:rPr lang="en-US" sz="3200" kern="1200" dirty="0">
                <a:solidFill>
                  <a:schemeClr val="tx1"/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Nikosh" pitchFamily="2" charset="0"/>
                <a:ea typeface="+mj-ea"/>
                <a:cs typeface="Nikosh" pitchFamily="2" charset="0"/>
              </a:rPr>
              <a:t>দেখে</a:t>
            </a:r>
            <a:r>
              <a:rPr lang="en-US" sz="3200" kern="1200" dirty="0">
                <a:solidFill>
                  <a:schemeClr val="tx1"/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Nikosh" pitchFamily="2" charset="0"/>
                <a:ea typeface="+mj-ea"/>
                <a:cs typeface="Nikosh" pitchFamily="2" charset="0"/>
              </a:rPr>
              <a:t>অনুমান</a:t>
            </a:r>
            <a:r>
              <a:rPr lang="en-US" sz="3200" kern="1200" dirty="0">
                <a:solidFill>
                  <a:schemeClr val="tx1"/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Nikosh" pitchFamily="2" charset="0"/>
                <a:ea typeface="+mj-ea"/>
                <a:cs typeface="Nikosh" pitchFamily="2" charset="0"/>
              </a:rPr>
              <a:t>কর</a:t>
            </a:r>
            <a:endParaRPr lang="en-US" sz="3200" kern="1200" dirty="0">
              <a:solidFill>
                <a:schemeClr val="tx1"/>
              </a:solidFill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=""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361045" y="245695"/>
            <a:ext cx="1715478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6563" y="664308"/>
            <a:ext cx="6061974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brown cow standing on top of a grass covered field&#10;&#10;Description automatically generated">
            <a:extLst>
              <a:ext uri="{FF2B5EF4-FFF2-40B4-BE49-F238E27FC236}">
                <a16:creationId xmlns="" xmlns:a16="http://schemas.microsoft.com/office/drawing/2014/main" id="{2808FF91-A711-4373-B738-E475F3868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4" r="29930" b="-1"/>
          <a:stretch/>
        </p:blipFill>
        <p:spPr>
          <a:xfrm>
            <a:off x="421396" y="883463"/>
            <a:ext cx="2789394" cy="2542032"/>
          </a:xfrm>
          <a:prstGeom prst="rect">
            <a:avLst/>
          </a:prstGeom>
        </p:spPr>
      </p:pic>
      <p:pic>
        <p:nvPicPr>
          <p:cNvPr id="8" name="Picture 8" descr="A person holding an animal&#10;&#10;Description automatically generated">
            <a:extLst>
              <a:ext uri="{FF2B5EF4-FFF2-40B4-BE49-F238E27FC236}">
                <a16:creationId xmlns="" xmlns:a16="http://schemas.microsoft.com/office/drawing/2014/main" id="{1C1E9549-54CB-4058-B6DD-06E145DA2F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4" r="19921" b="1"/>
          <a:stretch/>
        </p:blipFill>
        <p:spPr>
          <a:xfrm>
            <a:off x="3345723" y="3539257"/>
            <a:ext cx="2791206" cy="2542032"/>
          </a:xfrm>
          <a:prstGeom prst="rect">
            <a:avLst/>
          </a:prstGeom>
        </p:spPr>
      </p:pic>
      <p:pic>
        <p:nvPicPr>
          <p:cNvPr id="6" name="Picture 6" descr="A brown horse standing next to a cow&#10;&#10;Description automatically generated">
            <a:extLst>
              <a:ext uri="{FF2B5EF4-FFF2-40B4-BE49-F238E27FC236}">
                <a16:creationId xmlns="" xmlns:a16="http://schemas.microsoft.com/office/drawing/2014/main" id="{722772BF-153F-4EDD-8FC7-E96FFD168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04" r="13256" b="-2"/>
          <a:stretch/>
        </p:blipFill>
        <p:spPr>
          <a:xfrm>
            <a:off x="417327" y="3548347"/>
            <a:ext cx="2789394" cy="2542032"/>
          </a:xfrm>
          <a:prstGeom prst="rect">
            <a:avLst/>
          </a:prstGeom>
        </p:spPr>
      </p:pic>
      <p:pic>
        <p:nvPicPr>
          <p:cNvPr id="7" name="Picture 7" descr="A cow standing in a fenced in area&#10;&#10;Description automatically generated">
            <a:extLst>
              <a:ext uri="{FF2B5EF4-FFF2-40B4-BE49-F238E27FC236}">
                <a16:creationId xmlns="" xmlns:a16="http://schemas.microsoft.com/office/drawing/2014/main" id="{0923BCA4-F1D2-4407-988B-0B9695AA44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29" r="13011" b="4"/>
          <a:stretch/>
        </p:blipFill>
        <p:spPr>
          <a:xfrm>
            <a:off x="3379340" y="892554"/>
            <a:ext cx="2791206" cy="254203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747951" y="3411145"/>
            <a:ext cx="171907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64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0700D48D-C9AA-4000-A912-29A4FEA98A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81353" y="394887"/>
            <a:ext cx="4290647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12F6D8-97EC-47BE-8C39-BF18BB1D2D88}"/>
              </a:ext>
            </a:extLst>
          </p:cNvPr>
          <p:cNvSpPr txBox="1"/>
          <p:nvPr/>
        </p:nvSpPr>
        <p:spPr>
          <a:xfrm>
            <a:off x="763953" y="1053042"/>
            <a:ext cx="3343818" cy="306835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 err="1">
                <a:solidFill>
                  <a:srgbClr val="FFFFFF"/>
                </a:solidFill>
                <a:latin typeface="Nikosh" pitchFamily="2" charset="0"/>
                <a:ea typeface="+mj-ea"/>
                <a:cs typeface="Nikosh" pitchFamily="2" charset="0"/>
              </a:rPr>
              <a:t>গবাদিপশুর</a:t>
            </a:r>
            <a:endParaRPr lang="en-US" sz="3800" dirty="0">
              <a:solidFill>
                <a:srgbClr val="FFFFFF"/>
              </a:solidFill>
              <a:latin typeface="Nikosh" pitchFamily="2" charset="0"/>
              <a:ea typeface="+mj-ea"/>
              <a:cs typeface="Nikosh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 err="1">
                <a:solidFill>
                  <a:srgbClr val="FFFFFF"/>
                </a:solidFill>
                <a:latin typeface="Nikosh" pitchFamily="2" charset="0"/>
                <a:ea typeface="+mj-ea"/>
                <a:cs typeface="Nikosh" pitchFamily="2" charset="0"/>
              </a:rPr>
              <a:t>রোগ</a:t>
            </a:r>
            <a:r>
              <a:rPr lang="en-US" sz="3800" dirty="0">
                <a:solidFill>
                  <a:srgbClr val="FFFFFF"/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Nikosh" pitchFamily="2" charset="0"/>
                <a:ea typeface="+mj-ea"/>
                <a:cs typeface="Nikosh" pitchFamily="2" charset="0"/>
              </a:rPr>
              <a:t>ব্যবস্থাপনা</a:t>
            </a:r>
            <a:endParaRPr lang="en-US" sz="3800" dirty="0">
              <a:solidFill>
                <a:srgbClr val="FFFFFF"/>
              </a:solidFill>
              <a:latin typeface="Nikosh" pitchFamily="2" charset="0"/>
              <a:ea typeface="+mj-ea"/>
              <a:cs typeface="Nikosh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Nikosh" pitchFamily="2" charset="0"/>
                <a:ea typeface="+mj-ea"/>
                <a:cs typeface="Nikosh" pitchFamily="2" charset="0"/>
              </a:rPr>
              <a:t>Livestock Disease Management</a:t>
            </a:r>
          </a:p>
        </p:txBody>
      </p:sp>
      <p:pic>
        <p:nvPicPr>
          <p:cNvPr id="6" name="Picture 7" descr="A picture containing sitting, monitor, drawing, water&#10;&#10;Description automatically generated">
            <a:extLst>
              <a:ext uri="{FF2B5EF4-FFF2-40B4-BE49-F238E27FC236}">
                <a16:creationId xmlns="" xmlns:a16="http://schemas.microsoft.com/office/drawing/2014/main" id="{8DB5E607-2D2D-4D9F-9FBA-F6E07C15F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774" y="483910"/>
            <a:ext cx="4042570" cy="623416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805E69BC-D844-4AB5-9E35-ED458EE296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rot="16200000">
            <a:off x="6888134" y="2263140"/>
            <a:ext cx="0" cy="233172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4312C673-8179-457E-AD2A-D1FAE4CC96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35506" y="4201833"/>
            <a:ext cx="2550319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A close up of a sign&#10;&#10;Description automatically generated">
            <a:extLst>
              <a:ext uri="{FF2B5EF4-FFF2-40B4-BE49-F238E27FC236}">
                <a16:creationId xmlns="" xmlns:a16="http://schemas.microsoft.com/office/drawing/2014/main" id="{5847AFAD-BA26-4E3B-BDA2-A3D480D43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655" y="1856939"/>
            <a:ext cx="3982630" cy="3982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42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="" xmlns:a16="http://schemas.microsoft.com/office/drawing/2014/main" id="{3BA513B0-82FF-4F41-8178-885375D1C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A cow standing next to a pile of hay&#10;&#10;Description automatically generated">
            <a:extLst>
              <a:ext uri="{FF2B5EF4-FFF2-40B4-BE49-F238E27FC236}">
                <a16:creationId xmlns="" xmlns:a16="http://schemas.microsoft.com/office/drawing/2014/main" id="{40C99ECB-592B-4AF9-AB09-8CD65D081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897"/>
          <a:stretch/>
        </p:blipFill>
        <p:spPr>
          <a:xfrm>
            <a:off x="76873" y="-462446"/>
            <a:ext cx="9067127" cy="4614031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0D55E376-B7FC-48FC-82AD-861740BB4CEA}"/>
              </a:ext>
            </a:extLst>
          </p:cNvPr>
          <p:cNvSpPr/>
          <p:nvPr/>
        </p:nvSpPr>
        <p:spPr>
          <a:xfrm>
            <a:off x="391288" y="2017986"/>
            <a:ext cx="3077126" cy="185613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tx1"/>
                </a:solidFill>
                <a:latin typeface="Nikosh" pitchFamily="2" charset="0"/>
                <a:ea typeface="+mj-ea"/>
                <a:cs typeface="Nikosh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445983-3E9B-47C8-AEC7-C6DA7CFD0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21" y="3930869"/>
            <a:ext cx="4824248" cy="257503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200" dirty="0">
              <a:solidFill>
                <a:schemeClr val="tx2"/>
              </a:solidFill>
            </a:endParaRPr>
          </a:p>
          <a:p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পশুর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রোগ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কারন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লাভ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পশুর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শ্রেণিবিভাগ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। </a:t>
            </a:r>
          </a:p>
          <a:p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গরুর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খুরা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কারন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লক্ষণ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প্রতিকার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গরুর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তড়কা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 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কারন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লক্ষণ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প্রতিকার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1800" b="1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05BCB0-44FB-42D6-9FB7-3A4B5C0B3CCE}"/>
              </a:ext>
            </a:extLst>
          </p:cNvPr>
          <p:cNvSpPr txBox="1"/>
          <p:nvPr/>
        </p:nvSpPr>
        <p:spPr>
          <a:xfrm>
            <a:off x="0" y="4245150"/>
            <a:ext cx="3823335" cy="391971"/>
          </a:xfrm>
          <a:prstGeom prst="rect">
            <a:avLst/>
          </a:prstGeom>
          <a:solidFill>
            <a:srgbClr val="FF7C80"/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-</a:t>
            </a:r>
          </a:p>
        </p:txBody>
      </p:sp>
    </p:spTree>
    <p:extLst>
      <p:ext uri="{BB962C8B-B14F-4D97-AF65-F5344CB8AC3E}">
        <p14:creationId xmlns="" xmlns:p14="http://schemas.microsoft.com/office/powerpoint/2010/main" val="2663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2">
            <a:extLst>
              <a:ext uri="{FF2B5EF4-FFF2-40B4-BE49-F238E27FC236}">
                <a16:creationId xmlns="" xmlns:a16="http://schemas.microsoft.com/office/drawing/2014/main" id="{71FC7D98-7B8B-402A-90FC-F027482F2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9144001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8">
            <a:extLst>
              <a:ext uri="{FF2B5EF4-FFF2-40B4-BE49-F238E27FC236}">
                <a16:creationId xmlns="" xmlns:a16="http://schemas.microsoft.com/office/drawing/2014/main" id="{AD7356EA-285B-4E5D-8FEC-104659A4FD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03421" y="640091"/>
            <a:ext cx="6137157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brown cow standing on hay&#10;&#10;Description automatically generated">
            <a:extLst>
              <a:ext uri="{FF2B5EF4-FFF2-40B4-BE49-F238E27FC236}">
                <a16:creationId xmlns="" xmlns:a16="http://schemas.microsoft.com/office/drawing/2014/main" id="{2B1AC37D-DC57-49BF-A466-CC8B5B7A1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8" r="3716" b="1"/>
          <a:stretch/>
        </p:blipFill>
        <p:spPr>
          <a:xfrm>
            <a:off x="1438335" y="352727"/>
            <a:ext cx="6328316" cy="3819880"/>
          </a:xfrm>
          <a:prstGeom prst="rect">
            <a:avLst/>
          </a:prstGeom>
          <a:effectLst/>
        </p:spPr>
      </p:pic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F89F6097-8110-4FCE-9D2B-F606B9546942}"/>
              </a:ext>
            </a:extLst>
          </p:cNvPr>
          <p:cNvSpPr txBox="1"/>
          <p:nvPr/>
        </p:nvSpPr>
        <p:spPr>
          <a:xfrm>
            <a:off x="147145" y="4844923"/>
            <a:ext cx="4719145" cy="16189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পশুর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শরীরের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স্বাভাবিক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অবস্থার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যে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কোন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বিচ্যুতিই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হল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পশুর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রোগ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j-ea"/>
                <a:cs typeface="Nikosh" pitchFamily="2" charset="0"/>
              </a:rPr>
              <a:t>।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047A7932-70E4-43DF-9751-9E7DE5809B93}"/>
              </a:ext>
            </a:extLst>
          </p:cNvPr>
          <p:cNvSpPr txBox="1"/>
          <p:nvPr/>
        </p:nvSpPr>
        <p:spPr>
          <a:xfrm>
            <a:off x="5031395" y="4621338"/>
            <a:ext cx="3534536" cy="1926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kern="1200" dirty="0" err="1">
                <a:latin typeface="Nikosh" pitchFamily="2" charset="0"/>
                <a:cs typeface="Nikosh" pitchFamily="2" charset="0"/>
              </a:rPr>
              <a:t>খাদ্য</a:t>
            </a:r>
            <a:r>
              <a:rPr lang="en-US" kern="1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kern="1200" dirty="0" err="1">
                <a:latin typeface="Nikosh" pitchFamily="2" charset="0"/>
                <a:cs typeface="Nikosh" pitchFamily="2" charset="0"/>
              </a:rPr>
              <a:t>পানি</a:t>
            </a:r>
            <a:r>
              <a:rPr lang="en-US" kern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kern="12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kern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kern="1200" dirty="0" err="1">
                <a:latin typeface="Nikosh" pitchFamily="2" charset="0"/>
                <a:cs typeface="Nikosh" pitchFamily="2" charset="0"/>
              </a:rPr>
              <a:t>বায়ু</a:t>
            </a:r>
            <a:r>
              <a:rPr lang="en-US" kern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kern="1200" dirty="0" err="1">
                <a:latin typeface="Nikosh" pitchFamily="2" charset="0"/>
                <a:cs typeface="Nikosh" pitchFamily="2" charset="0"/>
              </a:rPr>
              <a:t>বাহিত</a:t>
            </a:r>
            <a:r>
              <a:rPr lang="en-US" kern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kern="1200" dirty="0" err="1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kern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kern="1200" dirty="0" err="1">
                <a:latin typeface="Nikosh" pitchFamily="2" charset="0"/>
                <a:cs typeface="Nikosh" pitchFamily="2" charset="0"/>
              </a:rPr>
              <a:t>জীবাণু</a:t>
            </a:r>
            <a:r>
              <a:rPr lang="en-US" kern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kern="1200" dirty="0" err="1">
                <a:latin typeface="Nikosh" pitchFamily="2" charset="0"/>
                <a:cs typeface="Nikosh" pitchFamily="2" charset="0"/>
              </a:rPr>
              <a:t>দ্বারা</a:t>
            </a:r>
            <a:endParaRPr lang="en-US" kern="1200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kern="1200" dirty="0" err="1">
                <a:latin typeface="Nikosh" pitchFamily="2" charset="0"/>
                <a:cs typeface="Nikosh" pitchFamily="2" charset="0"/>
              </a:rPr>
              <a:t>পরজীবি</a:t>
            </a:r>
            <a:r>
              <a:rPr lang="en-US" kern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kern="1200" dirty="0" err="1">
                <a:latin typeface="Nikosh" pitchFamily="2" charset="0"/>
                <a:cs typeface="Nikosh" pitchFamily="2" charset="0"/>
              </a:rPr>
              <a:t>দ্বারা</a:t>
            </a:r>
            <a:endParaRPr lang="en-US" kern="1200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kern="1200" dirty="0" err="1">
                <a:latin typeface="Nikosh" pitchFamily="2" charset="0"/>
                <a:cs typeface="Nikosh" pitchFamily="2" charset="0"/>
              </a:rPr>
              <a:t>অপুষ্টিজনিত</a:t>
            </a:r>
            <a:endParaRPr lang="en-US" kern="1200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kern="1200" dirty="0" err="1">
                <a:latin typeface="Nikosh" pitchFamily="2" charset="0"/>
                <a:cs typeface="Nikosh" pitchFamily="2" charset="0"/>
              </a:rPr>
              <a:t>বিপাকীয়</a:t>
            </a:r>
            <a:r>
              <a:rPr lang="en-US" kern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kern="1200" dirty="0" err="1">
                <a:latin typeface="Nikosh" pitchFamily="2" charset="0"/>
                <a:cs typeface="Nikosh" pitchFamily="2" charset="0"/>
              </a:rPr>
              <a:t>সমস্যা</a:t>
            </a:r>
            <a:endParaRPr lang="en-US" kern="1200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kern="1200" dirty="0" err="1">
                <a:latin typeface="Nikosh" pitchFamily="2" charset="0"/>
                <a:cs typeface="Nikosh" pitchFamily="2" charset="0"/>
              </a:rPr>
              <a:t>বিষক্রিয়াজনিত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EEC80B92-3360-4A43-B6E2-FEABB0AB7DE4}"/>
              </a:ext>
            </a:extLst>
          </p:cNvPr>
          <p:cNvSpPr txBox="1"/>
          <p:nvPr/>
        </p:nvSpPr>
        <p:spPr>
          <a:xfrm>
            <a:off x="5018670" y="4158369"/>
            <a:ext cx="2743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err="1">
                <a:cs typeface="Calibri"/>
              </a:rPr>
              <a:t>পশুর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রোগের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কারনঃ</a:t>
            </a:r>
            <a:r>
              <a:rPr lang="en-US" dirty="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0112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F09023B-0A34-4074-BA44-2C9CF89E9D0A}"/>
              </a:ext>
            </a:extLst>
          </p:cNvPr>
          <p:cNvSpPr txBox="1"/>
          <p:nvPr/>
        </p:nvSpPr>
        <p:spPr>
          <a:xfrm>
            <a:off x="4466897" y="199697"/>
            <a:ext cx="4445875" cy="11246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FF0000"/>
                </a:solidFill>
                <a:latin typeface="Nikosh" pitchFamily="2" charset="0"/>
                <a:ea typeface="+mj-ea"/>
                <a:cs typeface="Nikosh" pitchFamily="2" charset="0"/>
              </a:rPr>
              <a:t>গবাদিপশুর</a:t>
            </a:r>
            <a:r>
              <a:rPr lang="en-US" sz="3600" kern="1200" dirty="0">
                <a:solidFill>
                  <a:srgbClr val="FF0000"/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Nikosh" pitchFamily="2" charset="0"/>
                <a:ea typeface="+mj-ea"/>
                <a:cs typeface="Nikosh" pitchFamily="2" charset="0"/>
              </a:rPr>
              <a:t>রোগের</a:t>
            </a:r>
            <a:r>
              <a:rPr lang="en-US" sz="3600" kern="1200" dirty="0">
                <a:solidFill>
                  <a:srgbClr val="FF0000"/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Nikosh" pitchFamily="2" charset="0"/>
                <a:ea typeface="+mj-ea"/>
                <a:cs typeface="Nikosh" pitchFamily="2" charset="0"/>
              </a:rPr>
              <a:t>শ্রেনিবিভাগ</a:t>
            </a:r>
            <a:endParaRPr lang="en-US" sz="3600" kern="1200" dirty="0">
              <a:solidFill>
                <a:srgbClr val="FF0000"/>
              </a:solidFill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40" name="Freeform 7">
            <a:extLst>
              <a:ext uri="{FF2B5EF4-FFF2-40B4-BE49-F238E27FC236}">
                <a16:creationId xmlns="" xmlns:a16="http://schemas.microsoft.com/office/drawing/2014/main" id="{111A83C6-3159-48A2-95E0-D9A872D3EF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440463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screenshot of a cell phone screen with text&#10;&#10;Description automatically generated">
            <a:extLst>
              <a:ext uri="{FF2B5EF4-FFF2-40B4-BE49-F238E27FC236}">
                <a16:creationId xmlns="" xmlns:a16="http://schemas.microsoft.com/office/drawing/2014/main" id="{6D61CC7F-5900-435C-9C2D-082092E3C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22" y="1441173"/>
            <a:ext cx="7361976" cy="4020989"/>
          </a:xfrm>
          <a:prstGeom prst="rect">
            <a:avLst/>
          </a:prstGeom>
        </p:spPr>
      </p:pic>
      <p:sp>
        <p:nvSpPr>
          <p:cNvPr id="42" name="Freeform 5">
            <a:extLst>
              <a:ext uri="{FF2B5EF4-FFF2-40B4-BE49-F238E27FC236}">
                <a16:creationId xmlns="" xmlns:a16="http://schemas.microsoft.com/office/drawing/2014/main" id="{00372701-83B9-478A-9B29-7A50C8310B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448626"/>
            <a:ext cx="5053837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 6">
            <a:extLst>
              <a:ext uri="{FF2B5EF4-FFF2-40B4-BE49-F238E27FC236}">
                <a16:creationId xmlns="" xmlns:a16="http://schemas.microsoft.com/office/drawing/2014/main" id="{9EDA5044-3268-4753-AEE8-20199924E2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00107" y="5448626"/>
            <a:ext cx="4443893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42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1F8B9-5C34-44AE-95EC-03170F1A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92" y="157655"/>
            <a:ext cx="5230946" cy="9144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গরুর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খুরা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রোগ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/>
            </a:r>
            <a:br>
              <a:rPr lang="en-US" sz="3200" dirty="0">
                <a:latin typeface="Nikosh" pitchFamily="2" charset="0"/>
                <a:cs typeface="Nikosh" pitchFamily="2" charset="0"/>
              </a:rPr>
            </a:br>
            <a:r>
              <a:rPr lang="en-US" sz="2000" dirty="0">
                <a:latin typeface="Nikosh" pitchFamily="2" charset="0"/>
                <a:cs typeface="Nikosh" pitchFamily="2" charset="0"/>
              </a:rPr>
              <a:t>Foot &amp; Mouth 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Disease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(FMD)</a:t>
            </a:r>
          </a:p>
        </p:txBody>
      </p:sp>
      <p:pic>
        <p:nvPicPr>
          <p:cNvPr id="7" name="Picture 7" descr="A piece of bread&#10;&#10;Description automatically generated">
            <a:extLst>
              <a:ext uri="{FF2B5EF4-FFF2-40B4-BE49-F238E27FC236}">
                <a16:creationId xmlns="" xmlns:a16="http://schemas.microsoft.com/office/drawing/2014/main" id="{2E1BD7E1-C1F4-491D-B82D-A3C062274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0676" y="-91654"/>
            <a:ext cx="3171825" cy="2381250"/>
          </a:xfrm>
        </p:spPr>
      </p:pic>
      <p:pic>
        <p:nvPicPr>
          <p:cNvPr id="8" name="Picture 8" descr="A person wearing a costume&#10;&#10;Description automatically generated">
            <a:extLst>
              <a:ext uri="{FF2B5EF4-FFF2-40B4-BE49-F238E27FC236}">
                <a16:creationId xmlns="" xmlns:a16="http://schemas.microsoft.com/office/drawing/2014/main" id="{F9F76A92-3127-4068-B013-087B2D87F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078" y="2447365"/>
            <a:ext cx="3269876" cy="2187388"/>
          </a:xfrm>
          <a:prstGeom prst="rect">
            <a:avLst/>
          </a:prstGeom>
        </p:spPr>
      </p:pic>
      <p:pic>
        <p:nvPicPr>
          <p:cNvPr id="9" name="Picture 9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9F155DA-46E8-485D-928A-8D3F50030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835" y="4733085"/>
            <a:ext cx="3341593" cy="20534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4F2740-2E2A-4927-AF20-BE1F339EDBB8}"/>
              </a:ext>
            </a:extLst>
          </p:cNvPr>
          <p:cNvSpPr txBox="1"/>
          <p:nvPr/>
        </p:nvSpPr>
        <p:spPr>
          <a:xfrm>
            <a:off x="136633" y="1149647"/>
            <a:ext cx="5223641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Nikosh" pitchFamily="2" charset="0"/>
                <a:cs typeface="Nikosh" pitchFamily="2" charset="0"/>
              </a:rPr>
              <a:t>খুরা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কারনঃ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পিকরনা</a:t>
            </a:r>
            <a:r>
              <a:rPr lang="en-US" dirty="0"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Picorna</a:t>
            </a:r>
            <a:r>
              <a:rPr lang="en-US" dirty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নামক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এ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রোগ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8331D5-7F11-417B-AD60-7A17A28EAAD8}"/>
              </a:ext>
            </a:extLst>
          </p:cNvPr>
          <p:cNvSpPr txBox="1"/>
          <p:nvPr/>
        </p:nvSpPr>
        <p:spPr>
          <a:xfrm>
            <a:off x="182520" y="1971907"/>
            <a:ext cx="177240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লক্ষনঃ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E587324-E1E5-4AA4-9F93-AF35C4F7D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1" y="2520486"/>
            <a:ext cx="5331759" cy="112226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Picture 10" descr="A screenshot of text&#10;&#10;Description automatically generated">
            <a:extLst>
              <a:ext uri="{FF2B5EF4-FFF2-40B4-BE49-F238E27FC236}">
                <a16:creationId xmlns="" xmlns:a16="http://schemas.microsoft.com/office/drawing/2014/main" id="{B5F366A0-A3BC-44A3-BC16-516257E92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69" y="3751876"/>
            <a:ext cx="5305947" cy="298752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5287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A close up of a cow&#10;&#10;Description automatically generated">
            <a:extLst>
              <a:ext uri="{FF2B5EF4-FFF2-40B4-BE49-F238E27FC236}">
                <a16:creationId xmlns="" xmlns:a16="http://schemas.microsoft.com/office/drawing/2014/main" id="{0D03D673-5752-44E4-B1D9-69A0B243C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245" y="215153"/>
            <a:ext cx="4711849" cy="3732904"/>
          </a:xfr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4F2740-2E2A-4927-AF20-BE1F339EDBB8}"/>
              </a:ext>
            </a:extLst>
          </p:cNvPr>
          <p:cNvSpPr txBox="1"/>
          <p:nvPr/>
        </p:nvSpPr>
        <p:spPr>
          <a:xfrm>
            <a:off x="150607" y="4693549"/>
            <a:ext cx="616099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তড়কা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কারনঃ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 </a:t>
            </a:r>
          </a:p>
          <a:p>
            <a:r>
              <a:rPr lang="en-US" sz="2000" dirty="0">
                <a:latin typeface="Nikosh" pitchFamily="2" charset="0"/>
                <a:cs typeface="Nikosh" pitchFamily="2" charset="0"/>
              </a:rPr>
              <a:t>Bacillus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anthracis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 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নামক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ব্যাকটেরিয়া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 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এ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রোগ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8331D5-7F11-417B-AD60-7A17A28EAAD8}"/>
              </a:ext>
            </a:extLst>
          </p:cNvPr>
          <p:cNvSpPr txBox="1"/>
          <p:nvPr/>
        </p:nvSpPr>
        <p:spPr>
          <a:xfrm>
            <a:off x="5517988" y="129504"/>
            <a:ext cx="30269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লক্ষনঃ</a:t>
            </a:r>
            <a:r>
              <a:rPr lang="en-US" sz="2400" dirty="0"/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DC3216A-8FA8-49DA-B70D-3AED25C59841}"/>
              </a:ext>
            </a:extLst>
          </p:cNvPr>
          <p:cNvSpPr txBox="1"/>
          <p:nvPr/>
        </p:nvSpPr>
        <p:spPr>
          <a:xfrm>
            <a:off x="5194429" y="1034496"/>
            <a:ext cx="359456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>
                <a:latin typeface="Nikosh" pitchFamily="2" charset="0"/>
                <a:ea typeface="+mn-lt"/>
                <a:cs typeface="Nikosh" pitchFamily="2" charset="0"/>
              </a:rPr>
              <a:t>গবাদিপশু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এ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রোগে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আক্রান্ত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হলে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গায়ে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কাঁপুনি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দিয়ে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জ্বর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আসে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।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শরীরের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তাপমাত্রা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১০৪º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ফা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.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এর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চেয়েও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অধিক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হয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়।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তাতে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হঠা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ৎ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করেই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গরু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পড়ে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যায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়।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মাত্র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কয়েক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ঘন্টা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কিংবা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কয়েক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দিনের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মধ্যেই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গরু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মরে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যেতে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পারে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। 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তার আগে নাক, মুখ দিয়ে কিংবা পায়খানা-প্রস্রা্বের সংগে কালো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রঙের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রক্তযুক্ত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ফেনা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বের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হয়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।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মৃত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গরুর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শরীরে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দ্রুত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প্রচন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ধরে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এবং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পেট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ফুলে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ea typeface="+mn-lt"/>
                <a:cs typeface="Nikosh" pitchFamily="2" charset="0"/>
              </a:rPr>
              <a:t>যায</a:t>
            </a:r>
            <a:r>
              <a:rPr lang="en-US" dirty="0">
                <a:latin typeface="Nikosh" pitchFamily="2" charset="0"/>
                <a:ea typeface="+mn-lt"/>
                <a:cs typeface="Nikosh" pitchFamily="2" charset="0"/>
              </a:rPr>
              <a:t>়।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5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380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গরুর খুরা রোগ Foot &amp; Mouth Disease (FMD)</vt:lpstr>
      <vt:lpstr>Slide 9</vt:lpstr>
      <vt:lpstr>তড়কা রোগের চিকিৎসা  গবাদিপশু এ রোগ দ্বারা আক্রান্ত হলে এর চিকিৎসার জন্য ব্যবহার করা হয় এন্টিবায়োটিক। মাংসপেশিতে দেয়া হয় পেনিসিলিন ইনজেকশন। শিরায় ক্রিস্টালিন পেনিসিলিন ইনজেকশন দিয়েও রোগের উপশম করা যায়। ব্যথা ও জ্বর কমানোর জন্য ব্যবহার করা হয় ক্লোফেনাক জাতীয় ঔষধ। আর রোগের প্রতিষেধক হিসেবে ব্যবহার করা হয় ভেকসিন। এর জন্য প্রাণি চিকিৎসকের পরামর্শ অনুযায়ী কাজ করতে হবে। 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Nipun</dc:creator>
  <cp:lastModifiedBy>A</cp:lastModifiedBy>
  <cp:revision>934</cp:revision>
  <dcterms:created xsi:type="dcterms:W3CDTF">2020-07-13T14:56:37Z</dcterms:created>
  <dcterms:modified xsi:type="dcterms:W3CDTF">2020-07-14T10:29:44Z</dcterms:modified>
</cp:coreProperties>
</file>