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16"/>
  </p:notesMasterIdLst>
  <p:sldIdLst>
    <p:sldId id="256" r:id="rId2"/>
    <p:sldId id="273" r:id="rId3"/>
    <p:sldId id="257" r:id="rId4"/>
    <p:sldId id="260" r:id="rId5"/>
    <p:sldId id="259" r:id="rId6"/>
    <p:sldId id="263" r:id="rId7"/>
    <p:sldId id="274" r:id="rId8"/>
    <p:sldId id="264" r:id="rId9"/>
    <p:sldId id="275" r:id="rId10"/>
    <p:sldId id="269" r:id="rId11"/>
    <p:sldId id="270" r:id="rId12"/>
    <p:sldId id="271" r:id="rId13"/>
    <p:sldId id="272"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EL" initials="D" lastIdx="1" clrIdx="0">
    <p:extLst>
      <p:ext uri="{19B8F6BF-5375-455C-9EA6-DF929625EA0E}">
        <p15:presenceInfo xmlns:p15="http://schemas.microsoft.com/office/powerpoint/2012/main" userId="DO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505"/>
    <a:srgbClr val="7A1E4C"/>
    <a:srgbClr val="3F6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837" autoAdjust="0"/>
  </p:normalViewPr>
  <p:slideViewPr>
    <p:cSldViewPr snapToGrid="0">
      <p:cViewPr>
        <p:scale>
          <a:sx n="66" d="100"/>
          <a:sy n="66" d="100"/>
        </p:scale>
        <p:origin x="792"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D491D-C93B-429A-9D05-4E19E5D1E696}"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8A729-2460-4166-8B41-CCD7085CAA7B}" type="slidenum">
              <a:rPr lang="en-US" smtClean="0"/>
              <a:t>‹#›</a:t>
            </a:fld>
            <a:endParaRPr lang="en-US"/>
          </a:p>
        </p:txBody>
      </p:sp>
    </p:spTree>
    <p:extLst>
      <p:ext uri="{BB962C8B-B14F-4D97-AF65-F5344CB8AC3E}">
        <p14:creationId xmlns:p14="http://schemas.microsoft.com/office/powerpoint/2010/main" val="133573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outerShdw blurRad="38100" dist="38100" dir="2700000" algn="tl">
                  <a:srgbClr val="000000">
                    <a:alpha val="43137"/>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6</a:t>
            </a:fld>
            <a:endParaRPr lang="en-US"/>
          </a:p>
        </p:txBody>
      </p:sp>
    </p:spTree>
    <p:extLst>
      <p:ext uri="{BB962C8B-B14F-4D97-AF65-F5344CB8AC3E}">
        <p14:creationId xmlns:p14="http://schemas.microsoft.com/office/powerpoint/2010/main" val="350371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11</a:t>
            </a:fld>
            <a:endParaRPr lang="en-US"/>
          </a:p>
        </p:txBody>
      </p:sp>
    </p:spTree>
    <p:extLst>
      <p:ext uri="{BB962C8B-B14F-4D97-AF65-F5344CB8AC3E}">
        <p14:creationId xmlns:p14="http://schemas.microsoft.com/office/powerpoint/2010/main" val="178023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12</a:t>
            </a:fld>
            <a:endParaRPr lang="en-US"/>
          </a:p>
        </p:txBody>
      </p:sp>
    </p:spTree>
    <p:extLst>
      <p:ext uri="{BB962C8B-B14F-4D97-AF65-F5344CB8AC3E}">
        <p14:creationId xmlns:p14="http://schemas.microsoft.com/office/powerpoint/2010/main" val="112126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13</a:t>
            </a:fld>
            <a:endParaRPr lang="en-US"/>
          </a:p>
        </p:txBody>
      </p:sp>
    </p:spTree>
    <p:extLst>
      <p:ext uri="{BB962C8B-B14F-4D97-AF65-F5344CB8AC3E}">
        <p14:creationId xmlns:p14="http://schemas.microsoft.com/office/powerpoint/2010/main" val="184865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72377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330649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531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210570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977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4054334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589913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48586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39967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9B96D-9B19-448B-B237-5BA7BA4C8FD3}"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226589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9B96D-9B19-448B-B237-5BA7BA4C8FD3}"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9281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9B96D-9B19-448B-B237-5BA7BA4C8FD3}"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6964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9B96D-9B19-448B-B237-5BA7BA4C8FD3}"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264211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9B96D-9B19-448B-B237-5BA7BA4C8FD3}"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331902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9B96D-9B19-448B-B237-5BA7BA4C8FD3}"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8582-1381-489E-BEA7-213CAA979AE1}" type="slidenum">
              <a:rPr lang="en-US" smtClean="0"/>
              <a:t>‹#›</a:t>
            </a:fld>
            <a:endParaRPr lang="en-US"/>
          </a:p>
        </p:txBody>
      </p:sp>
    </p:spTree>
    <p:extLst>
      <p:ext uri="{BB962C8B-B14F-4D97-AF65-F5344CB8AC3E}">
        <p14:creationId xmlns:p14="http://schemas.microsoft.com/office/powerpoint/2010/main" val="184190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8582-1381-489E-BEA7-213CAA979AE1}" type="slidenum">
              <a:rPr lang="en-US" smtClean="0"/>
              <a:t>‹#›</a:t>
            </a:fld>
            <a:endParaRPr lang="en-US"/>
          </a:p>
        </p:txBody>
      </p:sp>
      <p:sp>
        <p:nvSpPr>
          <p:cNvPr id="5" name="Date Placeholder 4"/>
          <p:cNvSpPr>
            <a:spLocks noGrp="1"/>
          </p:cNvSpPr>
          <p:nvPr>
            <p:ph type="dt" sz="half" idx="10"/>
          </p:nvPr>
        </p:nvSpPr>
        <p:spPr/>
        <p:txBody>
          <a:bodyPr/>
          <a:lstStyle/>
          <a:p>
            <a:fld id="{CCF9B96D-9B19-448B-B237-5BA7BA4C8FD3}" type="datetimeFigureOut">
              <a:rPr lang="en-US" smtClean="0"/>
              <a:t>7/14/2020</a:t>
            </a:fld>
            <a:endParaRPr lang="en-US"/>
          </a:p>
        </p:txBody>
      </p:sp>
    </p:spTree>
    <p:extLst>
      <p:ext uri="{BB962C8B-B14F-4D97-AF65-F5344CB8AC3E}">
        <p14:creationId xmlns:p14="http://schemas.microsoft.com/office/powerpoint/2010/main" val="6494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F9B96D-9B19-448B-B237-5BA7BA4C8FD3}" type="datetimeFigureOut">
              <a:rPr lang="en-US" smtClean="0"/>
              <a:t>7/14/2020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228582-1381-489E-BEA7-213CAA979AE1}" type="slidenum">
              <a:rPr lang="en-US" smtClean="0"/>
              <a:t>‹#›</a:t>
            </a:fld>
            <a:endParaRPr lang="en-US"/>
          </a:p>
        </p:txBody>
      </p:sp>
    </p:spTree>
    <p:extLst>
      <p:ext uri="{BB962C8B-B14F-4D97-AF65-F5344CB8AC3E}">
        <p14:creationId xmlns:p14="http://schemas.microsoft.com/office/powerpoint/2010/main" val="287549548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019" y="918079"/>
            <a:ext cx="9144000" cy="911153"/>
          </a:xfrm>
          <a:ln w="38100">
            <a:noFill/>
          </a:ln>
        </p:spPr>
        <p:txBody>
          <a:bodyPr>
            <a:noAutofit/>
          </a:bodyPr>
          <a:lstStyle/>
          <a:p>
            <a:pPr algn="ctr"/>
            <a:r>
              <a:rPr lang="en-US" sz="8800" b="1" u="sng" dirty="0" err="1">
                <a:solidFill>
                  <a:srgbClr val="7A1E4C"/>
                </a:solidFill>
                <a:latin typeface="SutonnyMJ" pitchFamily="2" charset="0"/>
                <a:cs typeface="NikoshBAN" panose="02000000000000000000" pitchFamily="2" charset="0"/>
              </a:rPr>
              <a:t>স্বাগতম</a:t>
            </a:r>
            <a:endParaRPr lang="en-US" sz="8800" b="1" u="sng" dirty="0">
              <a:solidFill>
                <a:srgbClr val="7A1E4C"/>
              </a:solidFill>
              <a:latin typeface="SutonnyMJ"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233" y="1829232"/>
            <a:ext cx="9143999" cy="4954138"/>
          </a:xfrm>
          <a:prstGeom prst="ellipse">
            <a:avLst/>
          </a:prstGeom>
          <a:ln>
            <a:noFill/>
          </a:ln>
          <a:effectLst>
            <a:softEdge rad="112500"/>
          </a:effectLst>
        </p:spPr>
      </p:pic>
    </p:spTree>
    <p:extLst>
      <p:ext uri="{BB962C8B-B14F-4D97-AF65-F5344CB8AC3E}">
        <p14:creationId xmlns:p14="http://schemas.microsoft.com/office/powerpoint/2010/main" val="335022394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6685" y="1416767"/>
            <a:ext cx="9075761" cy="923330"/>
          </a:xfrm>
          <a:prstGeom prst="rect">
            <a:avLst/>
          </a:prstGeom>
          <a:noFill/>
          <a:ln w="38100">
            <a:noFill/>
          </a:ln>
        </p:spPr>
        <p:txBody>
          <a:bodyPr wrap="square" rtlCol="0">
            <a:spAutoFit/>
          </a:bodyPr>
          <a:lstStyle/>
          <a:p>
            <a:pPr algn="ctr"/>
            <a:r>
              <a:rPr lang="en-US" sz="5400" b="1" u="sng" dirty="0" err="1">
                <a:latin typeface="NikoshBAN" panose="02000000000000000000" pitchFamily="2" charset="0"/>
                <a:cs typeface="NikoshBAN" panose="02000000000000000000" pitchFamily="2" charset="0"/>
              </a:rPr>
              <a:t>একক</a:t>
            </a:r>
            <a:r>
              <a:rPr lang="en-US" sz="5400" b="1" dirty="0">
                <a:latin typeface="NikoshBAN" panose="02000000000000000000" pitchFamily="2" charset="0"/>
                <a:cs typeface="NikoshBAN" panose="02000000000000000000" pitchFamily="2" charset="0"/>
              </a:rPr>
              <a:t> </a:t>
            </a:r>
            <a:r>
              <a:rPr lang="en-US" sz="5400" b="1" u="sng" dirty="0" err="1">
                <a:latin typeface="NikoshBAN" panose="02000000000000000000" pitchFamily="2" charset="0"/>
                <a:cs typeface="NikoshBAN" panose="02000000000000000000" pitchFamily="2" charset="0"/>
              </a:rPr>
              <a:t>কাজ</a:t>
            </a:r>
            <a:endParaRPr lang="en-US" sz="5400" b="1" u="sng" dirty="0">
              <a:latin typeface="NikoshBAN" panose="02000000000000000000" pitchFamily="2" charset="0"/>
              <a:cs typeface="NikoshBAN" panose="02000000000000000000" pitchFamily="2" charset="0"/>
            </a:endParaRPr>
          </a:p>
        </p:txBody>
      </p:sp>
      <p:sp>
        <p:nvSpPr>
          <p:cNvPr id="3" name="TextBox 2"/>
          <p:cNvSpPr txBox="1"/>
          <p:nvPr/>
        </p:nvSpPr>
        <p:spPr>
          <a:xfrm>
            <a:off x="1727200" y="2802041"/>
            <a:ext cx="9240619" cy="1077218"/>
          </a:xfrm>
          <a:prstGeom prst="rect">
            <a:avLst/>
          </a:prstGeom>
          <a:noFill/>
          <a:ln w="38100">
            <a:noFill/>
          </a:ln>
        </p:spPr>
        <p:txBody>
          <a:bodyPr wrap="square" rtlCol="0">
            <a:spAutoFit/>
          </a:bodyPr>
          <a:lstStyle/>
          <a:p>
            <a:pPr algn="ctr"/>
            <a:r>
              <a:rPr lang="en-US" sz="3200" b="1" dirty="0">
                <a:latin typeface="NikoshBAN" panose="02000000000000000000" pitchFamily="2" charset="0"/>
                <a:cs typeface="NikoshBAN" panose="02000000000000000000" pitchFamily="2" charset="0"/>
              </a:rPr>
              <a:t>(১) </a:t>
            </a:r>
            <a:r>
              <a:rPr lang="en-US" sz="3200" b="1" dirty="0" err="1">
                <a:latin typeface="NikoshBAN" panose="02000000000000000000" pitchFamily="2" charset="0"/>
                <a:cs typeface="NikoshBAN" panose="02000000000000000000" pitchFamily="2" charset="0"/>
              </a:rPr>
              <a:t>কোন</a:t>
            </a:r>
            <a:r>
              <a:rPr lang="en-US" sz="3200" b="1" dirty="0">
                <a:latin typeface="NikoshBAN" panose="02000000000000000000" pitchFamily="2" charset="0"/>
                <a:cs typeface="NikoshBAN" panose="02000000000000000000" pitchFamily="2" charset="0"/>
              </a:rPr>
              <a:t> ক</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ন </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জ</a:t>
            </a:r>
            <a:r>
              <a:rPr lang="en-US" sz="3200" b="1" dirty="0" err="1">
                <a:latin typeface="NikoshBAN" panose="02000000000000000000" pitchFamily="2" charset="0"/>
                <a:cs typeface="NikoshBAN" panose="02000000000000000000" pitchFamily="2" charset="0"/>
              </a:rPr>
              <a:t>্যের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জীবের</a:t>
            </a:r>
            <a:r>
              <a:rPr lang="en-US" sz="3200" b="1" dirty="0">
                <a:latin typeface="NikoshBAN" panose="02000000000000000000" pitchFamily="2" charset="0"/>
                <a:cs typeface="NikoshBAN" panose="02000000000000000000" pitchFamily="2" charset="0"/>
              </a:rPr>
              <a:t> ন</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উ</a:t>
            </a:r>
            <a:r>
              <a:rPr lang="as-IN" sz="3200" b="1" dirty="0">
                <a:latin typeface="NikoshBAN" panose="02000000000000000000" pitchFamily="2" charset="0"/>
                <a:cs typeface="NikoshBAN" panose="02000000000000000000" pitchFamily="2" charset="0"/>
              </a:rPr>
              <a:t>ক</a:t>
            </a:r>
            <a:r>
              <a:rPr lang="en-US" sz="3200" b="1" dirty="0" err="1">
                <a:latin typeface="NikoshBAN" panose="02000000000000000000" pitchFamily="2" charset="0"/>
                <a:cs typeface="NikoshBAN" panose="02000000000000000000" pitchFamily="2" charset="0"/>
              </a:rPr>
              <a:t>্লিয়াস</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সুগঠিত</a:t>
            </a:r>
            <a:r>
              <a:rPr lang="en-US" sz="3200" b="1" dirty="0">
                <a:latin typeface="NikoshBAN" panose="02000000000000000000" pitchFamily="2" charset="0"/>
                <a:cs typeface="NikoshBAN" panose="02000000000000000000" pitchFamily="2" charset="0"/>
              </a:rPr>
              <a:t> ? </a:t>
            </a:r>
          </a:p>
          <a:p>
            <a:pPr algn="ct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২</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কোন</a:t>
            </a:r>
            <a:r>
              <a:rPr lang="en-US" sz="3200" b="1" dirty="0">
                <a:latin typeface="NikoshBAN" panose="02000000000000000000" pitchFamily="2" charset="0"/>
                <a:cs typeface="NikoshBAN" panose="02000000000000000000" pitchFamily="2" charset="0"/>
              </a:rPr>
              <a:t> ক</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ন </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জ</a:t>
            </a:r>
            <a:r>
              <a:rPr lang="en-US" sz="3200" b="1" dirty="0" err="1">
                <a:latin typeface="NikoshBAN" panose="02000000000000000000" pitchFamily="2" charset="0"/>
                <a:cs typeface="NikoshBAN" panose="02000000000000000000" pitchFamily="2" charset="0"/>
              </a:rPr>
              <a:t>্যের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জীবের</a:t>
            </a:r>
            <a:r>
              <a:rPr lang="en-US" sz="3200" b="1" dirty="0">
                <a:latin typeface="NikoshBAN" panose="02000000000000000000" pitchFamily="2" charset="0"/>
                <a:cs typeface="NikoshBAN" panose="02000000000000000000" pitchFamily="2" charset="0"/>
              </a:rPr>
              <a:t> ন</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উ</a:t>
            </a:r>
            <a:r>
              <a:rPr lang="as-IN" sz="3200" b="1" dirty="0">
                <a:latin typeface="NikoshBAN" panose="02000000000000000000" pitchFamily="2" charset="0"/>
                <a:cs typeface="NikoshBAN" panose="02000000000000000000" pitchFamily="2" charset="0"/>
              </a:rPr>
              <a:t>ক</a:t>
            </a:r>
            <a:r>
              <a:rPr lang="en-US" sz="3200" b="1" dirty="0" err="1">
                <a:latin typeface="NikoshBAN" panose="02000000000000000000" pitchFamily="2" charset="0"/>
                <a:cs typeface="NikoshBAN" panose="02000000000000000000" pitchFamily="2" charset="0"/>
              </a:rPr>
              <a:t>্লিয়াস</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সুগঠিত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ন</a:t>
            </a:r>
            <a:r>
              <a:rPr lang="en-US" sz="3200" b="1" dirty="0">
                <a:latin typeface="NikoshBAN" panose="02000000000000000000" pitchFamily="2" charset="0"/>
                <a:cs typeface="NikoshBAN" panose="02000000000000000000" pitchFamily="2" charset="0"/>
              </a:rPr>
              <a:t>য়? </a:t>
            </a:r>
          </a:p>
        </p:txBody>
      </p:sp>
    </p:spTree>
    <p:extLst>
      <p:ext uri="{BB962C8B-B14F-4D97-AF65-F5344CB8AC3E}">
        <p14:creationId xmlns:p14="http://schemas.microsoft.com/office/powerpoint/2010/main" val="3896973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4313" y="1046788"/>
            <a:ext cx="9075761" cy="1015663"/>
          </a:xfrm>
          <a:prstGeom prst="rect">
            <a:avLst/>
          </a:prstGeom>
          <a:noFill/>
          <a:ln w="38100">
            <a:noFill/>
          </a:ln>
        </p:spPr>
        <p:txBody>
          <a:bodyPr wrap="square" rtlCol="0">
            <a:spAutoFit/>
          </a:bodyPr>
          <a:lstStyle/>
          <a:p>
            <a:pPr algn="ctr"/>
            <a:r>
              <a:rPr lang="en-US" sz="6000" b="1" u="sng" dirty="0" err="1">
                <a:latin typeface="NikoshBAN" panose="02000000000000000000" pitchFamily="2" charset="0"/>
                <a:cs typeface="NikoshBAN" panose="02000000000000000000" pitchFamily="2" charset="0"/>
              </a:rPr>
              <a:t>দলগত</a:t>
            </a:r>
            <a:r>
              <a:rPr lang="en-US" sz="6000" b="1" dirty="0">
                <a:latin typeface="NikoshBAN" panose="02000000000000000000" pitchFamily="2" charset="0"/>
                <a:cs typeface="NikoshBAN" panose="02000000000000000000" pitchFamily="2" charset="0"/>
              </a:rPr>
              <a:t> </a:t>
            </a:r>
            <a:r>
              <a:rPr lang="en-US" sz="6000" b="1" u="sng" dirty="0" err="1">
                <a:latin typeface="NikoshBAN" panose="02000000000000000000" pitchFamily="2" charset="0"/>
                <a:cs typeface="NikoshBAN" panose="02000000000000000000" pitchFamily="2" charset="0"/>
              </a:rPr>
              <a:t>কাজ</a:t>
            </a:r>
            <a:endParaRPr lang="en-US" sz="6000" b="1" u="sng"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6123DD47-65CE-494B-9382-CC6D6006ADB6}"/>
              </a:ext>
            </a:extLst>
          </p:cNvPr>
          <p:cNvSpPr txBox="1"/>
          <p:nvPr/>
        </p:nvSpPr>
        <p:spPr>
          <a:xfrm>
            <a:off x="391885" y="2644170"/>
            <a:ext cx="9240619" cy="1569660"/>
          </a:xfrm>
          <a:prstGeom prst="rect">
            <a:avLst/>
          </a:prstGeom>
          <a:noFill/>
          <a:ln w="38100">
            <a:noFill/>
          </a:ln>
        </p:spPr>
        <p:txBody>
          <a:bodyPr wrap="square" rtlCol="0">
            <a:spAutoFit/>
          </a:bodyPr>
          <a:lstStyle/>
          <a:p>
            <a:pPr algn="ctr"/>
            <a:r>
              <a:rPr lang="en-US" sz="3200" dirty="0">
                <a:latin typeface="NikoshBAN" panose="02000000000000000000" pitchFamily="2" charset="0"/>
                <a:cs typeface="NikoshBAN" panose="02000000000000000000" pitchFamily="2" charset="0"/>
              </a:rPr>
              <a:t> </a:t>
            </a:r>
          </a:p>
          <a:p>
            <a:pPr algn="ctr"/>
            <a:r>
              <a:rPr lang="en-US" sz="3200" dirty="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(১) </a:t>
            </a:r>
            <a:r>
              <a:rPr lang="en-US" sz="3200" b="1" dirty="0" err="1">
                <a:latin typeface="NikoshBAN" panose="02000000000000000000" pitchFamily="2" charset="0"/>
                <a:cs typeface="NikoshBAN" panose="02000000000000000000" pitchFamily="2" charset="0"/>
              </a:rPr>
              <a:t>কোন</a:t>
            </a:r>
            <a:r>
              <a:rPr lang="en-US" sz="3200" b="1" dirty="0">
                <a:latin typeface="NikoshBAN" panose="02000000000000000000" pitchFamily="2" charset="0"/>
                <a:cs typeface="NikoshBAN" panose="02000000000000000000" pitchFamily="2" charset="0"/>
              </a:rPr>
              <a:t> ক</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ন </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জ</a:t>
            </a:r>
            <a:r>
              <a:rPr lang="en-US" sz="3200" b="1" dirty="0" err="1">
                <a:latin typeface="NikoshBAN" panose="02000000000000000000" pitchFamily="2" charset="0"/>
                <a:cs typeface="NikoshBAN" panose="02000000000000000000" pitchFamily="2" charset="0"/>
              </a:rPr>
              <a:t>্যের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দেখতে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অণুবীক্ষণ</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যন্ত্র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লাগে</a:t>
            </a:r>
            <a:r>
              <a:rPr lang="en-US" sz="3200" b="1" dirty="0">
                <a:latin typeface="NikoshBAN" panose="02000000000000000000" pitchFamily="2" charset="0"/>
                <a:cs typeface="NikoshBAN" panose="02000000000000000000" pitchFamily="2" charset="0"/>
              </a:rPr>
              <a:t>?</a:t>
            </a:r>
          </a:p>
          <a:p>
            <a:pPr algn="ctr"/>
            <a:r>
              <a:rPr lang="en-US" sz="3200" b="1" dirty="0">
                <a:latin typeface="NikoshBAN" panose="02000000000000000000" pitchFamily="2" charset="0"/>
                <a:cs typeface="NikoshBAN" panose="02000000000000000000" pitchFamily="2" charset="0"/>
              </a:rPr>
              <a:t>(২) </a:t>
            </a:r>
            <a:r>
              <a:rPr lang="en-US" sz="3200" b="1" dirty="0" err="1">
                <a:latin typeface="NikoshBAN" panose="02000000000000000000" pitchFamily="2" charset="0"/>
                <a:cs typeface="NikoshBAN" panose="02000000000000000000" pitchFamily="2" charset="0"/>
              </a:rPr>
              <a:t>কোন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রাজ্যের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স্বভোজী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ব্যাখ্যা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08020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44462" y="292046"/>
            <a:ext cx="9075761" cy="923330"/>
          </a:xfrm>
          <a:prstGeom prst="rect">
            <a:avLst/>
          </a:prstGeom>
          <a:noFill/>
          <a:ln w="38100">
            <a:noFill/>
          </a:ln>
        </p:spPr>
        <p:txBody>
          <a:bodyPr wrap="square" rtlCol="0">
            <a:spAutoFit/>
          </a:bodyPr>
          <a:lstStyle/>
          <a:p>
            <a:pPr algn="ctr"/>
            <a:r>
              <a:rPr lang="en-US" sz="5400" b="1" u="sng" dirty="0" err="1">
                <a:latin typeface="NikoshBAN" panose="02000000000000000000" pitchFamily="2" charset="0"/>
                <a:cs typeface="NikoshBAN" panose="02000000000000000000" pitchFamily="2" charset="0"/>
              </a:rPr>
              <a:t>মূল্যায়ন</a:t>
            </a:r>
            <a:endParaRPr lang="en-US" sz="5400" b="1" u="sng"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F3F5BDB1-B4EF-4DD6-BA89-44521678C751}"/>
              </a:ext>
            </a:extLst>
          </p:cNvPr>
          <p:cNvSpPr txBox="1"/>
          <p:nvPr/>
        </p:nvSpPr>
        <p:spPr>
          <a:xfrm>
            <a:off x="1698171" y="2644170"/>
            <a:ext cx="7934333" cy="2062103"/>
          </a:xfrm>
          <a:prstGeom prst="rect">
            <a:avLst/>
          </a:prstGeom>
          <a:noFill/>
          <a:ln w="38100">
            <a:noFill/>
          </a:ln>
        </p:spPr>
        <p:txBody>
          <a:bodyPr wrap="square" rtlCol="0">
            <a:spAutoFit/>
          </a:bodyPr>
          <a:lstStyle/>
          <a:p>
            <a:pPr algn="ctr"/>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যাদের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a:t>
            </a:r>
          </a:p>
          <a:p>
            <a:pPr algn="ctr"/>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জীবের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বৈশিষ্ট্য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p>
          <a:p>
            <a:pPr algn="ctr"/>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জীবজগৎকে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কয়টি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হয়েছে</a:t>
            </a:r>
            <a:r>
              <a:rPr lang="en-US" sz="3200" dirty="0">
                <a:latin typeface="NikoshBAN" panose="02000000000000000000" pitchFamily="2" charset="0"/>
                <a:cs typeface="NikoshBAN" panose="02000000000000000000" pitchFamily="2" charset="0"/>
              </a:rPr>
              <a:t>?</a:t>
            </a:r>
          </a:p>
          <a:p>
            <a:pPr algn="ct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80938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98642" y="378239"/>
            <a:ext cx="3972829" cy="923330"/>
          </a:xfrm>
          <a:prstGeom prst="rect">
            <a:avLst/>
          </a:prstGeom>
          <a:noFill/>
          <a:ln w="38100">
            <a:noFill/>
          </a:ln>
        </p:spPr>
        <p:txBody>
          <a:bodyPr wrap="square" rtlCol="0">
            <a:spAutoFit/>
          </a:bodyPr>
          <a:lstStyle/>
          <a:p>
            <a:pPr algn="ctr"/>
            <a:r>
              <a:rPr lang="en-US" sz="5400" b="1" u="sng" dirty="0" err="1">
                <a:effectLst>
                  <a:outerShdw blurRad="38100" dist="38100" dir="2700000" algn="tl">
                    <a:srgbClr val="000000">
                      <a:alpha val="43137"/>
                    </a:srgbClr>
                  </a:outerShdw>
                </a:effectLst>
                <a:latin typeface="NikoshBAN" pitchFamily="2" charset="0"/>
                <a:cs typeface="NikoshBAN" pitchFamily="2" charset="0"/>
              </a:rPr>
              <a:t>বাড়ির</a:t>
            </a:r>
            <a:r>
              <a:rPr lang="en-US" sz="5400" b="1" dirty="0">
                <a:effectLst>
                  <a:outerShdw blurRad="38100" dist="38100" dir="2700000" algn="tl">
                    <a:srgbClr val="000000">
                      <a:alpha val="43137"/>
                    </a:srgbClr>
                  </a:outerShdw>
                </a:effectLst>
                <a:latin typeface="NikoshBAN" pitchFamily="2" charset="0"/>
                <a:cs typeface="NikoshBAN" pitchFamily="2" charset="0"/>
              </a:rPr>
              <a:t> </a:t>
            </a:r>
            <a:r>
              <a:rPr lang="en-US" sz="5400" b="1" u="sng" dirty="0" err="1">
                <a:effectLst>
                  <a:outerShdw blurRad="38100" dist="38100" dir="2700000" algn="tl">
                    <a:srgbClr val="000000">
                      <a:alpha val="43137"/>
                    </a:srgbClr>
                  </a:outerShdw>
                </a:effectLst>
                <a:latin typeface="NikoshBAN" pitchFamily="2" charset="0"/>
                <a:cs typeface="NikoshBAN" pitchFamily="2" charset="0"/>
              </a:rPr>
              <a:t>কাজ</a:t>
            </a:r>
            <a:endParaRPr lang="en-US" sz="5400" b="1" u="sng"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27A788F9-2837-44AE-AD07-6991E1949B39}"/>
              </a:ext>
            </a:extLst>
          </p:cNvPr>
          <p:cNvSpPr txBox="1"/>
          <p:nvPr/>
        </p:nvSpPr>
        <p:spPr>
          <a:xfrm>
            <a:off x="1097280" y="1770632"/>
            <a:ext cx="8868386" cy="1384995"/>
          </a:xfrm>
          <a:prstGeom prst="rect">
            <a:avLst/>
          </a:prstGeom>
          <a:noFill/>
        </p:spPr>
        <p:txBody>
          <a:bodyPr wrap="square" rtlCol="0">
            <a:spAutoFit/>
          </a:bodyPr>
          <a:lstStyle/>
          <a:p>
            <a:pPr algn="ctr"/>
            <a:r>
              <a:rPr lang="en-US" sz="2800" b="1" dirty="0" err="1"/>
              <a:t>পোষ্টার</a:t>
            </a:r>
            <a:r>
              <a:rPr lang="en-US" sz="2800" b="1" dirty="0"/>
              <a:t> </a:t>
            </a:r>
            <a:r>
              <a:rPr lang="en-US" sz="2800" b="1" dirty="0" err="1"/>
              <a:t>কাগজে</a:t>
            </a:r>
            <a:r>
              <a:rPr lang="en-US" sz="2800" b="1" dirty="0"/>
              <a:t> </a:t>
            </a:r>
            <a:r>
              <a:rPr lang="en-US" sz="2800" b="1" dirty="0" err="1"/>
              <a:t>জীবজগতের</a:t>
            </a:r>
            <a:r>
              <a:rPr lang="en-US" sz="2800" b="1" dirty="0"/>
              <a:t> </a:t>
            </a:r>
            <a:r>
              <a:rPr lang="en-US" sz="2800" b="1" dirty="0" err="1"/>
              <a:t>ছকটি</a:t>
            </a:r>
            <a:r>
              <a:rPr lang="en-US" sz="2800" b="1" dirty="0"/>
              <a:t> </a:t>
            </a:r>
            <a:r>
              <a:rPr lang="en-US" sz="2800" b="1" dirty="0" err="1"/>
              <a:t>লিখ</a:t>
            </a:r>
            <a:r>
              <a:rPr lang="en-US" sz="2800" b="1" dirty="0"/>
              <a:t> </a:t>
            </a:r>
            <a:r>
              <a:rPr lang="en-US" sz="2800" b="1" dirty="0" err="1"/>
              <a:t>এবং</a:t>
            </a:r>
            <a:r>
              <a:rPr lang="en-US" sz="2800" b="1" dirty="0"/>
              <a:t> </a:t>
            </a:r>
            <a:r>
              <a:rPr lang="en-US" sz="2800" b="1" dirty="0" err="1"/>
              <a:t>উদাহরণসহ</a:t>
            </a:r>
            <a:r>
              <a:rPr lang="en-US" sz="2800" b="1" dirty="0"/>
              <a:t> </a:t>
            </a:r>
            <a:r>
              <a:rPr lang="en-US" sz="2800" b="1" dirty="0" err="1"/>
              <a:t>প্রতিটি</a:t>
            </a:r>
            <a:r>
              <a:rPr lang="en-US" sz="2800" b="1" dirty="0"/>
              <a:t> </a:t>
            </a:r>
            <a:r>
              <a:rPr lang="en-US" sz="2800" b="1" dirty="0" err="1">
                <a:latin typeface="SutonnyMJ" pitchFamily="2" charset="0"/>
              </a:rPr>
              <a:t>রাজ্যের</a:t>
            </a:r>
            <a:r>
              <a:rPr lang="en-US" sz="2800" b="1" dirty="0">
                <a:latin typeface="SutonnyMJ" pitchFamily="2" charset="0"/>
              </a:rPr>
              <a:t> ২টি </a:t>
            </a:r>
            <a:r>
              <a:rPr lang="en-US" sz="2800" b="1" dirty="0" err="1">
                <a:latin typeface="SutonnyMJ" pitchFamily="2" charset="0"/>
              </a:rPr>
              <a:t>করে</a:t>
            </a:r>
            <a:r>
              <a:rPr lang="en-US" sz="2800" b="1" dirty="0">
                <a:latin typeface="SutonnyMJ" pitchFamily="2" charset="0"/>
              </a:rPr>
              <a:t> </a:t>
            </a:r>
            <a:r>
              <a:rPr lang="en-US" sz="2800" b="1" dirty="0" err="1">
                <a:latin typeface="SutonnyMJ" pitchFamily="2" charset="0"/>
              </a:rPr>
              <a:t>শনাক্তকারী</a:t>
            </a:r>
            <a:r>
              <a:rPr lang="en-US" sz="2800" b="1" dirty="0">
                <a:latin typeface="SutonnyMJ" pitchFamily="2" charset="0"/>
              </a:rPr>
              <a:t> </a:t>
            </a:r>
            <a:r>
              <a:rPr lang="en-US" sz="2800" b="1" dirty="0" err="1">
                <a:latin typeface="SutonnyMJ" pitchFamily="2" charset="0"/>
              </a:rPr>
              <a:t>বৈশিষ্ট্য</a:t>
            </a:r>
            <a:r>
              <a:rPr lang="en-US" sz="2800" b="1" dirty="0">
                <a:latin typeface="SutonnyMJ" pitchFamily="2" charset="0"/>
              </a:rPr>
              <a:t> </a:t>
            </a:r>
            <a:r>
              <a:rPr lang="en-US" sz="2800" b="1" dirty="0" err="1">
                <a:latin typeface="SutonnyMJ" pitchFamily="2" charset="0"/>
              </a:rPr>
              <a:t>পোষ্টার</a:t>
            </a:r>
            <a:r>
              <a:rPr lang="en-US" sz="2800" b="1" dirty="0">
                <a:latin typeface="SutonnyMJ" pitchFamily="2" charset="0"/>
              </a:rPr>
              <a:t> </a:t>
            </a:r>
            <a:r>
              <a:rPr lang="en-US" sz="2800" b="1" dirty="0" err="1">
                <a:latin typeface="SutonnyMJ" pitchFamily="2" charset="0"/>
              </a:rPr>
              <a:t>কাগজে</a:t>
            </a:r>
            <a:r>
              <a:rPr lang="en-US" sz="2800" b="1" dirty="0">
                <a:latin typeface="SutonnyMJ" pitchFamily="2" charset="0"/>
              </a:rPr>
              <a:t> </a:t>
            </a:r>
            <a:r>
              <a:rPr lang="en-US" sz="2800" b="1" dirty="0" err="1">
                <a:latin typeface="SutonnyMJ" pitchFamily="2" charset="0"/>
              </a:rPr>
              <a:t>লিখে</a:t>
            </a:r>
            <a:r>
              <a:rPr lang="en-US" sz="2800" b="1" dirty="0">
                <a:latin typeface="SutonnyMJ" pitchFamily="2" charset="0"/>
              </a:rPr>
              <a:t> </a:t>
            </a:r>
            <a:r>
              <a:rPr lang="en-US" sz="2800" b="1" dirty="0" err="1">
                <a:latin typeface="SutonnyMJ" pitchFamily="2" charset="0"/>
              </a:rPr>
              <a:t>প্রদর্শন</a:t>
            </a:r>
            <a:r>
              <a:rPr lang="en-US" sz="2800" b="1" dirty="0">
                <a:latin typeface="SutonnyMJ" pitchFamily="2" charset="0"/>
              </a:rPr>
              <a:t> </a:t>
            </a:r>
            <a:r>
              <a:rPr lang="en-US" sz="2800" b="1" dirty="0" err="1">
                <a:latin typeface="SutonnyMJ" pitchFamily="2" charset="0"/>
              </a:rPr>
              <a:t>কর</a:t>
            </a:r>
            <a:r>
              <a:rPr lang="en-US" sz="2800" b="1" dirty="0">
                <a:latin typeface="SutonnyMJ" pitchFamily="2" charset="0"/>
              </a:rPr>
              <a:t>। ৫টি </a:t>
            </a:r>
            <a:r>
              <a:rPr lang="en-US" sz="2800" b="1" dirty="0" err="1">
                <a:latin typeface="SutonnyMJ" pitchFamily="2" charset="0"/>
              </a:rPr>
              <a:t>দলে</a:t>
            </a:r>
            <a:r>
              <a:rPr lang="en-US" sz="2800" b="1" dirty="0">
                <a:latin typeface="SutonnyMJ" pitchFamily="2" charset="0"/>
              </a:rPr>
              <a:t> </a:t>
            </a:r>
            <a:r>
              <a:rPr lang="en-US" sz="2800" b="1" dirty="0" err="1">
                <a:latin typeface="SutonnyMJ" pitchFamily="2" charset="0"/>
              </a:rPr>
              <a:t>ভাগ</a:t>
            </a:r>
            <a:r>
              <a:rPr lang="en-US" sz="2800" b="1" dirty="0">
                <a:latin typeface="SutonnyMJ" pitchFamily="2" charset="0"/>
              </a:rPr>
              <a:t> </a:t>
            </a:r>
            <a:r>
              <a:rPr lang="en-US" sz="2800" b="1" dirty="0" err="1">
                <a:latin typeface="SutonnyMJ" pitchFamily="2" charset="0"/>
              </a:rPr>
              <a:t>করে</a:t>
            </a:r>
            <a:r>
              <a:rPr lang="en-US" sz="2800" b="1" dirty="0">
                <a:latin typeface="SutonnyMJ" pitchFamily="2" charset="0"/>
              </a:rPr>
              <a:t> ।</a:t>
            </a:r>
            <a:endParaRPr lang="en-US" sz="2800" b="1" dirty="0"/>
          </a:p>
        </p:txBody>
      </p:sp>
    </p:spTree>
    <p:extLst>
      <p:ext uri="{BB962C8B-B14F-4D97-AF65-F5344CB8AC3E}">
        <p14:creationId xmlns:p14="http://schemas.microsoft.com/office/powerpoint/2010/main" val="19740713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7818"/>
            <a:ext cx="10515600" cy="1973127"/>
          </a:xfrm>
          <a:ln w="38100">
            <a:noFill/>
          </a:ln>
        </p:spPr>
        <p:txBody>
          <a:bodyPr>
            <a:normAutofit/>
          </a:bodyPr>
          <a:lstStyle/>
          <a:p>
            <a:pPr algn="ctr"/>
            <a:r>
              <a:rPr lang="en-US" sz="9600" b="1" dirty="0"/>
              <a:t> </a:t>
            </a:r>
            <a:r>
              <a:rPr lang="en-US" sz="9600" b="1" dirty="0" err="1"/>
              <a:t>ধন্যবাদ</a:t>
            </a:r>
            <a:endParaRPr lang="en-US" sz="9600" b="1" dirty="0"/>
          </a:p>
        </p:txBody>
      </p:sp>
      <p:pic>
        <p:nvPicPr>
          <p:cNvPr id="6" name="Picture 5">
            <a:extLst>
              <a:ext uri="{FF2B5EF4-FFF2-40B4-BE49-F238E27FC236}">
                <a16:creationId xmlns:a16="http://schemas.microsoft.com/office/drawing/2014/main" id="{80FE7436-60B1-4AFB-AA6B-CF69EEAD2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4914"/>
            <a:ext cx="12191999" cy="4913086"/>
          </a:xfrm>
          <a:prstGeom prst="rect">
            <a:avLst/>
          </a:prstGeom>
        </p:spPr>
      </p:pic>
    </p:spTree>
    <p:extLst>
      <p:ext uri="{BB962C8B-B14F-4D97-AF65-F5344CB8AC3E}">
        <p14:creationId xmlns:p14="http://schemas.microsoft.com/office/powerpoint/2010/main" val="2741858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511A22-5BBC-44F3-A07F-163671EC4E87}"/>
              </a:ext>
            </a:extLst>
          </p:cNvPr>
          <p:cNvSpPr>
            <a:spLocks noGrp="1"/>
          </p:cNvSpPr>
          <p:nvPr>
            <p:ph type="title"/>
          </p:nvPr>
        </p:nvSpPr>
        <p:spPr>
          <a:xfrm>
            <a:off x="596163" y="295148"/>
            <a:ext cx="3132175" cy="892012"/>
          </a:xfrm>
          <a:ln w="57150">
            <a:noFill/>
          </a:ln>
        </p:spPr>
        <p:txBody>
          <a:bodyPr>
            <a:normAutofit fontScale="90000"/>
          </a:bodyPr>
          <a:lstStyle/>
          <a:p>
            <a:pPr algn="ctr"/>
            <a:r>
              <a:rPr lang="bn-IN" sz="6000" b="1" dirty="0">
                <a:solidFill>
                  <a:srgbClr val="002060"/>
                </a:solidFill>
                <a:latin typeface="NikoshBAN" panose="02000000000000000000" pitchFamily="2" charset="0"/>
                <a:cs typeface="NikoshBAN" panose="02000000000000000000" pitchFamily="2" charset="0"/>
              </a:rPr>
              <a:t>পরিচিতি</a:t>
            </a:r>
            <a:r>
              <a:rPr lang="bn-IN" sz="3600" dirty="0">
                <a:solidFill>
                  <a:srgbClr val="002060"/>
                </a:solidFill>
              </a:rPr>
              <a:t> </a:t>
            </a:r>
            <a:endParaRPr lang="en-US" sz="3600" dirty="0">
              <a:solidFill>
                <a:srgbClr val="002060"/>
              </a:solidFill>
            </a:endParaRPr>
          </a:p>
        </p:txBody>
      </p:sp>
      <p:sp>
        <p:nvSpPr>
          <p:cNvPr id="9" name="Content Placeholder 7">
            <a:extLst>
              <a:ext uri="{FF2B5EF4-FFF2-40B4-BE49-F238E27FC236}">
                <a16:creationId xmlns:a16="http://schemas.microsoft.com/office/drawing/2014/main" id="{2865035C-A19F-4AAD-819E-3AB971C79A07}"/>
              </a:ext>
            </a:extLst>
          </p:cNvPr>
          <p:cNvSpPr txBox="1">
            <a:spLocks/>
          </p:cNvSpPr>
          <p:nvPr/>
        </p:nvSpPr>
        <p:spPr>
          <a:xfrm>
            <a:off x="0" y="4711721"/>
            <a:ext cx="4324502" cy="1815882"/>
          </a:xfrm>
          <a:prstGeom prst="rect">
            <a:avLst/>
          </a:prstGeom>
          <a:noFill/>
        </p:spPr>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3200" dirty="0" err="1">
                <a:solidFill>
                  <a:schemeClr val="tx2"/>
                </a:solidFill>
                <a:latin typeface="NikoshBAN" pitchFamily="2" charset="0"/>
                <a:cs typeface="NikoshBAN" pitchFamily="2" charset="0"/>
              </a:rPr>
              <a:t>বিজন</a:t>
            </a:r>
            <a:r>
              <a:rPr lang="en-US" sz="3200" dirty="0">
                <a:solidFill>
                  <a:schemeClr val="tx2"/>
                </a:solidFill>
                <a:latin typeface="NikoshBAN" pitchFamily="2" charset="0"/>
                <a:cs typeface="NikoshBAN" pitchFamily="2" charset="0"/>
              </a:rPr>
              <a:t> চ</a:t>
            </a:r>
            <a:r>
              <a:rPr lang="as-IN" sz="3200" dirty="0">
                <a:solidFill>
                  <a:schemeClr val="tx2"/>
                </a:solidFill>
                <a:latin typeface="NikoshBAN" pitchFamily="2" charset="0"/>
                <a:cs typeface="NikoshBAN" pitchFamily="2" charset="0"/>
              </a:rPr>
              <a:t>ন</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দ</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র</a:t>
            </a:r>
            <a:r>
              <a:rPr lang="en-US" sz="3200" dirty="0">
                <a:solidFill>
                  <a:schemeClr val="tx2"/>
                </a:solidFill>
                <a:latin typeface="NikoshBAN" pitchFamily="2" charset="0"/>
                <a:cs typeface="NikoshBAN" pitchFamily="2" charset="0"/>
              </a:rPr>
              <a:t> </a:t>
            </a:r>
            <a:r>
              <a:rPr lang="as-IN" sz="3200" dirty="0">
                <a:solidFill>
                  <a:schemeClr val="tx2"/>
                </a:solidFill>
                <a:latin typeface="NikoshBAN" pitchFamily="2" charset="0"/>
                <a:cs typeface="NikoshBAN" pitchFamily="2" charset="0"/>
              </a:rPr>
              <a:t>স</a:t>
            </a:r>
            <a:r>
              <a:rPr lang="en-US" sz="3200" dirty="0">
                <a:solidFill>
                  <a:schemeClr val="tx2"/>
                </a:solidFill>
                <a:latin typeface="NikoshBAN" pitchFamily="2" charset="0"/>
                <a:cs typeface="NikoshBAN" pitchFamily="2" charset="0"/>
              </a:rPr>
              <a:t>র</a:t>
            </a:r>
            <a:r>
              <a:rPr lang="as-IN" sz="3200" dirty="0">
                <a:solidFill>
                  <a:schemeClr val="tx2"/>
                </a:solidFill>
                <a:latin typeface="NikoshBAN" pitchFamily="2" charset="0"/>
                <a:cs typeface="NikoshBAN" pitchFamily="2" charset="0"/>
              </a:rPr>
              <a:t>ক</a:t>
            </a:r>
            <a:r>
              <a:rPr lang="en-US" sz="3200" dirty="0">
                <a:solidFill>
                  <a:schemeClr val="tx2"/>
                </a:solidFill>
                <a:latin typeface="NikoshBAN" pitchFamily="2" charset="0"/>
                <a:cs typeface="NikoshBAN" pitchFamily="2" charset="0"/>
              </a:rPr>
              <a:t>া</a:t>
            </a:r>
            <a:r>
              <a:rPr lang="as-IN" sz="3200" dirty="0">
                <a:solidFill>
                  <a:schemeClr val="tx2"/>
                </a:solidFill>
                <a:latin typeface="NikoshBAN" pitchFamily="2" charset="0"/>
                <a:cs typeface="NikoshBAN" pitchFamily="2" charset="0"/>
              </a:rPr>
              <a:t>র</a:t>
            </a:r>
            <a:r>
              <a:rPr lang="en-US" sz="1400" dirty="0">
                <a:latin typeface="NikoshBAN" pitchFamily="2" charset="0"/>
                <a:cs typeface="NikoshBAN" pitchFamily="2" charset="0"/>
              </a:rPr>
              <a:t>  </a:t>
            </a:r>
            <a:r>
              <a:rPr lang="bn-IN" sz="1400" dirty="0">
                <a:latin typeface="NikoshBAN" pitchFamily="2" charset="0"/>
                <a:cs typeface="NikoshBAN" pitchFamily="2" charset="0"/>
              </a:rPr>
              <a:t>বিএসসি</a:t>
            </a:r>
            <a:r>
              <a:rPr lang="en-US" sz="1400" dirty="0">
                <a:latin typeface="NikoshBAN" pitchFamily="2" charset="0"/>
                <a:cs typeface="NikoshBAN" pitchFamily="2" charset="0"/>
              </a:rPr>
              <a:t>; </a:t>
            </a:r>
            <a:r>
              <a:rPr lang="en-US" sz="1400" dirty="0" err="1">
                <a:latin typeface="NikoshBAN" pitchFamily="2" charset="0"/>
                <a:cs typeface="NikoshBAN" pitchFamily="2" charset="0"/>
              </a:rPr>
              <a:t>বি.এড</a:t>
            </a:r>
            <a:endParaRPr lang="bn-IN" sz="1400" dirty="0">
              <a:latin typeface="NikoshBAN" pitchFamily="2" charset="0"/>
              <a:cs typeface="NikoshBAN" pitchFamily="2" charset="0"/>
            </a:endParaRPr>
          </a:p>
          <a:p>
            <a:pPr algn="ctr"/>
            <a:r>
              <a:rPr lang="en-US" sz="2000" dirty="0" err="1">
                <a:latin typeface="NikoshBAN" pitchFamily="2" charset="0"/>
                <a:cs typeface="NikoshBAN" pitchFamily="2" charset="0"/>
              </a:rPr>
              <a:t>সিনিয়র</a:t>
            </a:r>
            <a:r>
              <a:rPr lang="bn-IN" sz="2000" dirty="0">
                <a:latin typeface="NikoshBAN" pitchFamily="2" charset="0"/>
                <a:cs typeface="NikoshBAN" pitchFamily="2" charset="0"/>
              </a:rPr>
              <a:t> শিক্ষক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কম্পিউটার</a:t>
            </a:r>
            <a:r>
              <a:rPr lang="en-US" sz="2000" dirty="0">
                <a:latin typeface="NikoshBAN" pitchFamily="2" charset="0"/>
                <a:cs typeface="NikoshBAN" pitchFamily="2" charset="0"/>
              </a:rPr>
              <a:t>)</a:t>
            </a:r>
            <a:endParaRPr lang="en-US" sz="2400" dirty="0">
              <a:latin typeface="NikoshBAN" pitchFamily="2" charset="0"/>
              <a:cs typeface="NikoshBAN" pitchFamily="2" charset="0"/>
            </a:endParaRPr>
          </a:p>
          <a:p>
            <a:pPr algn="ctr"/>
            <a:r>
              <a:rPr lang="as-IN" sz="2000" dirty="0">
                <a:latin typeface="NikoshBAN" pitchFamily="2" charset="0"/>
                <a:cs typeface="NikoshBAN" pitchFamily="2" charset="0"/>
              </a:rPr>
              <a:t>গ</a:t>
            </a:r>
            <a:r>
              <a:rPr lang="en-US" sz="2000" dirty="0" err="1">
                <a:latin typeface="NikoshBAN" pitchFamily="2" charset="0"/>
                <a:cs typeface="NikoshBAN" pitchFamily="2" charset="0"/>
              </a:rPr>
              <a:t>ৌরীপুর</a:t>
            </a:r>
            <a:r>
              <a:rPr lang="en-US" sz="2000" dirty="0">
                <a:latin typeface="NikoshBAN" pitchFamily="2" charset="0"/>
                <a:cs typeface="NikoshBAN" pitchFamily="2" charset="0"/>
              </a:rPr>
              <a:t> প</a:t>
            </a:r>
            <a:r>
              <a:rPr lang="as-IN" sz="2000" dirty="0">
                <a:latin typeface="NikoshBAN" pitchFamily="2" charset="0"/>
                <a:cs typeface="NikoshBAN" pitchFamily="2" charset="0"/>
              </a:rPr>
              <a:t>া</a:t>
            </a:r>
            <a:r>
              <a:rPr lang="en-US" sz="2000" dirty="0" err="1">
                <a:latin typeface="NikoshBAN" pitchFamily="2" charset="0"/>
                <a:cs typeface="NikoshBAN" pitchFamily="2" charset="0"/>
              </a:rPr>
              <a:t>ইল</a:t>
            </a:r>
            <a:r>
              <a:rPr lang="as-IN" sz="2000" dirty="0">
                <a:latin typeface="NikoshBAN" pitchFamily="2" charset="0"/>
                <a:cs typeface="NikoshBAN" pitchFamily="2" charset="0"/>
              </a:rPr>
              <a:t>ট</a:t>
            </a:r>
            <a:r>
              <a:rPr lang="en-US" sz="2000" dirty="0">
                <a:latin typeface="NikoshBAN" pitchFamily="2" charset="0"/>
                <a:cs typeface="NikoshBAN" pitchFamily="2" charset="0"/>
              </a:rPr>
              <a:t> </a:t>
            </a:r>
            <a:r>
              <a:rPr lang="as-IN" sz="2000" dirty="0">
                <a:latin typeface="NikoshBAN" pitchFamily="2" charset="0"/>
                <a:cs typeface="NikoshBAN" pitchFamily="2" charset="0"/>
              </a:rPr>
              <a:t>ব</a:t>
            </a:r>
            <a:r>
              <a:rPr lang="en-US" sz="2000" dirty="0">
                <a:latin typeface="NikoshBAN" pitchFamily="2" charset="0"/>
                <a:cs typeface="NikoshBAN" pitchFamily="2" charset="0"/>
              </a:rPr>
              <a:t>া</a:t>
            </a:r>
            <a:r>
              <a:rPr lang="as-IN" sz="2000" dirty="0">
                <a:latin typeface="NikoshBAN" pitchFamily="2" charset="0"/>
                <a:cs typeface="NikoshBAN" pitchFamily="2" charset="0"/>
              </a:rPr>
              <a:t>ল</a:t>
            </a:r>
            <a:r>
              <a:rPr lang="en-US" sz="2000" dirty="0">
                <a:latin typeface="NikoshBAN" pitchFamily="2" charset="0"/>
                <a:cs typeface="NikoshBAN" pitchFamily="2" charset="0"/>
              </a:rPr>
              <a:t>ি</a:t>
            </a:r>
            <a:r>
              <a:rPr lang="as-IN" sz="2000" dirty="0">
                <a:latin typeface="NikoshBAN" pitchFamily="2" charset="0"/>
                <a:cs typeface="NikoshBAN" pitchFamily="2" charset="0"/>
              </a:rPr>
              <a:t>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উচ্চ</a:t>
            </a:r>
            <a:r>
              <a:rPr lang="bn-IN" sz="2000" dirty="0">
                <a:latin typeface="NikoshBAN" pitchFamily="2" charset="0"/>
                <a:cs typeface="NikoshBAN" pitchFamily="2" charset="0"/>
              </a:rPr>
              <a:t> বিদ্যালয়,</a:t>
            </a:r>
            <a:endParaRPr lang="en-US" sz="2000" dirty="0">
              <a:latin typeface="NikoshBAN" pitchFamily="2" charset="0"/>
              <a:cs typeface="NikoshBAN" pitchFamily="2" charset="0"/>
            </a:endParaRPr>
          </a:p>
          <a:p>
            <a:pPr algn="ctr"/>
            <a:r>
              <a:rPr lang="en-US" sz="2000" dirty="0">
                <a:latin typeface="NikoshBAN" panose="02000000000000000000"/>
                <a:cs typeface="NikoshBAN" pitchFamily="2" charset="0"/>
              </a:rPr>
              <a:t> </a:t>
            </a:r>
            <a:r>
              <a:rPr lang="as-IN" sz="2000" dirty="0">
                <a:latin typeface="NikoshBAN" panose="02000000000000000000"/>
                <a:cs typeface="NikoshBAN" pitchFamily="2" charset="0"/>
              </a:rPr>
              <a:t>গ</a:t>
            </a:r>
            <a:r>
              <a:rPr lang="en-US" sz="2000" dirty="0" err="1">
                <a:latin typeface="NikoshBAN" panose="02000000000000000000"/>
                <a:cs typeface="NikoshBAN" pitchFamily="2" charset="0"/>
              </a:rPr>
              <a:t>ৌরীপুর</a:t>
            </a:r>
            <a:r>
              <a:rPr lang="en-US" sz="2000" dirty="0">
                <a:latin typeface="NikoshBAN" panose="02000000000000000000"/>
                <a:cs typeface="NikoshBAN" pitchFamily="2" charset="0"/>
              </a:rPr>
              <a:t>, </a:t>
            </a:r>
            <a:r>
              <a:rPr lang="en-US" sz="2000" dirty="0" err="1">
                <a:latin typeface="NikoshBAN" panose="02000000000000000000"/>
                <a:cs typeface="NikoshBAN" pitchFamily="2" charset="0"/>
              </a:rPr>
              <a:t>ময়মনসিংহ</a:t>
            </a:r>
            <a:r>
              <a:rPr lang="en-US" sz="2000" dirty="0">
                <a:latin typeface="NikoshBAN" panose="02000000000000000000"/>
                <a:cs typeface="NikoshBAN" pitchFamily="2" charset="0"/>
              </a:rPr>
              <a:t>।</a:t>
            </a:r>
            <a:endParaRPr lang="en-US" sz="2000" dirty="0">
              <a:latin typeface="NikoshBAN" pitchFamily="2" charset="0"/>
              <a:cs typeface="NikoshBAN" pitchFamily="2" charset="0"/>
            </a:endParaRPr>
          </a:p>
        </p:txBody>
      </p:sp>
      <p:grpSp>
        <p:nvGrpSpPr>
          <p:cNvPr id="10" name="Group 9">
            <a:extLst>
              <a:ext uri="{FF2B5EF4-FFF2-40B4-BE49-F238E27FC236}">
                <a16:creationId xmlns:a16="http://schemas.microsoft.com/office/drawing/2014/main" id="{9B7D421A-5D5C-41C2-8A31-BBDB4DED8E36}"/>
              </a:ext>
            </a:extLst>
          </p:cNvPr>
          <p:cNvGrpSpPr/>
          <p:nvPr/>
        </p:nvGrpSpPr>
        <p:grpSpPr>
          <a:xfrm>
            <a:off x="4825093" y="3630585"/>
            <a:ext cx="7062820" cy="1918868"/>
            <a:chOff x="3207221" y="3937092"/>
            <a:chExt cx="7062820" cy="1619324"/>
          </a:xfrm>
        </p:grpSpPr>
        <p:grpSp>
          <p:nvGrpSpPr>
            <p:cNvPr id="11" name="Group 10">
              <a:extLst>
                <a:ext uri="{FF2B5EF4-FFF2-40B4-BE49-F238E27FC236}">
                  <a16:creationId xmlns:a16="http://schemas.microsoft.com/office/drawing/2014/main" id="{E05CD68A-5FED-4268-BFED-C37392A9CC93}"/>
                </a:ext>
              </a:extLst>
            </p:cNvPr>
            <p:cNvGrpSpPr/>
            <p:nvPr/>
          </p:nvGrpSpPr>
          <p:grpSpPr>
            <a:xfrm>
              <a:off x="3207221" y="3937092"/>
              <a:ext cx="6953524" cy="1264172"/>
              <a:chOff x="3207221" y="3908944"/>
              <a:chExt cx="6953524" cy="1264172"/>
            </a:xfrm>
          </p:grpSpPr>
          <p:sp>
            <p:nvSpPr>
              <p:cNvPr id="13" name="TextBox 12">
                <a:extLst>
                  <a:ext uri="{FF2B5EF4-FFF2-40B4-BE49-F238E27FC236}">
                    <a16:creationId xmlns:a16="http://schemas.microsoft.com/office/drawing/2014/main" id="{FC07790D-5B82-4604-A026-D796C7560BE0}"/>
                  </a:ext>
                </a:extLst>
              </p:cNvPr>
              <p:cNvSpPr txBox="1"/>
              <p:nvPr/>
            </p:nvSpPr>
            <p:spPr>
              <a:xfrm>
                <a:off x="3234515" y="3908944"/>
                <a:ext cx="6926230" cy="441543"/>
              </a:xfrm>
              <a:prstGeom prst="rect">
                <a:avLst/>
              </a:prstGeom>
              <a:noFill/>
              <a:ln w="57150">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IN" sz="2800" dirty="0">
                    <a:solidFill>
                      <a:srgbClr val="BB0505"/>
                    </a:solidFill>
                    <a:latin typeface="NikoshBAN" panose="02000000000000000000" pitchFamily="2" charset="0"/>
                    <a:cs typeface="NikoshBAN" panose="02000000000000000000" pitchFamily="2" charset="0"/>
                  </a:rPr>
                  <a:t>শ্রেণিঃ </a:t>
                </a:r>
                <a:r>
                  <a:rPr lang="en-US" sz="2800" dirty="0" err="1">
                    <a:solidFill>
                      <a:srgbClr val="BB0505"/>
                    </a:solidFill>
                    <a:latin typeface="NikoshBAN" panose="02000000000000000000" pitchFamily="2" charset="0"/>
                    <a:cs typeface="NikoshBAN" panose="02000000000000000000" pitchFamily="2" charset="0"/>
                  </a:rPr>
                  <a:t>ষষ্ঠ</a:t>
                </a:r>
                <a:r>
                  <a:rPr lang="bn-IN" sz="2800" dirty="0">
                    <a:solidFill>
                      <a:srgbClr val="BB0505"/>
                    </a:solidFill>
                    <a:latin typeface="NikoshBAN" panose="02000000000000000000" pitchFamily="2" charset="0"/>
                    <a:cs typeface="NikoshBAN" panose="02000000000000000000" pitchFamily="2" charset="0"/>
                  </a:rPr>
                  <a:t> </a:t>
                </a:r>
              </a:p>
            </p:txBody>
          </p:sp>
          <p:sp>
            <p:nvSpPr>
              <p:cNvPr id="14" name="TextBox 13">
                <a:extLst>
                  <a:ext uri="{FF2B5EF4-FFF2-40B4-BE49-F238E27FC236}">
                    <a16:creationId xmlns:a16="http://schemas.microsoft.com/office/drawing/2014/main" id="{4DC7D325-2812-43D1-831A-7758F35C52CC}"/>
                  </a:ext>
                </a:extLst>
              </p:cNvPr>
              <p:cNvSpPr txBox="1"/>
              <p:nvPr/>
            </p:nvSpPr>
            <p:spPr>
              <a:xfrm>
                <a:off x="3207221" y="4310418"/>
                <a:ext cx="6919413" cy="441543"/>
              </a:xfrm>
              <a:prstGeom prst="rect">
                <a:avLst/>
              </a:prstGeom>
              <a:noFill/>
              <a:ln w="57150">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IN" sz="2800" dirty="0">
                    <a:solidFill>
                      <a:srgbClr val="00B0F0"/>
                    </a:solidFill>
                    <a:latin typeface="NikoshBAN" panose="02000000000000000000" pitchFamily="2" charset="0"/>
                    <a:cs typeface="NikoshBAN" panose="02000000000000000000" pitchFamily="2" charset="0"/>
                  </a:rPr>
                  <a:t>বিষয়ঃ </a:t>
                </a:r>
                <a:r>
                  <a:rPr lang="en-US" sz="2800" dirty="0" err="1">
                    <a:solidFill>
                      <a:srgbClr val="00B0F0"/>
                    </a:solidFill>
                    <a:latin typeface="NikoshBAN" panose="02000000000000000000" pitchFamily="2" charset="0"/>
                    <a:cs typeface="NikoshBAN" panose="02000000000000000000" pitchFamily="2" charset="0"/>
                  </a:rPr>
                  <a:t>বিজ্ঞান</a:t>
                </a:r>
                <a:endParaRPr lang="bn-IN" sz="2800" dirty="0">
                  <a:solidFill>
                    <a:srgbClr val="00B0F0"/>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BBB3802-D0F2-4ECA-9248-B879D0FA7E7E}"/>
                  </a:ext>
                </a:extLst>
              </p:cNvPr>
              <p:cNvSpPr txBox="1"/>
              <p:nvPr/>
            </p:nvSpPr>
            <p:spPr>
              <a:xfrm>
                <a:off x="3234515" y="4731573"/>
                <a:ext cx="6892119" cy="441543"/>
              </a:xfrm>
              <a:prstGeom prst="rect">
                <a:avLst/>
              </a:prstGeom>
              <a:noFill/>
              <a:ln w="57150">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IN" sz="2800" dirty="0">
                    <a:solidFill>
                      <a:srgbClr val="0070C0"/>
                    </a:solidFill>
                    <a:latin typeface="NikoshBAN" panose="02000000000000000000" pitchFamily="2" charset="0"/>
                    <a:cs typeface="NikoshBAN" panose="02000000000000000000" pitchFamily="2" charset="0"/>
                  </a:rPr>
                  <a:t>অধ্যায়ঃ </a:t>
                </a:r>
                <a:r>
                  <a:rPr lang="en-US" sz="2800" dirty="0" err="1">
                    <a:solidFill>
                      <a:srgbClr val="0070C0"/>
                    </a:solidFill>
                    <a:latin typeface="NikoshBAN" panose="02000000000000000000" pitchFamily="2" charset="0"/>
                    <a:cs typeface="NikoshBAN" panose="02000000000000000000" pitchFamily="2" charset="0"/>
                  </a:rPr>
                  <a:t>দ্বিতীয়</a:t>
                </a:r>
                <a:r>
                  <a:rPr lang="en-US" sz="2800" dirty="0">
                    <a:solidFill>
                      <a:srgbClr val="0070C0"/>
                    </a:solidFill>
                    <a:latin typeface="NikoshBAN" panose="02000000000000000000" pitchFamily="2" charset="0"/>
                    <a:cs typeface="NikoshBAN" panose="02000000000000000000" pitchFamily="2" charset="0"/>
                  </a:rPr>
                  <a:t> (</a:t>
                </a:r>
                <a:r>
                  <a:rPr lang="as-IN" sz="2800" dirty="0">
                    <a:solidFill>
                      <a:srgbClr val="0070C0"/>
                    </a:solidFill>
                    <a:latin typeface="NikoshBAN" panose="02000000000000000000" pitchFamily="2" charset="0"/>
                    <a:cs typeface="NikoshBAN" panose="02000000000000000000" pitchFamily="2" charset="0"/>
                  </a:rPr>
                  <a:t>জ</a:t>
                </a:r>
                <a:r>
                  <a:rPr lang="en-US" sz="2800" dirty="0">
                    <a:solidFill>
                      <a:srgbClr val="0070C0"/>
                    </a:solidFill>
                    <a:latin typeface="NikoshBAN" panose="02000000000000000000" pitchFamily="2" charset="0"/>
                    <a:cs typeface="NikoshBAN" panose="02000000000000000000" pitchFamily="2" charset="0"/>
                  </a:rPr>
                  <a:t>ী</a:t>
                </a:r>
                <a:r>
                  <a:rPr lang="as-IN" sz="2800" dirty="0">
                    <a:solidFill>
                      <a:srgbClr val="0070C0"/>
                    </a:solidFill>
                    <a:latin typeface="NikoshBAN" panose="02000000000000000000" pitchFamily="2" charset="0"/>
                    <a:cs typeface="NikoshBAN" panose="02000000000000000000" pitchFamily="2" charset="0"/>
                  </a:rPr>
                  <a:t>ব</a:t>
                </a:r>
                <a:r>
                  <a:rPr lang="en-US" sz="2800" dirty="0">
                    <a:solidFill>
                      <a:srgbClr val="0070C0"/>
                    </a:solidFill>
                    <a:latin typeface="NikoshBAN" panose="02000000000000000000" pitchFamily="2" charset="0"/>
                    <a:cs typeface="NikoshBAN" panose="02000000000000000000" pitchFamily="2" charset="0"/>
                  </a:rPr>
                  <a:t>জ</a:t>
                </a:r>
                <a:r>
                  <a:rPr lang="as-IN" sz="2800" dirty="0">
                    <a:solidFill>
                      <a:srgbClr val="0070C0"/>
                    </a:solidFill>
                    <a:latin typeface="NikoshBAN" panose="02000000000000000000" pitchFamily="2" charset="0"/>
                    <a:cs typeface="NikoshBAN" panose="02000000000000000000" pitchFamily="2" charset="0"/>
                  </a:rPr>
                  <a:t>গ</a:t>
                </a:r>
                <a:r>
                  <a:rPr lang="en-US" sz="2800" dirty="0">
                    <a:solidFill>
                      <a:srgbClr val="0070C0"/>
                    </a:solidFill>
                    <a:latin typeface="NikoshBAN" panose="02000000000000000000" pitchFamily="2" charset="0"/>
                    <a:cs typeface="NikoshBAN" panose="02000000000000000000" pitchFamily="2" charset="0"/>
                  </a:rPr>
                  <a:t>ৎ)</a:t>
                </a:r>
                <a:endParaRPr lang="bn-IN" sz="2800" dirty="0">
                  <a:solidFill>
                    <a:srgbClr val="0070C0"/>
                  </a:solidFill>
                  <a:latin typeface="NikoshBAN" panose="02000000000000000000" pitchFamily="2" charset="0"/>
                  <a:cs typeface="NikoshBAN" panose="02000000000000000000" pitchFamily="2" charset="0"/>
                </a:endParaRPr>
              </a:p>
            </p:txBody>
          </p:sp>
        </p:grpSp>
        <p:sp>
          <p:nvSpPr>
            <p:cNvPr id="12" name="TextBox 11">
              <a:extLst>
                <a:ext uri="{FF2B5EF4-FFF2-40B4-BE49-F238E27FC236}">
                  <a16:creationId xmlns:a16="http://schemas.microsoft.com/office/drawing/2014/main" id="{84653802-6955-4858-AABB-E4ADD9B7E878}"/>
                </a:ext>
              </a:extLst>
            </p:cNvPr>
            <p:cNvSpPr txBox="1"/>
            <p:nvPr/>
          </p:nvSpPr>
          <p:spPr>
            <a:xfrm>
              <a:off x="3377922" y="5114873"/>
              <a:ext cx="6892119" cy="441543"/>
            </a:xfrm>
            <a:prstGeom prst="rect">
              <a:avLst/>
            </a:prstGeom>
            <a:noFill/>
            <a:ln w="57150">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IN" sz="2800" dirty="0">
                  <a:solidFill>
                    <a:srgbClr val="FF0000"/>
                  </a:solidFill>
                  <a:latin typeface="NikoshBAN" panose="02000000000000000000" pitchFamily="2" charset="0"/>
                  <a:cs typeface="NikoshBAN" panose="02000000000000000000" pitchFamily="2" charset="0"/>
                </a:rPr>
                <a:t>সময়ঃ </a:t>
              </a:r>
              <a:r>
                <a:rPr lang="en-US" sz="2800" dirty="0">
                  <a:solidFill>
                    <a:srgbClr val="FF0000"/>
                  </a:solidFill>
                  <a:latin typeface="NikoshBAN" panose="02000000000000000000" pitchFamily="2" charset="0"/>
                  <a:cs typeface="NikoshBAN" panose="02000000000000000000" pitchFamily="2" charset="0"/>
                </a:rPr>
                <a:t>৪০</a:t>
              </a:r>
              <a:r>
                <a:rPr lang="bn-IN" sz="2800" dirty="0">
                  <a:solidFill>
                    <a:srgbClr val="FF0000"/>
                  </a:solidFill>
                  <a:latin typeface="NikoshBAN" panose="02000000000000000000" pitchFamily="2" charset="0"/>
                  <a:cs typeface="NikoshBAN" panose="02000000000000000000" pitchFamily="2" charset="0"/>
                </a:rPr>
                <a:t> মিনিট </a:t>
              </a:r>
            </a:p>
          </p:txBody>
        </p:sp>
      </p:grpSp>
      <p:sp>
        <p:nvSpPr>
          <p:cNvPr id="16" name="TextBox 15">
            <a:extLst>
              <a:ext uri="{FF2B5EF4-FFF2-40B4-BE49-F238E27FC236}">
                <a16:creationId xmlns:a16="http://schemas.microsoft.com/office/drawing/2014/main" id="{63033E5B-557E-48C3-9E84-8E5713FF9A48}"/>
              </a:ext>
            </a:extLst>
          </p:cNvPr>
          <p:cNvSpPr txBox="1"/>
          <p:nvPr/>
        </p:nvSpPr>
        <p:spPr>
          <a:xfrm>
            <a:off x="7538884" y="2774041"/>
            <a:ext cx="1805940" cy="830997"/>
          </a:xfrm>
          <a:prstGeom prst="rect">
            <a:avLst/>
          </a:prstGeom>
          <a:noFill/>
        </p:spPr>
        <p:txBody>
          <a:bodyPr wrap="square" rtlCol="0">
            <a:spAutoFit/>
          </a:bodyPr>
          <a:lstStyle/>
          <a:p>
            <a:pPr defTabSz="457200"/>
            <a:r>
              <a:rPr lang="en-US" sz="4800" b="1" dirty="0" err="1">
                <a:solidFill>
                  <a:srgbClr val="FF0000"/>
                </a:solidFill>
                <a:latin typeface="Corbel" panose="020B0503020204020204"/>
              </a:rPr>
              <a:t>পাঠ</a:t>
            </a:r>
            <a:endParaRPr lang="en-US" sz="4800" b="1" dirty="0">
              <a:solidFill>
                <a:srgbClr val="FF0000"/>
              </a:solidFill>
              <a:latin typeface="Corbel" panose="020B0503020204020204"/>
            </a:endParaRPr>
          </a:p>
        </p:txBody>
      </p:sp>
      <p:pic>
        <p:nvPicPr>
          <p:cNvPr id="17" name="Picture 16">
            <a:extLst>
              <a:ext uri="{FF2B5EF4-FFF2-40B4-BE49-F238E27FC236}">
                <a16:creationId xmlns:a16="http://schemas.microsoft.com/office/drawing/2014/main" id="{A0BF6C35-DF7D-48F6-8268-CA48E7DDC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766"/>
            <a:ext cx="4464917" cy="3568955"/>
          </a:xfrm>
          <a:prstGeom prst="rect">
            <a:avLst/>
          </a:prstGeom>
        </p:spPr>
      </p:pic>
    </p:spTree>
    <p:extLst>
      <p:ext uri="{BB962C8B-B14F-4D97-AF65-F5344CB8AC3E}">
        <p14:creationId xmlns:p14="http://schemas.microsoft.com/office/powerpoint/2010/main" val="2461302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4B799EC-2900-40A1-915B-8E3277803B10}"/>
              </a:ext>
            </a:extLst>
          </p:cNvPr>
          <p:cNvSpPr txBox="1"/>
          <p:nvPr/>
        </p:nvSpPr>
        <p:spPr>
          <a:xfrm>
            <a:off x="971981" y="-11380"/>
            <a:ext cx="8695860" cy="584775"/>
          </a:xfrm>
          <a:prstGeom prst="rect">
            <a:avLst/>
          </a:prstGeom>
          <a:solidFill>
            <a:schemeClr val="accent1">
              <a:lumMod val="60000"/>
              <a:lumOff val="40000"/>
            </a:schemeClr>
          </a:solidFill>
          <a:ln w="38100">
            <a:solidFill>
              <a:schemeClr val="tx1"/>
            </a:solidFill>
          </a:ln>
        </p:spPr>
        <p:txBody>
          <a:bodyPr wrap="square" rtlCol="0">
            <a:spAutoFit/>
          </a:bodyPr>
          <a:lstStyle/>
          <a:p>
            <a:r>
              <a:rPr lang="en-US" sz="3200"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নিচের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latin typeface="NikoshBAN" pitchFamily="2" charset="0"/>
                <a:cs typeface="NikoshBAN" pitchFamily="2" charset="0"/>
              </a:rPr>
              <a:t>ছবি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গুলো</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লক্ষ্য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endParaRPr lang="en-US" sz="3200" b="1" dirty="0">
              <a:latin typeface="NikoshBAN" pitchFamily="2" charset="0"/>
              <a:cs typeface="NikoshBAN" pitchFamily="2" charset="0"/>
            </a:endParaRPr>
          </a:p>
        </p:txBody>
      </p:sp>
      <p:pic>
        <p:nvPicPr>
          <p:cNvPr id="1026" name="Picture 2" descr="দোয়েল পাখির ছবি এর ছবির ফলাফল">
            <a:extLst>
              <a:ext uri="{FF2B5EF4-FFF2-40B4-BE49-F238E27FC236}">
                <a16:creationId xmlns:a16="http://schemas.microsoft.com/office/drawing/2014/main" id="{8847E942-2D89-432E-9FDB-71DC482F7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81" y="573395"/>
            <a:ext cx="4146238" cy="2603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যেসব কারণে হারিয়ে যাচ্ছে দেশীয় মাছ">
            <a:extLst>
              <a:ext uri="{FF2B5EF4-FFF2-40B4-BE49-F238E27FC236}">
                <a16:creationId xmlns:a16="http://schemas.microsoft.com/office/drawing/2014/main" id="{DE0488DD-42E4-4797-80B9-C9D226AD5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221" y="573395"/>
            <a:ext cx="4549621" cy="26034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মানুষের ছবি এর ছবির ফলাফল">
            <a:extLst>
              <a:ext uri="{FF2B5EF4-FFF2-40B4-BE49-F238E27FC236}">
                <a16:creationId xmlns:a16="http://schemas.microsoft.com/office/drawing/2014/main" id="{94128D44-691D-4F3B-B078-C001AA7A2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81" y="3176853"/>
            <a:ext cx="4146239" cy="27952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বিভিন্ন ধরনের পশুর ছবি এর ছবির ফলাফল">
            <a:extLst>
              <a:ext uri="{FF2B5EF4-FFF2-40B4-BE49-F238E27FC236}">
                <a16:creationId xmlns:a16="http://schemas.microsoft.com/office/drawing/2014/main" id="{66905D0C-8E3D-4B96-9E95-268AD335D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219" y="3176853"/>
            <a:ext cx="4549622" cy="27952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DCAB98-0935-4A31-82B3-F7D7C91E8AE5}"/>
              </a:ext>
            </a:extLst>
          </p:cNvPr>
          <p:cNvSpPr txBox="1"/>
          <p:nvPr/>
        </p:nvSpPr>
        <p:spPr>
          <a:xfrm>
            <a:off x="0" y="5972070"/>
            <a:ext cx="10102645" cy="400110"/>
          </a:xfrm>
          <a:prstGeom prst="rect">
            <a:avLst/>
          </a:prstGeom>
          <a:solidFill>
            <a:srgbClr val="0070C0"/>
          </a:solidFill>
        </p:spPr>
        <p:txBody>
          <a:bodyPr wrap="square" rtlCol="0">
            <a:spAutoFit/>
          </a:bodyPr>
          <a:lstStyle/>
          <a:p>
            <a:r>
              <a:rPr lang="en-US" sz="2000" b="1" dirty="0" err="1">
                <a:latin typeface="SutonnyMJ" pitchFamily="2" charset="0"/>
              </a:rPr>
              <a:t>যারা</a:t>
            </a:r>
            <a:r>
              <a:rPr lang="en-US" sz="2000" b="1" dirty="0">
                <a:latin typeface="SutonnyMJ" pitchFamily="2" charset="0"/>
              </a:rPr>
              <a:t> </a:t>
            </a:r>
            <a:r>
              <a:rPr lang="en-US" sz="2000" b="1" dirty="0" err="1">
                <a:latin typeface="SutonnyMJ" pitchFamily="2" charset="0"/>
              </a:rPr>
              <a:t>চলাফেরা</a:t>
            </a:r>
            <a:r>
              <a:rPr lang="en-US" sz="2000" b="1" dirty="0">
                <a:latin typeface="SutonnyMJ" pitchFamily="2" charset="0"/>
              </a:rPr>
              <a:t> </a:t>
            </a:r>
            <a:r>
              <a:rPr lang="en-US" sz="2000" b="1" dirty="0" err="1">
                <a:latin typeface="SutonnyMJ" pitchFamily="2" charset="0"/>
              </a:rPr>
              <a:t>করতে</a:t>
            </a:r>
            <a:r>
              <a:rPr lang="en-US" sz="2000" b="1" dirty="0">
                <a:latin typeface="SutonnyMJ" pitchFamily="2" charset="0"/>
              </a:rPr>
              <a:t> </a:t>
            </a:r>
            <a:r>
              <a:rPr lang="en-US" sz="2000" b="1" dirty="0" err="1">
                <a:latin typeface="SutonnyMJ" pitchFamily="2" charset="0"/>
              </a:rPr>
              <a:t>পারে</a:t>
            </a:r>
            <a:r>
              <a:rPr lang="en-US" sz="2000" b="1" dirty="0">
                <a:latin typeface="SutonnyMJ" pitchFamily="2" charset="0"/>
              </a:rPr>
              <a:t> </a:t>
            </a:r>
            <a:r>
              <a:rPr lang="en-US" sz="2000" b="1" dirty="0" err="1">
                <a:latin typeface="SutonnyMJ" pitchFamily="2" charset="0"/>
              </a:rPr>
              <a:t>এবং</a:t>
            </a:r>
            <a:r>
              <a:rPr lang="en-US" sz="2000" b="1" dirty="0">
                <a:latin typeface="SutonnyMJ" pitchFamily="2" charset="0"/>
              </a:rPr>
              <a:t> </a:t>
            </a:r>
            <a:r>
              <a:rPr lang="en-US" sz="2000" b="1" dirty="0" err="1">
                <a:latin typeface="SutonnyMJ" pitchFamily="2" charset="0"/>
              </a:rPr>
              <a:t>যাদের</a:t>
            </a:r>
            <a:r>
              <a:rPr lang="en-US" sz="2000" b="1" dirty="0">
                <a:latin typeface="SutonnyMJ" pitchFamily="2" charset="0"/>
              </a:rPr>
              <a:t> </a:t>
            </a:r>
            <a:r>
              <a:rPr lang="en-US" sz="2000" b="1" dirty="0" err="1">
                <a:latin typeface="SutonnyMJ" pitchFamily="2" charset="0"/>
              </a:rPr>
              <a:t>জীবন</a:t>
            </a:r>
            <a:r>
              <a:rPr lang="en-US" sz="2000" b="1" dirty="0">
                <a:latin typeface="SutonnyMJ" pitchFamily="2" charset="0"/>
              </a:rPr>
              <a:t> </a:t>
            </a:r>
            <a:r>
              <a:rPr lang="en-US" sz="2000" b="1" dirty="0" err="1">
                <a:latin typeface="SutonnyMJ" pitchFamily="2" charset="0"/>
              </a:rPr>
              <a:t>আছে</a:t>
            </a:r>
            <a:r>
              <a:rPr lang="en-US" sz="2000" b="1" dirty="0">
                <a:latin typeface="SutonnyMJ" pitchFamily="2" charset="0"/>
              </a:rPr>
              <a:t> ও </a:t>
            </a:r>
            <a:r>
              <a:rPr lang="en-US" sz="2000" b="1" dirty="0" err="1">
                <a:latin typeface="SutonnyMJ" pitchFamily="2" charset="0"/>
              </a:rPr>
              <a:t>বংশবৃদ্ধি</a:t>
            </a:r>
            <a:r>
              <a:rPr lang="en-US" sz="2000" b="1" dirty="0">
                <a:latin typeface="SutonnyMJ" pitchFamily="2" charset="0"/>
              </a:rPr>
              <a:t> </a:t>
            </a:r>
            <a:r>
              <a:rPr lang="en-US" sz="2000" b="1" dirty="0" err="1">
                <a:latin typeface="SutonnyMJ" pitchFamily="2" charset="0"/>
              </a:rPr>
              <a:t>করে</a:t>
            </a:r>
            <a:r>
              <a:rPr lang="en-US" sz="2000" b="1" dirty="0">
                <a:latin typeface="SutonnyMJ" pitchFamily="2" charset="0"/>
              </a:rPr>
              <a:t> </a:t>
            </a:r>
            <a:r>
              <a:rPr lang="en-US" sz="2000" b="1" dirty="0" err="1">
                <a:latin typeface="SutonnyMJ" pitchFamily="2" charset="0"/>
              </a:rPr>
              <a:t>তাকে</a:t>
            </a:r>
            <a:r>
              <a:rPr lang="en-US" sz="2000" b="1" dirty="0">
                <a:latin typeface="SutonnyMJ" pitchFamily="2" charset="0"/>
              </a:rPr>
              <a:t> </a:t>
            </a:r>
            <a:r>
              <a:rPr lang="en-US" sz="2000" b="1" dirty="0" err="1">
                <a:latin typeface="SutonnyMJ" pitchFamily="2" charset="0"/>
              </a:rPr>
              <a:t>কী</a:t>
            </a:r>
            <a:r>
              <a:rPr lang="en-US" sz="2000" b="1" dirty="0">
                <a:latin typeface="SutonnyMJ" pitchFamily="2" charset="0"/>
              </a:rPr>
              <a:t> </a:t>
            </a:r>
            <a:r>
              <a:rPr lang="en-US" sz="2000" b="1" dirty="0" err="1">
                <a:latin typeface="SutonnyMJ" pitchFamily="2" charset="0"/>
              </a:rPr>
              <a:t>বলে</a:t>
            </a:r>
            <a:r>
              <a:rPr lang="en-US" sz="2000" b="1" dirty="0">
                <a:latin typeface="SutonnyMJ" pitchFamily="2" charset="0"/>
              </a:rPr>
              <a:t> ?   </a:t>
            </a:r>
          </a:p>
        </p:txBody>
      </p:sp>
      <p:sp>
        <p:nvSpPr>
          <p:cNvPr id="5" name="TextBox 4">
            <a:extLst>
              <a:ext uri="{FF2B5EF4-FFF2-40B4-BE49-F238E27FC236}">
                <a16:creationId xmlns:a16="http://schemas.microsoft.com/office/drawing/2014/main" id="{86856EC0-C559-430D-890F-C99719D814BC}"/>
              </a:ext>
            </a:extLst>
          </p:cNvPr>
          <p:cNvSpPr txBox="1"/>
          <p:nvPr/>
        </p:nvSpPr>
        <p:spPr>
          <a:xfrm>
            <a:off x="3873422" y="6372180"/>
            <a:ext cx="1649144" cy="461665"/>
          </a:xfrm>
          <a:prstGeom prst="rect">
            <a:avLst/>
          </a:prstGeom>
          <a:solidFill>
            <a:schemeClr val="bg1"/>
          </a:solidFill>
        </p:spPr>
        <p:txBody>
          <a:bodyPr wrap="square" rtlCol="0">
            <a:spAutoFit/>
          </a:bodyPr>
          <a:lstStyle/>
          <a:p>
            <a:r>
              <a:rPr lang="en-US" sz="2400" b="1" dirty="0" err="1"/>
              <a:t>জীব</a:t>
            </a:r>
            <a:r>
              <a:rPr lang="en-US" sz="2400" b="1" dirty="0"/>
              <a:t> </a:t>
            </a:r>
            <a:r>
              <a:rPr lang="en-US" sz="2400" b="1" dirty="0" err="1"/>
              <a:t>বলে</a:t>
            </a:r>
            <a:endParaRPr lang="en-US" sz="2400" b="1" dirty="0"/>
          </a:p>
        </p:txBody>
      </p:sp>
    </p:spTree>
    <p:extLst>
      <p:ext uri="{BB962C8B-B14F-4D97-AF65-F5344CB8AC3E}">
        <p14:creationId xmlns:p14="http://schemas.microsoft.com/office/powerpoint/2010/main" val="1693042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additive="base">
                                        <p:cTn id="18" dur="500" fill="hold"/>
                                        <p:tgtEl>
                                          <p:spTgt spid="1032"/>
                                        </p:tgtEl>
                                        <p:attrNameLst>
                                          <p:attrName>ppt_x</p:attrName>
                                        </p:attrNameLst>
                                      </p:cBhvr>
                                      <p:tavLst>
                                        <p:tav tm="0">
                                          <p:val>
                                            <p:strVal val="#ppt_x"/>
                                          </p:val>
                                        </p:tav>
                                        <p:tav tm="100000">
                                          <p:val>
                                            <p:strVal val="#ppt_x"/>
                                          </p:val>
                                        </p:tav>
                                      </p:tavLst>
                                    </p:anim>
                                    <p:anim calcmode="lin" valueType="num">
                                      <p:cBhvr additive="base">
                                        <p:cTn id="19"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circle(in)">
                                      <p:cBhvr>
                                        <p:cTn id="24" dur="2000"/>
                                        <p:tgtEl>
                                          <p:spTgt spid="10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8"/>
                                        </p:tgtEl>
                                        <p:attrNameLst>
                                          <p:attrName>style.visibility</p:attrName>
                                        </p:attrNameLst>
                                      </p:cBhvr>
                                      <p:to>
                                        <p:strVal val="visible"/>
                                      </p:to>
                                    </p:set>
                                    <p:animEffect transition="in" filter="barn(inVertical)">
                                      <p:cBhvr>
                                        <p:cTn id="29" dur="500"/>
                                        <p:tgtEl>
                                          <p:spTgt spid="103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23" y="1129399"/>
            <a:ext cx="5740021" cy="1325563"/>
          </a:xfrm>
          <a:ln w="38100">
            <a:noFill/>
          </a:ln>
        </p:spPr>
        <p:txBody>
          <a:bodyPr>
            <a:normAutofit/>
          </a:bodyPr>
          <a:lstStyle/>
          <a:p>
            <a:pPr algn="ctr"/>
            <a:r>
              <a:rPr lang="en-US" sz="6000" b="1" u="sng" dirty="0" err="1">
                <a:solidFill>
                  <a:srgbClr val="FF0000"/>
                </a:solidFill>
                <a:latin typeface="NikoshBAN" panose="02000000000000000000" pitchFamily="2" charset="0"/>
                <a:cs typeface="NikoshBAN" panose="02000000000000000000" pitchFamily="2" charset="0"/>
              </a:rPr>
              <a:t>পাঠ</a:t>
            </a:r>
            <a:r>
              <a:rPr lang="en-US" sz="6000" b="1" u="sng" dirty="0">
                <a:solidFill>
                  <a:srgbClr val="FF0000"/>
                </a:solidFill>
                <a:latin typeface="NikoshBAN" panose="02000000000000000000" pitchFamily="2" charset="0"/>
                <a:cs typeface="NikoshBAN" panose="02000000000000000000" pitchFamily="2" charset="0"/>
              </a:rPr>
              <a:t> </a:t>
            </a:r>
            <a:r>
              <a:rPr lang="en-US" sz="6000" b="1" u="sng" dirty="0" err="1">
                <a:solidFill>
                  <a:srgbClr val="FF0000"/>
                </a:solidFill>
                <a:latin typeface="NikoshBAN" panose="02000000000000000000" pitchFamily="2" charset="0"/>
                <a:cs typeface="NikoshBAN" panose="02000000000000000000" pitchFamily="2" charset="0"/>
              </a:rPr>
              <a:t>শিরোনাম</a:t>
            </a:r>
            <a:endParaRPr lang="en-US" sz="6000" b="1" u="sng" dirty="0">
              <a:solidFill>
                <a:srgbClr val="FF0000"/>
              </a:solidFill>
              <a:latin typeface="NikoshBAN" panose="02000000000000000000" pitchFamily="2" charset="0"/>
              <a:cs typeface="NikoshBAN" panose="02000000000000000000" pitchFamily="2" charset="0"/>
            </a:endParaRPr>
          </a:p>
        </p:txBody>
      </p:sp>
      <p:sp>
        <p:nvSpPr>
          <p:cNvPr id="4" name="Title 1"/>
          <p:cNvSpPr txBox="1">
            <a:spLocks/>
          </p:cNvSpPr>
          <p:nvPr/>
        </p:nvSpPr>
        <p:spPr>
          <a:xfrm>
            <a:off x="0" y="2766218"/>
            <a:ext cx="121920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1422400">
              <a:spcAft>
                <a:spcPct val="35000"/>
              </a:spcAft>
            </a:pPr>
            <a:r>
              <a:rPr lang="en-US" sz="6600" b="1" dirty="0" err="1">
                <a:solidFill>
                  <a:srgbClr val="C00000"/>
                </a:solidFill>
                <a:latin typeface="NikoshBAN" pitchFamily="2" charset="0"/>
                <a:cs typeface="NikoshBAN" pitchFamily="2" charset="0"/>
              </a:rPr>
              <a:t>জীবের</a:t>
            </a:r>
            <a:r>
              <a:rPr lang="en-US" sz="6600" b="1" dirty="0">
                <a:solidFill>
                  <a:srgbClr val="C00000"/>
                </a:solidFill>
                <a:latin typeface="NikoshBAN" pitchFamily="2" charset="0"/>
                <a:cs typeface="NikoshBAN" pitchFamily="2" charset="0"/>
              </a:rPr>
              <a:t> </a:t>
            </a:r>
            <a:r>
              <a:rPr lang="en-US" sz="6600" b="1" dirty="0" err="1">
                <a:solidFill>
                  <a:srgbClr val="C00000"/>
                </a:solidFill>
                <a:latin typeface="NikoshBAN" pitchFamily="2" charset="0"/>
                <a:cs typeface="NikoshBAN" pitchFamily="2" charset="0"/>
              </a:rPr>
              <a:t>প্রধান</a:t>
            </a:r>
            <a:r>
              <a:rPr lang="en-US" sz="6600" b="1" dirty="0">
                <a:solidFill>
                  <a:srgbClr val="C00000"/>
                </a:solidFill>
                <a:latin typeface="NikoshBAN" pitchFamily="2" charset="0"/>
                <a:cs typeface="NikoshBAN" pitchFamily="2" charset="0"/>
              </a:rPr>
              <a:t> </a:t>
            </a:r>
            <a:r>
              <a:rPr lang="en-US" sz="6600" b="1" dirty="0" err="1">
                <a:solidFill>
                  <a:srgbClr val="C00000"/>
                </a:solidFill>
                <a:latin typeface="NikoshBAN" pitchFamily="2" charset="0"/>
                <a:cs typeface="NikoshBAN" pitchFamily="2" charset="0"/>
              </a:rPr>
              <a:t>বৈশিষ্ট্য</a:t>
            </a:r>
            <a:r>
              <a:rPr lang="en-US" sz="6600" b="1" dirty="0">
                <a:solidFill>
                  <a:srgbClr val="C00000"/>
                </a:solidFill>
                <a:latin typeface="NikoshBAN" pitchFamily="2" charset="0"/>
                <a:cs typeface="NikoshBAN" pitchFamily="2" charset="0"/>
              </a:rPr>
              <a:t> ও </a:t>
            </a:r>
            <a:r>
              <a:rPr lang="en-US" sz="6600" b="1" dirty="0" err="1">
                <a:solidFill>
                  <a:srgbClr val="C00000"/>
                </a:solidFill>
                <a:latin typeface="NikoshBAN" pitchFamily="2" charset="0"/>
                <a:cs typeface="NikoshBAN" pitchFamily="2" charset="0"/>
              </a:rPr>
              <a:t>শ্রেণিকরণ</a:t>
            </a:r>
            <a:endParaRPr lang="en-US" sz="66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020747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7580" y="670561"/>
            <a:ext cx="3231877" cy="830997"/>
          </a:xfrm>
          <a:prstGeom prst="rect">
            <a:avLst/>
          </a:prstGeom>
          <a:ln w="38100">
            <a:no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800" b="1" u="sng" dirty="0">
                <a:latin typeface="NikoshBAN" pitchFamily="2" charset="0"/>
                <a:cs typeface="NikoshBAN" pitchFamily="2" charset="0"/>
              </a:rPr>
              <a:t>শিখনফল</a:t>
            </a:r>
            <a:endParaRPr lang="en-US" sz="4800" b="1" u="sng" dirty="0">
              <a:latin typeface="NikoshBAN" pitchFamily="2" charset="0"/>
              <a:cs typeface="NikoshBAN" pitchFamily="2" charset="0"/>
            </a:endParaRPr>
          </a:p>
        </p:txBody>
      </p:sp>
      <p:sp>
        <p:nvSpPr>
          <p:cNvPr id="5" name="TextBox 4"/>
          <p:cNvSpPr txBox="1"/>
          <p:nvPr/>
        </p:nvSpPr>
        <p:spPr>
          <a:xfrm>
            <a:off x="0" y="1785473"/>
            <a:ext cx="12191999" cy="2405274"/>
          </a:xfrm>
          <a:prstGeom prst="rect">
            <a:avLst/>
          </a:prstGeom>
          <a:noFill/>
          <a:ln w="38100">
            <a:noFill/>
          </a:ln>
        </p:spPr>
        <p:txBody>
          <a:bodyPr wrap="square" rtlCol="0">
            <a:spAutoFit/>
          </a:bodyPr>
          <a:lstStyle/>
          <a:p>
            <a:pPr algn="ctr"/>
            <a:r>
              <a:rPr lang="en-US" sz="3200" dirty="0">
                <a:latin typeface="NikoshBAN" pitchFamily="2" charset="0"/>
                <a:cs typeface="NikoshBAN" pitchFamily="2" charset="0"/>
              </a:rPr>
              <a:t> </a:t>
            </a:r>
            <a:r>
              <a:rPr lang="bn-BD" sz="3600" b="1" dirty="0">
                <a:latin typeface="NikoshBAN" pitchFamily="2" charset="0"/>
                <a:cs typeface="NikoshBAN" pitchFamily="2" charset="0"/>
              </a:rPr>
              <a:t>এই পাঠ শেষে শিক্ষার্থীরা</a:t>
            </a:r>
            <a:r>
              <a:rPr lang="en-US" sz="3600" b="1" dirty="0">
                <a:latin typeface="NikoshBAN" pitchFamily="2" charset="0"/>
                <a:cs typeface="NikoshBAN" pitchFamily="2" charset="0"/>
              </a:rPr>
              <a:t>--</a:t>
            </a:r>
          </a:p>
          <a:p>
            <a:pPr algn="ctr"/>
            <a:endParaRPr lang="en-US" sz="3600" dirty="0">
              <a:latin typeface="NikoshBAN" pitchFamily="2" charset="0"/>
              <a:cs typeface="NikoshBAN" pitchFamily="2" charset="0"/>
            </a:endParaRPr>
          </a:p>
          <a:p>
            <a:pPr algn="ctr" defTabSz="1422400">
              <a:lnSpc>
                <a:spcPct val="90000"/>
              </a:lnSpc>
              <a:spcBef>
                <a:spcPct val="0"/>
              </a:spcBef>
              <a:spcAft>
                <a:spcPct val="35000"/>
              </a:spcAft>
            </a:pPr>
            <a:r>
              <a:rPr lang="en-US" sz="3600" dirty="0">
                <a:latin typeface="NikoshBAN" pitchFamily="2" charset="0"/>
                <a:cs typeface="NikoshBAN" pitchFamily="2" charset="0"/>
              </a:rPr>
              <a:t>             ১</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জীবের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প্রধান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প্রধান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বৈশিষ্ট্য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ব্যাখ্যা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পারবে</a:t>
            </a:r>
            <a:r>
              <a:rPr lang="en-US" sz="3600" b="1" dirty="0">
                <a:latin typeface="NikoshBAN" pitchFamily="2" charset="0"/>
                <a:cs typeface="NikoshBAN" pitchFamily="2" charset="0"/>
              </a:rPr>
              <a:t>।</a:t>
            </a:r>
          </a:p>
          <a:p>
            <a:pPr algn="ctr" defTabSz="1422400">
              <a:lnSpc>
                <a:spcPct val="90000"/>
              </a:lnSpc>
              <a:spcBef>
                <a:spcPct val="0"/>
              </a:spcBef>
              <a:spcAft>
                <a:spcPct val="35000"/>
              </a:spcAft>
            </a:pPr>
            <a:r>
              <a:rPr lang="en-US" sz="3600" b="1" dirty="0">
                <a:latin typeface="NikoshBAN" pitchFamily="2" charset="0"/>
                <a:cs typeface="NikoshBAN" pitchFamily="2" charset="0"/>
              </a:rPr>
              <a:t>২।  </a:t>
            </a:r>
            <a:r>
              <a:rPr lang="en-US" sz="3600" b="1" dirty="0" err="1">
                <a:latin typeface="NikoshBAN" pitchFamily="2" charset="0"/>
                <a:cs typeface="NikoshBAN" pitchFamily="2" charset="0"/>
              </a:rPr>
              <a:t>জীবজগতের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শ্রেণিকরণ</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পারবে</a:t>
            </a:r>
            <a:r>
              <a:rPr lang="en-US" sz="3600" b="1" dirty="0">
                <a:latin typeface="NikoshBAN" pitchFamily="2" charset="0"/>
                <a:cs typeface="NikoshBAN" pitchFamily="2" charset="0"/>
              </a:rPr>
              <a:t>। </a:t>
            </a:r>
            <a:endParaRPr lang="en-US" sz="3600" b="1" dirty="0"/>
          </a:p>
        </p:txBody>
      </p:sp>
    </p:spTree>
    <p:extLst>
      <p:ext uri="{BB962C8B-B14F-4D97-AF65-F5344CB8AC3E}">
        <p14:creationId xmlns:p14="http://schemas.microsoft.com/office/powerpoint/2010/main" val="599316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দোয়েল পাখির ছবি এর ছবির ফলাফল">
            <a:extLst>
              <a:ext uri="{FF2B5EF4-FFF2-40B4-BE49-F238E27FC236}">
                <a16:creationId xmlns:a16="http://schemas.microsoft.com/office/drawing/2014/main" id="{F373290B-AD09-40BC-B0DF-F1842CFCA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008" y="705554"/>
            <a:ext cx="4051495" cy="2543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E0ECE2-BE82-4E71-B018-1FA095F72C87}"/>
              </a:ext>
            </a:extLst>
          </p:cNvPr>
          <p:cNvSpPr txBox="1"/>
          <p:nvPr/>
        </p:nvSpPr>
        <p:spPr>
          <a:xfrm>
            <a:off x="0" y="3180432"/>
            <a:ext cx="10809513" cy="461665"/>
          </a:xfrm>
          <a:prstGeom prst="rect">
            <a:avLst/>
          </a:prstGeom>
          <a:noFill/>
        </p:spPr>
        <p:txBody>
          <a:bodyPr wrap="square" rtlCol="0">
            <a:spAutoFit/>
          </a:bodyPr>
          <a:lstStyle/>
          <a:p>
            <a:r>
              <a:rPr lang="en-US" sz="2000" b="1" dirty="0"/>
              <a:t>         </a:t>
            </a:r>
            <a:r>
              <a:rPr lang="en-US" sz="2400" b="1" dirty="0" err="1"/>
              <a:t>চলনঃ</a:t>
            </a:r>
            <a:r>
              <a:rPr lang="en-US" sz="2400" b="1" dirty="0"/>
              <a:t>-  </a:t>
            </a:r>
            <a:r>
              <a:rPr lang="en-US" sz="2400" b="1" dirty="0" err="1"/>
              <a:t>জীব</a:t>
            </a:r>
            <a:r>
              <a:rPr lang="en-US" sz="2400" b="1" dirty="0"/>
              <a:t> </a:t>
            </a:r>
            <a:r>
              <a:rPr lang="en-US" sz="2400" b="1" dirty="0" err="1"/>
              <a:t>নিজের</a:t>
            </a:r>
            <a:r>
              <a:rPr lang="en-US" sz="2400" b="1" dirty="0"/>
              <a:t> </a:t>
            </a:r>
            <a:r>
              <a:rPr lang="en-US" sz="2400" b="1" dirty="0" err="1"/>
              <a:t>ইচ্ছায়</a:t>
            </a:r>
            <a:r>
              <a:rPr lang="en-US" sz="2400" b="1" dirty="0"/>
              <a:t> </a:t>
            </a:r>
            <a:r>
              <a:rPr lang="en-US" sz="2400" b="1" dirty="0" err="1"/>
              <a:t>নড়াচড়া</a:t>
            </a:r>
            <a:r>
              <a:rPr lang="en-US" sz="2400" b="1" dirty="0"/>
              <a:t> </a:t>
            </a:r>
            <a:r>
              <a:rPr lang="en-US" sz="2400" b="1" dirty="0" err="1"/>
              <a:t>করতে</a:t>
            </a:r>
            <a:r>
              <a:rPr lang="en-US" sz="2400" b="1" dirty="0"/>
              <a:t> </a:t>
            </a:r>
            <a:r>
              <a:rPr lang="en-US" sz="2400" b="1" dirty="0" err="1"/>
              <a:t>পারে</a:t>
            </a:r>
            <a:r>
              <a:rPr lang="en-US" sz="2400" b="1" dirty="0"/>
              <a:t>, </a:t>
            </a:r>
            <a:r>
              <a:rPr lang="en-US" sz="2400" b="1" dirty="0" err="1"/>
              <a:t>জীব</a:t>
            </a:r>
            <a:r>
              <a:rPr lang="en-US" sz="2400" b="1" dirty="0"/>
              <a:t> </a:t>
            </a:r>
            <a:r>
              <a:rPr lang="en-US" sz="2400" b="1" dirty="0" err="1"/>
              <a:t>এক</a:t>
            </a:r>
            <a:r>
              <a:rPr lang="en-US" sz="2400" b="1" dirty="0"/>
              <a:t> </a:t>
            </a:r>
            <a:r>
              <a:rPr lang="en-US" sz="2400" b="1" dirty="0" err="1"/>
              <a:t>স্থান</a:t>
            </a:r>
            <a:r>
              <a:rPr lang="en-US" sz="2400" b="1" dirty="0"/>
              <a:t> </a:t>
            </a:r>
            <a:r>
              <a:rPr lang="en-US" sz="2400" b="1" dirty="0" err="1"/>
              <a:t>থেকে</a:t>
            </a:r>
            <a:r>
              <a:rPr lang="en-US" sz="2400" b="1" dirty="0"/>
              <a:t> </a:t>
            </a:r>
            <a:r>
              <a:rPr lang="en-US" sz="2400" b="1" dirty="0" err="1"/>
              <a:t>অন্য</a:t>
            </a:r>
            <a:r>
              <a:rPr lang="en-US" sz="2400" b="1" dirty="0"/>
              <a:t> </a:t>
            </a:r>
            <a:r>
              <a:rPr lang="en-US" sz="2400" b="1" dirty="0" err="1"/>
              <a:t>স্থানে</a:t>
            </a:r>
            <a:r>
              <a:rPr lang="en-US" sz="2400" b="1" dirty="0"/>
              <a:t> </a:t>
            </a:r>
            <a:r>
              <a:rPr lang="en-US" sz="2400" b="1" dirty="0" err="1"/>
              <a:t>যেতেও</a:t>
            </a:r>
            <a:r>
              <a:rPr lang="en-US" sz="2400" b="1" dirty="0"/>
              <a:t> </a:t>
            </a:r>
            <a:r>
              <a:rPr lang="en-US" sz="2400" b="1" dirty="0" err="1"/>
              <a:t>পারে</a:t>
            </a:r>
            <a:r>
              <a:rPr lang="en-US" sz="2400" b="1" dirty="0"/>
              <a:t> ।      </a:t>
            </a:r>
          </a:p>
        </p:txBody>
      </p:sp>
      <p:sp>
        <p:nvSpPr>
          <p:cNvPr id="3" name="TextBox 2">
            <a:extLst>
              <a:ext uri="{FF2B5EF4-FFF2-40B4-BE49-F238E27FC236}">
                <a16:creationId xmlns:a16="http://schemas.microsoft.com/office/drawing/2014/main" id="{D1D8D70F-DF22-4808-8B22-D8ADB96FF56D}"/>
              </a:ext>
            </a:extLst>
          </p:cNvPr>
          <p:cNvSpPr txBox="1"/>
          <p:nvPr/>
        </p:nvSpPr>
        <p:spPr>
          <a:xfrm>
            <a:off x="179613" y="3665534"/>
            <a:ext cx="7690757" cy="461665"/>
          </a:xfrm>
          <a:prstGeom prst="rect">
            <a:avLst/>
          </a:prstGeom>
          <a:noFill/>
        </p:spPr>
        <p:txBody>
          <a:bodyPr wrap="square" rtlCol="0">
            <a:spAutoFit/>
          </a:bodyPr>
          <a:lstStyle/>
          <a:p>
            <a:r>
              <a:rPr lang="en-US" sz="2400" b="1" dirty="0"/>
              <a:t>     </a:t>
            </a:r>
            <a:r>
              <a:rPr lang="en-US" sz="2400" b="1" dirty="0" err="1"/>
              <a:t>খাদ্য</a:t>
            </a:r>
            <a:r>
              <a:rPr lang="en-US" sz="2400" b="1" dirty="0"/>
              <a:t> </a:t>
            </a:r>
            <a:r>
              <a:rPr lang="en-US" sz="2400" b="1" dirty="0" err="1"/>
              <a:t>গ্রহনঃ</a:t>
            </a:r>
            <a:r>
              <a:rPr lang="en-US" sz="2400" b="1" dirty="0"/>
              <a:t>- </a:t>
            </a:r>
            <a:r>
              <a:rPr lang="en-US" sz="2400" b="1" dirty="0" err="1">
                <a:latin typeface="SutonnyMJ" pitchFamily="2" charset="0"/>
              </a:rPr>
              <a:t>প্রতিটি</a:t>
            </a:r>
            <a:r>
              <a:rPr lang="en-US" sz="2400" b="1" dirty="0">
                <a:latin typeface="SutonnyMJ" pitchFamily="2" charset="0"/>
              </a:rPr>
              <a:t> </a:t>
            </a:r>
            <a:r>
              <a:rPr lang="en-US" sz="2400" b="1" dirty="0" err="1">
                <a:latin typeface="SutonnyMJ" pitchFamily="2" charset="0"/>
              </a:rPr>
              <a:t>জীবই</a:t>
            </a:r>
            <a:r>
              <a:rPr lang="en-US" sz="2400" b="1" dirty="0">
                <a:latin typeface="SutonnyMJ" pitchFamily="2" charset="0"/>
              </a:rPr>
              <a:t> </a:t>
            </a:r>
            <a:r>
              <a:rPr lang="en-US" sz="2400" b="1" dirty="0" err="1">
                <a:latin typeface="SutonnyMJ" pitchFamily="2" charset="0"/>
              </a:rPr>
              <a:t>খাদ্য</a:t>
            </a:r>
            <a:r>
              <a:rPr lang="en-US" sz="2400" b="1" dirty="0">
                <a:latin typeface="SutonnyMJ" pitchFamily="2" charset="0"/>
              </a:rPr>
              <a:t> </a:t>
            </a:r>
            <a:r>
              <a:rPr lang="en-US" sz="2400" b="1" dirty="0" err="1">
                <a:latin typeface="SutonnyMJ" pitchFamily="2" charset="0"/>
              </a:rPr>
              <a:t>গ্রহন</a:t>
            </a:r>
            <a:r>
              <a:rPr lang="en-US" sz="2400" b="1" dirty="0">
                <a:latin typeface="SutonnyMJ" pitchFamily="2" charset="0"/>
              </a:rPr>
              <a:t> </a:t>
            </a:r>
            <a:r>
              <a:rPr lang="en-US" sz="2400" b="1" dirty="0" err="1">
                <a:latin typeface="SutonnyMJ" pitchFamily="2" charset="0"/>
              </a:rPr>
              <a:t>করে</a:t>
            </a:r>
            <a:r>
              <a:rPr lang="en-US" sz="2400" b="1" dirty="0">
                <a:latin typeface="SutonnyMJ" pitchFamily="2" charset="0"/>
              </a:rPr>
              <a:t> </a:t>
            </a:r>
            <a:r>
              <a:rPr lang="en-US" sz="2400" b="1" dirty="0" err="1">
                <a:latin typeface="SutonnyMJ" pitchFamily="2" charset="0"/>
              </a:rPr>
              <a:t>জীবণধারণ</a:t>
            </a:r>
            <a:r>
              <a:rPr lang="en-US" sz="2400" b="1" dirty="0">
                <a:latin typeface="SutonnyMJ" pitchFamily="2" charset="0"/>
              </a:rPr>
              <a:t> </a:t>
            </a:r>
            <a:r>
              <a:rPr lang="en-US" sz="2400" b="1" dirty="0" err="1">
                <a:latin typeface="SutonnyMJ" pitchFamily="2" charset="0"/>
              </a:rPr>
              <a:t>করে</a:t>
            </a:r>
            <a:r>
              <a:rPr lang="en-US" sz="2400" b="1" dirty="0">
                <a:latin typeface="SutonnyMJ" pitchFamily="2" charset="0"/>
              </a:rPr>
              <a:t> । </a:t>
            </a:r>
            <a:endParaRPr lang="en-US" sz="2400" b="1" dirty="0"/>
          </a:p>
        </p:txBody>
      </p:sp>
      <p:sp>
        <p:nvSpPr>
          <p:cNvPr id="4" name="TextBox 3">
            <a:extLst>
              <a:ext uri="{FF2B5EF4-FFF2-40B4-BE49-F238E27FC236}">
                <a16:creationId xmlns:a16="http://schemas.microsoft.com/office/drawing/2014/main" id="{11F5103C-0C8E-44DA-9C20-4B0EBEDBC76A}"/>
              </a:ext>
            </a:extLst>
          </p:cNvPr>
          <p:cNvSpPr txBox="1"/>
          <p:nvPr/>
        </p:nvSpPr>
        <p:spPr>
          <a:xfrm>
            <a:off x="424543" y="4277854"/>
            <a:ext cx="11767457" cy="461665"/>
          </a:xfrm>
          <a:prstGeom prst="rect">
            <a:avLst/>
          </a:prstGeom>
          <a:noFill/>
        </p:spPr>
        <p:txBody>
          <a:bodyPr wrap="square" rtlCol="0">
            <a:spAutoFit/>
          </a:bodyPr>
          <a:lstStyle/>
          <a:p>
            <a:r>
              <a:rPr lang="en-US" sz="2400" dirty="0">
                <a:latin typeface="SutonnyMJ" pitchFamily="2" charset="0"/>
              </a:rPr>
              <a:t>   </a:t>
            </a:r>
            <a:r>
              <a:rPr lang="en-US" sz="2400" b="1" dirty="0" err="1">
                <a:latin typeface="SutonnyMJ" pitchFamily="2" charset="0"/>
              </a:rPr>
              <a:t>প্রজননঃ</a:t>
            </a:r>
            <a:r>
              <a:rPr lang="en-US" sz="2400" b="1" dirty="0">
                <a:latin typeface="SutonnyMJ" pitchFamily="2" charset="0"/>
              </a:rPr>
              <a:t> </a:t>
            </a:r>
            <a:r>
              <a:rPr lang="en-US" sz="2400" b="1" dirty="0" err="1">
                <a:latin typeface="SutonnyMJ" pitchFamily="2" charset="0"/>
              </a:rPr>
              <a:t>প্রতিটি</a:t>
            </a:r>
            <a:r>
              <a:rPr lang="en-US" sz="2400" b="1" dirty="0">
                <a:latin typeface="SutonnyMJ" pitchFamily="2" charset="0"/>
              </a:rPr>
              <a:t> </a:t>
            </a:r>
            <a:r>
              <a:rPr lang="en-US" sz="2400" b="1" dirty="0" err="1">
                <a:latin typeface="SutonnyMJ" pitchFamily="2" charset="0"/>
              </a:rPr>
              <a:t>জীবই</a:t>
            </a:r>
            <a:r>
              <a:rPr lang="en-US" sz="2400" b="1" dirty="0">
                <a:latin typeface="SutonnyMJ" pitchFamily="2" charset="0"/>
              </a:rPr>
              <a:t> </a:t>
            </a:r>
            <a:r>
              <a:rPr lang="en-US" sz="2400" b="1" dirty="0" err="1">
                <a:latin typeface="SutonnyMJ" pitchFamily="2" charset="0"/>
              </a:rPr>
              <a:t>বংশবৃদ্ধি</a:t>
            </a:r>
            <a:r>
              <a:rPr lang="en-US" sz="2400" b="1" dirty="0">
                <a:latin typeface="SutonnyMJ" pitchFamily="2" charset="0"/>
              </a:rPr>
              <a:t> </a:t>
            </a:r>
            <a:r>
              <a:rPr lang="en-US" sz="2400" b="1" dirty="0" err="1">
                <a:latin typeface="SutonnyMJ" pitchFamily="2" charset="0"/>
              </a:rPr>
              <a:t>করতে</a:t>
            </a:r>
            <a:r>
              <a:rPr lang="en-US" sz="2400" b="1" dirty="0">
                <a:latin typeface="SutonnyMJ" pitchFamily="2" charset="0"/>
              </a:rPr>
              <a:t> </a:t>
            </a:r>
            <a:r>
              <a:rPr lang="en-US" sz="2400" b="1" dirty="0" err="1">
                <a:latin typeface="SutonnyMJ" pitchFamily="2" charset="0"/>
              </a:rPr>
              <a:t>পারে</a:t>
            </a:r>
            <a:r>
              <a:rPr lang="en-US" sz="2400" b="1" dirty="0">
                <a:latin typeface="SutonnyMJ" pitchFamily="2" charset="0"/>
              </a:rPr>
              <a:t>। </a:t>
            </a:r>
            <a:r>
              <a:rPr lang="en-US" sz="2400" b="1" dirty="0" err="1">
                <a:latin typeface="SutonnyMJ" pitchFamily="2" charset="0"/>
              </a:rPr>
              <a:t>প্রাণির</a:t>
            </a:r>
            <a:r>
              <a:rPr lang="en-US" sz="2400" b="1" dirty="0">
                <a:latin typeface="SutonnyMJ" pitchFamily="2" charset="0"/>
              </a:rPr>
              <a:t> </a:t>
            </a:r>
            <a:r>
              <a:rPr lang="en-US" sz="2400" b="1" dirty="0" err="1">
                <a:latin typeface="SutonnyMJ" pitchFamily="2" charset="0"/>
              </a:rPr>
              <a:t>বাচ্চা</a:t>
            </a:r>
            <a:r>
              <a:rPr lang="en-US" sz="2400" b="1" dirty="0">
                <a:latin typeface="SutonnyMJ" pitchFamily="2" charset="0"/>
              </a:rPr>
              <a:t> </a:t>
            </a:r>
            <a:r>
              <a:rPr lang="en-US" sz="2400" b="1" dirty="0" err="1">
                <a:latin typeface="SutonnyMJ" pitchFamily="2" charset="0"/>
              </a:rPr>
              <a:t>হয়</a:t>
            </a:r>
            <a:r>
              <a:rPr lang="en-US" sz="2400" b="1" dirty="0">
                <a:latin typeface="SutonnyMJ" pitchFamily="2" charset="0"/>
              </a:rPr>
              <a:t>। </a:t>
            </a:r>
            <a:r>
              <a:rPr lang="en-US" sz="2400" b="1" dirty="0" err="1">
                <a:latin typeface="SutonnyMJ" pitchFamily="2" charset="0"/>
              </a:rPr>
              <a:t>উদ্ভিদের</a:t>
            </a:r>
            <a:r>
              <a:rPr lang="en-US" sz="2400" b="1" dirty="0">
                <a:latin typeface="SutonnyMJ" pitchFamily="2" charset="0"/>
              </a:rPr>
              <a:t> </a:t>
            </a:r>
            <a:r>
              <a:rPr lang="en-US" sz="2400" b="1" dirty="0" err="1">
                <a:latin typeface="SutonnyMJ" pitchFamily="2" charset="0"/>
              </a:rPr>
              <a:t>চারা</a:t>
            </a:r>
            <a:r>
              <a:rPr lang="en-US" sz="2400" b="1" dirty="0">
                <a:latin typeface="SutonnyMJ" pitchFamily="2" charset="0"/>
              </a:rPr>
              <a:t> </a:t>
            </a:r>
            <a:r>
              <a:rPr lang="en-US" sz="2400" b="1" dirty="0" err="1">
                <a:latin typeface="SutonnyMJ" pitchFamily="2" charset="0"/>
              </a:rPr>
              <a:t>হয</a:t>
            </a:r>
            <a:r>
              <a:rPr lang="en-US" sz="2400" b="1" dirty="0">
                <a:latin typeface="SutonnyMJ" pitchFamily="2" charset="0"/>
              </a:rPr>
              <a:t>।</a:t>
            </a:r>
          </a:p>
        </p:txBody>
      </p:sp>
      <p:sp>
        <p:nvSpPr>
          <p:cNvPr id="5" name="TextBox 4">
            <a:extLst>
              <a:ext uri="{FF2B5EF4-FFF2-40B4-BE49-F238E27FC236}">
                <a16:creationId xmlns:a16="http://schemas.microsoft.com/office/drawing/2014/main" id="{0082D528-7BF3-4EC8-A09C-DA3193649ACB}"/>
              </a:ext>
            </a:extLst>
          </p:cNvPr>
          <p:cNvSpPr txBox="1"/>
          <p:nvPr/>
        </p:nvSpPr>
        <p:spPr>
          <a:xfrm>
            <a:off x="571501" y="4914318"/>
            <a:ext cx="11620499" cy="1323439"/>
          </a:xfrm>
          <a:prstGeom prst="rect">
            <a:avLst/>
          </a:prstGeom>
          <a:noFill/>
        </p:spPr>
        <p:txBody>
          <a:bodyPr wrap="square" rtlCol="0">
            <a:spAutoFit/>
          </a:bodyPr>
          <a:lstStyle/>
          <a:p>
            <a:pPr rtl="0">
              <a:spcBef>
                <a:spcPts val="0"/>
              </a:spcBef>
              <a:spcAft>
                <a:spcPts val="0"/>
              </a:spcAft>
            </a:pP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রেচনঃ  প্রতিটি জীব বিশেষ প্রক্রিয়ায় তার দেহে উৎপাদিত বর্জ্য পদার্থ বাইরে বের করে দেয়। এ প্রক্রিয়া</a:t>
            </a:r>
            <a:r>
              <a:rPr lang="en-US" sz="2000" b="1" dirty="0">
                <a:solidFill>
                  <a:srgbClr val="000000"/>
                </a:solidFill>
                <a:latin typeface="Arial" panose="020B0604020202020204" pitchFamily="34" charset="0"/>
              </a:rPr>
              <a:t>ই</a:t>
            </a:r>
            <a:r>
              <a:rPr lang="as-IN" sz="2000" b="1" i="0" u="none" strike="noStrike" dirty="0">
                <a:solidFill>
                  <a:srgbClr val="000000"/>
                </a:solidFill>
                <a:effectLst/>
                <a:latin typeface="Arial" panose="020B0604020202020204" pitchFamily="34" charset="0"/>
              </a:rPr>
              <a:t> রেচন। মূত্র ও </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কার্বন-ডাই-অক্সাইড</a:t>
            </a:r>
            <a:r>
              <a:rPr lang="en-US" sz="2000" b="1" i="0" u="none" strike="noStrike" dirty="0">
                <a:solidFill>
                  <a:srgbClr val="000000"/>
                </a:solidFill>
                <a:effectLst/>
                <a:latin typeface="Arial" panose="020B0604020202020204" pitchFamily="34" charset="0"/>
              </a:rPr>
              <a:t> </a:t>
            </a:r>
            <a:r>
              <a:rPr lang="en-US" sz="2400" b="1" i="0" u="none" strike="noStrike" dirty="0" err="1">
                <a:solidFill>
                  <a:srgbClr val="000000"/>
                </a:solidFill>
                <a:effectLst/>
                <a:latin typeface="Arial" panose="020B0604020202020204" pitchFamily="34" charset="0"/>
              </a:rPr>
              <a:t>ত্যাগ</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এক ধরনের রেচন প্রক্রিয়া ।</a:t>
            </a:r>
            <a:endParaRPr lang="as-IN" sz="2000" b="1" dirty="0">
              <a:effectLst/>
            </a:endParaRPr>
          </a:p>
          <a:p>
            <a:br>
              <a:rPr lang="as-IN" dirty="0"/>
            </a:br>
            <a:endParaRPr lang="en-US" dirty="0">
              <a:latin typeface="SutonnyMJ" pitchFamily="2" charset="0"/>
            </a:endParaRPr>
          </a:p>
        </p:txBody>
      </p:sp>
      <p:sp>
        <p:nvSpPr>
          <p:cNvPr id="8" name="TextBox 7">
            <a:extLst>
              <a:ext uri="{FF2B5EF4-FFF2-40B4-BE49-F238E27FC236}">
                <a16:creationId xmlns:a16="http://schemas.microsoft.com/office/drawing/2014/main" id="{A137581D-1D48-4AA5-BF5B-AEC606308747}"/>
              </a:ext>
            </a:extLst>
          </p:cNvPr>
          <p:cNvSpPr txBox="1"/>
          <p:nvPr/>
        </p:nvSpPr>
        <p:spPr>
          <a:xfrm>
            <a:off x="571500" y="5811685"/>
            <a:ext cx="10613571" cy="1631216"/>
          </a:xfrm>
          <a:prstGeom prst="rect">
            <a:avLst/>
          </a:prstGeom>
          <a:noFill/>
        </p:spPr>
        <p:txBody>
          <a:bodyPr wrap="square">
            <a:spAutoFit/>
          </a:bodyPr>
          <a:lstStyle/>
          <a:p>
            <a:pPr rtl="0">
              <a:spcBef>
                <a:spcPts val="0"/>
              </a:spcBef>
              <a:spcAft>
                <a:spcPts val="0"/>
              </a:spcAft>
            </a:pP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অনুভূতিঃ আমাদের শরীরে সূঁচ ফুটালে আমরা ব্যথা পাই আবার চোখে তীব্র আলো পড়লে চোখ বন্ধ হয়ে যায়। কারন সুঁচ বা আলো আমাদের দেহে অনুভুতির সৃষ্টি করেছে। একটি লজ্জাবতী গাছের পাতা ছুলেই তা বন্ধ হয়ে যায়।</a:t>
            </a:r>
            <a:endParaRPr lang="as-IN" sz="2000" b="1" dirty="0">
              <a:effectLst/>
            </a:endParaRPr>
          </a:p>
          <a:p>
            <a:br>
              <a:rPr lang="as-IN" sz="2000" dirty="0"/>
            </a:br>
            <a:endParaRPr lang="en-US" sz="2000" dirty="0"/>
          </a:p>
        </p:txBody>
      </p:sp>
      <p:sp>
        <p:nvSpPr>
          <p:cNvPr id="9" name="TextBox 8">
            <a:extLst>
              <a:ext uri="{FF2B5EF4-FFF2-40B4-BE49-F238E27FC236}">
                <a16:creationId xmlns:a16="http://schemas.microsoft.com/office/drawing/2014/main" id="{1BB55B41-F391-48D1-99E0-D3B6AA69E4CE}"/>
              </a:ext>
            </a:extLst>
          </p:cNvPr>
          <p:cNvSpPr txBox="1"/>
          <p:nvPr/>
        </p:nvSpPr>
        <p:spPr>
          <a:xfrm>
            <a:off x="3140974" y="120779"/>
            <a:ext cx="4289529" cy="584775"/>
          </a:xfrm>
          <a:prstGeom prst="rect">
            <a:avLst/>
          </a:prstGeom>
          <a:noFill/>
          <a:ln w="38100">
            <a:noFill/>
          </a:ln>
        </p:spPr>
        <p:txBody>
          <a:bodyPr wrap="square" rtlCol="0">
            <a:spAutoFit/>
          </a:bodyPr>
          <a:lstStyle/>
          <a:p>
            <a:r>
              <a:rPr lang="en-US" sz="3200"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নিচের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latin typeface="NikoshBAN" pitchFamily="2" charset="0"/>
                <a:cs typeface="NikoshBAN" pitchFamily="2" charset="0"/>
              </a:rPr>
              <a:t>ছবিটি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লক্ষ্য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11632861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বিভিন্ন ধরনের পশুর ছবি এর ছবির ফলাফল">
            <a:extLst>
              <a:ext uri="{FF2B5EF4-FFF2-40B4-BE49-F238E27FC236}">
                <a16:creationId xmlns:a16="http://schemas.microsoft.com/office/drawing/2014/main" id="{6A827C73-955C-48EA-81C4-337FA67AA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48" y="1081395"/>
            <a:ext cx="4549622" cy="27952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7B84F0-9A3B-4DD2-B671-9468A2E39A36}"/>
              </a:ext>
            </a:extLst>
          </p:cNvPr>
          <p:cNvSpPr txBox="1"/>
          <p:nvPr/>
        </p:nvSpPr>
        <p:spPr>
          <a:xfrm>
            <a:off x="1931251" y="496620"/>
            <a:ext cx="5124019" cy="584775"/>
          </a:xfrm>
          <a:prstGeom prst="rect">
            <a:avLst/>
          </a:prstGeom>
          <a:noFill/>
          <a:ln w="38100">
            <a:noFill/>
          </a:ln>
        </p:spPr>
        <p:txBody>
          <a:bodyPr wrap="square" rtlCol="0">
            <a:spAutoFit/>
          </a:bodyPr>
          <a:lstStyle/>
          <a:p>
            <a:r>
              <a:rPr lang="en-US" sz="3200"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নিচের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latin typeface="NikoshBAN" pitchFamily="2" charset="0"/>
                <a:cs typeface="NikoshBAN" pitchFamily="2" charset="0"/>
              </a:rPr>
              <a:t>ছবিটি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লক্ষ্য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endParaRPr lang="en-US" sz="3200" b="1"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5B9CD245-83E8-4493-9A7A-0B818F2FDD81}"/>
              </a:ext>
            </a:extLst>
          </p:cNvPr>
          <p:cNvSpPr txBox="1"/>
          <p:nvPr/>
        </p:nvSpPr>
        <p:spPr>
          <a:xfrm>
            <a:off x="683259" y="4782979"/>
            <a:ext cx="6372011" cy="369332"/>
          </a:xfrm>
          <a:prstGeom prst="rect">
            <a:avLst/>
          </a:prstGeom>
          <a:noFill/>
        </p:spPr>
        <p:txBody>
          <a:bodyPr wrap="square">
            <a:spAutoFit/>
          </a:bodyPr>
          <a:lstStyle/>
          <a:p>
            <a:r>
              <a:rPr lang="as-IN" b="1" dirty="0"/>
              <a:t>বৃদ্ধিঃ</a:t>
            </a:r>
            <a:r>
              <a:rPr lang="as-IN" dirty="0"/>
              <a:t> প্রতিটি জীব জন্মের পর থেকেই ধীরে ধীরে বৃদ্ধি পেতে থাকে। </a:t>
            </a:r>
            <a:endParaRPr lang="en-US" dirty="0"/>
          </a:p>
        </p:txBody>
      </p:sp>
      <p:sp>
        <p:nvSpPr>
          <p:cNvPr id="14" name="TextBox 13">
            <a:extLst>
              <a:ext uri="{FF2B5EF4-FFF2-40B4-BE49-F238E27FC236}">
                <a16:creationId xmlns:a16="http://schemas.microsoft.com/office/drawing/2014/main" id="{AE9F0D74-D344-4646-8D68-200309A35876}"/>
              </a:ext>
            </a:extLst>
          </p:cNvPr>
          <p:cNvSpPr txBox="1"/>
          <p:nvPr/>
        </p:nvSpPr>
        <p:spPr>
          <a:xfrm>
            <a:off x="683260" y="4136648"/>
            <a:ext cx="9621883" cy="646331"/>
          </a:xfrm>
          <a:prstGeom prst="rect">
            <a:avLst/>
          </a:prstGeom>
          <a:noFill/>
        </p:spPr>
        <p:txBody>
          <a:bodyPr wrap="square">
            <a:spAutoFit/>
          </a:bodyPr>
          <a:lstStyle/>
          <a:p>
            <a:r>
              <a:rPr lang="as-IN" sz="1800" b="1" i="0" u="none" strike="noStrike" dirty="0">
                <a:solidFill>
                  <a:srgbClr val="000000"/>
                </a:solidFill>
                <a:effectLst/>
                <a:latin typeface="Arial" panose="020B0604020202020204" pitchFamily="34" charset="0"/>
              </a:rPr>
              <a:t>শ্বাস প্রশ্বাসঃ</a:t>
            </a:r>
            <a:r>
              <a:rPr lang="as-IN" sz="1800" b="0" i="0" u="none" strike="noStrike" dirty="0">
                <a:solidFill>
                  <a:srgbClr val="000000"/>
                </a:solidFill>
                <a:effectLst/>
                <a:latin typeface="Arial" panose="020B0604020202020204" pitchFamily="34" charset="0"/>
              </a:rPr>
              <a:t> প্রতিটি জীব জন্মের পর থেকে শ্বাস গ্রহণ ও ত্যাগ করা শুরু করে। মৃত্যুর পূর্ব মুহূর্ত পর্যন্ত এ প্রক্রিয়া অব্যাহত থাক</a:t>
            </a:r>
            <a:r>
              <a:rPr lang="en-US" sz="1800" b="0" i="0" u="none" strike="noStrike" dirty="0" err="1">
                <a:solidFill>
                  <a:srgbClr val="000000"/>
                </a:solidFill>
                <a:effectLst/>
                <a:latin typeface="Arial" panose="020B0604020202020204" pitchFamily="34" charset="0"/>
              </a:rPr>
              <a:t>বে</a:t>
            </a:r>
            <a:r>
              <a:rPr lang="as-IN" sz="1800" b="0" i="0" u="none" strike="noStrike" dirty="0">
                <a:solidFill>
                  <a:srgbClr val="000000"/>
                </a:solidFill>
                <a:effectLst/>
                <a:latin typeface="Arial" panose="020B0604020202020204" pitchFamily="34" charset="0"/>
              </a:rPr>
              <a:t>।</a:t>
            </a:r>
            <a:endParaRPr lang="en-US" dirty="0"/>
          </a:p>
        </p:txBody>
      </p:sp>
      <p:sp>
        <p:nvSpPr>
          <p:cNvPr id="16" name="TextBox 15">
            <a:extLst>
              <a:ext uri="{FF2B5EF4-FFF2-40B4-BE49-F238E27FC236}">
                <a16:creationId xmlns:a16="http://schemas.microsoft.com/office/drawing/2014/main" id="{A19B6FE4-1543-4280-B7D8-02480FC97878}"/>
              </a:ext>
            </a:extLst>
          </p:cNvPr>
          <p:cNvSpPr txBox="1"/>
          <p:nvPr/>
        </p:nvSpPr>
        <p:spPr>
          <a:xfrm>
            <a:off x="575489" y="5580361"/>
            <a:ext cx="8437881" cy="923330"/>
          </a:xfrm>
          <a:prstGeom prst="rect">
            <a:avLst/>
          </a:prstGeom>
          <a:noFill/>
        </p:spPr>
        <p:txBody>
          <a:bodyPr wrap="square">
            <a:spAutoFit/>
          </a:bodyPr>
          <a:lstStyle/>
          <a:p>
            <a:pPr rtl="0">
              <a:spcBef>
                <a:spcPts val="0"/>
              </a:spcBef>
              <a:spcAft>
                <a:spcPts val="0"/>
              </a:spcAft>
            </a:pPr>
            <a:r>
              <a:rPr lang="as-IN" sz="1800" b="1" i="0" u="none" strike="noStrike" dirty="0">
                <a:solidFill>
                  <a:srgbClr val="000000"/>
                </a:solidFill>
                <a:effectLst/>
                <a:latin typeface="Arial" panose="020B0604020202020204" pitchFamily="34" charset="0"/>
              </a:rPr>
              <a:t>অভিযোজনঃ</a:t>
            </a:r>
            <a:r>
              <a:rPr lang="as-IN" sz="1800" b="0" i="0" u="none" strike="noStrike" dirty="0">
                <a:solidFill>
                  <a:srgbClr val="000000"/>
                </a:solidFill>
                <a:effectLst/>
                <a:latin typeface="Arial" panose="020B0604020202020204" pitchFamily="34" charset="0"/>
              </a:rPr>
              <a:t> একটি জীব পরিবেশের সাথে নিজেকে খাপ খাওয়াতে বা মানিয়ে নিতে পারে।</a:t>
            </a:r>
            <a:endParaRPr lang="as-IN" b="0" dirty="0">
              <a:effectLst/>
            </a:endParaRPr>
          </a:p>
          <a:p>
            <a:br>
              <a:rPr lang="as-IN" dirty="0"/>
            </a:br>
            <a:endParaRPr lang="en-US" dirty="0"/>
          </a:p>
        </p:txBody>
      </p:sp>
    </p:spTree>
    <p:extLst>
      <p:ext uri="{BB962C8B-B14F-4D97-AF65-F5344CB8AC3E}">
        <p14:creationId xmlns:p14="http://schemas.microsoft.com/office/powerpoint/2010/main" val="34975998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4E799DC-BF46-48CD-BB03-59196879CCD9}"/>
              </a:ext>
            </a:extLst>
          </p:cNvPr>
          <p:cNvSpPr txBox="1"/>
          <p:nvPr/>
        </p:nvSpPr>
        <p:spPr>
          <a:xfrm>
            <a:off x="3467185" y="565463"/>
            <a:ext cx="6110514" cy="1077218"/>
          </a:xfrm>
          <a:prstGeom prst="rect">
            <a:avLst/>
          </a:prstGeom>
          <a:noFill/>
        </p:spPr>
        <p:txBody>
          <a:bodyPr wrap="square">
            <a:spAutoFit/>
          </a:bodyPr>
          <a:lstStyle/>
          <a:p>
            <a:pPr rtl="0">
              <a:spcBef>
                <a:spcPts val="0"/>
              </a:spcBef>
              <a:spcAft>
                <a:spcPts val="0"/>
              </a:spcAft>
            </a:pPr>
            <a:r>
              <a:rPr lang="as-IN" sz="1800" b="1" i="0" u="none" strike="noStrike" dirty="0">
                <a:solidFill>
                  <a:srgbClr val="000000"/>
                </a:solidFill>
                <a:effectLst/>
                <a:latin typeface="Arial" panose="020B0604020202020204" pitchFamily="34" charset="0"/>
              </a:rPr>
              <a:t> </a:t>
            </a:r>
            <a:r>
              <a:rPr lang="as-IN" sz="2800" b="1" i="0" u="sng" strike="noStrike" dirty="0">
                <a:solidFill>
                  <a:srgbClr val="C00000"/>
                </a:solidFill>
                <a:effectLst/>
                <a:latin typeface="Arial" panose="020B0604020202020204" pitchFamily="34" charset="0"/>
              </a:rPr>
              <a:t>জীবজগতের শ্রেণীকরণ</a:t>
            </a:r>
            <a:endParaRPr lang="as-IN" sz="2800" b="0" u="sng" dirty="0">
              <a:solidFill>
                <a:srgbClr val="C00000"/>
              </a:solidFill>
              <a:effectLst/>
            </a:endParaRPr>
          </a:p>
          <a:p>
            <a:br>
              <a:rPr lang="as-IN" dirty="0"/>
            </a:br>
            <a:endParaRPr lang="en-US" dirty="0"/>
          </a:p>
        </p:txBody>
      </p:sp>
      <p:sp>
        <p:nvSpPr>
          <p:cNvPr id="14" name="TextBox 13">
            <a:extLst>
              <a:ext uri="{FF2B5EF4-FFF2-40B4-BE49-F238E27FC236}">
                <a16:creationId xmlns:a16="http://schemas.microsoft.com/office/drawing/2014/main" id="{D43B3944-E9CC-4F3A-B915-5F073666CAED}"/>
              </a:ext>
            </a:extLst>
          </p:cNvPr>
          <p:cNvSpPr txBox="1"/>
          <p:nvPr/>
        </p:nvSpPr>
        <p:spPr>
          <a:xfrm>
            <a:off x="4637314" y="1104072"/>
            <a:ext cx="1601738" cy="461665"/>
          </a:xfrm>
          <a:prstGeom prst="rect">
            <a:avLst/>
          </a:prstGeom>
          <a:noFill/>
        </p:spPr>
        <p:txBody>
          <a:bodyPr wrap="square">
            <a:spAutoFit/>
          </a:bodyPr>
          <a:lstStyle/>
          <a:p>
            <a:r>
              <a:rPr lang="as-IN" sz="2400" b="1" i="0" u="sng" strike="noStrike" dirty="0">
                <a:solidFill>
                  <a:srgbClr val="0070C0"/>
                </a:solidFill>
                <a:effectLst/>
                <a:latin typeface="Arial" panose="020B0604020202020204" pitchFamily="34" charset="0"/>
              </a:rPr>
              <a:t>জীবজগ</a:t>
            </a:r>
            <a:r>
              <a:rPr lang="en-US" sz="2400" b="1" i="0" u="sng" strike="noStrike" dirty="0">
                <a:solidFill>
                  <a:srgbClr val="0070C0"/>
                </a:solidFill>
                <a:effectLst/>
                <a:latin typeface="Arial" panose="020B0604020202020204" pitchFamily="34" charset="0"/>
              </a:rPr>
              <a:t>ৎ</a:t>
            </a:r>
            <a:endParaRPr lang="en-US" sz="2400" dirty="0">
              <a:solidFill>
                <a:srgbClr val="0070C0"/>
              </a:solidFill>
            </a:endParaRPr>
          </a:p>
        </p:txBody>
      </p:sp>
      <p:cxnSp>
        <p:nvCxnSpPr>
          <p:cNvPr id="16" name="Straight Connector 15">
            <a:extLst>
              <a:ext uri="{FF2B5EF4-FFF2-40B4-BE49-F238E27FC236}">
                <a16:creationId xmlns:a16="http://schemas.microsoft.com/office/drawing/2014/main" id="{310DFA76-FA1E-43DD-A7D1-78F1016C04A1}"/>
              </a:ext>
            </a:extLst>
          </p:cNvPr>
          <p:cNvCxnSpPr>
            <a:cxnSpLocks/>
          </p:cNvCxnSpPr>
          <p:nvPr/>
        </p:nvCxnSpPr>
        <p:spPr>
          <a:xfrm flipV="1">
            <a:off x="1139817" y="1972869"/>
            <a:ext cx="8467997" cy="409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D6C89397-E698-4F59-8A8F-483A4E841BF5}"/>
              </a:ext>
            </a:extLst>
          </p:cNvPr>
          <p:cNvSpPr/>
          <p:nvPr/>
        </p:nvSpPr>
        <p:spPr>
          <a:xfrm>
            <a:off x="1152518" y="1995675"/>
            <a:ext cx="45719" cy="802383"/>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616FDF1-6399-46DA-96FC-3CACD5F19954}"/>
              </a:ext>
            </a:extLst>
          </p:cNvPr>
          <p:cNvSpPr/>
          <p:nvPr/>
        </p:nvSpPr>
        <p:spPr>
          <a:xfrm>
            <a:off x="3627337" y="1995675"/>
            <a:ext cx="45719" cy="802382"/>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FCF3F248-704C-4BAD-8043-89688EC349B7}"/>
              </a:ext>
            </a:extLst>
          </p:cNvPr>
          <p:cNvSpPr/>
          <p:nvPr/>
        </p:nvSpPr>
        <p:spPr>
          <a:xfrm>
            <a:off x="5305237" y="2049660"/>
            <a:ext cx="45719" cy="802375"/>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BD0BEBB-9E0A-4EB9-B17C-094FBA4070C4}"/>
              </a:ext>
            </a:extLst>
          </p:cNvPr>
          <p:cNvSpPr/>
          <p:nvPr/>
        </p:nvSpPr>
        <p:spPr>
          <a:xfrm>
            <a:off x="7358921" y="1995684"/>
            <a:ext cx="45719" cy="802366"/>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Arrow: Down 20">
            <a:extLst>
              <a:ext uri="{FF2B5EF4-FFF2-40B4-BE49-F238E27FC236}">
                <a16:creationId xmlns:a16="http://schemas.microsoft.com/office/drawing/2014/main" id="{7E14F3DF-00B6-4665-9FB3-C2DE3E964C41}"/>
              </a:ext>
            </a:extLst>
          </p:cNvPr>
          <p:cNvSpPr/>
          <p:nvPr/>
        </p:nvSpPr>
        <p:spPr>
          <a:xfrm>
            <a:off x="9577699" y="1995686"/>
            <a:ext cx="60230" cy="802361"/>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3A08D26-A114-421F-9812-5FE527065164}"/>
              </a:ext>
            </a:extLst>
          </p:cNvPr>
          <p:cNvSpPr txBox="1"/>
          <p:nvPr/>
        </p:nvSpPr>
        <p:spPr>
          <a:xfrm>
            <a:off x="681659" y="2924730"/>
            <a:ext cx="1074965" cy="369332"/>
          </a:xfrm>
          <a:prstGeom prst="rect">
            <a:avLst/>
          </a:prstGeom>
          <a:noFill/>
        </p:spPr>
        <p:txBody>
          <a:bodyPr wrap="square">
            <a:spAutoFit/>
          </a:bodyPr>
          <a:lstStyle/>
          <a:p>
            <a:r>
              <a:rPr lang="as-IN" sz="1800" b="0" i="0" u="none" strike="noStrike" dirty="0">
                <a:solidFill>
                  <a:srgbClr val="000000"/>
                </a:solidFill>
                <a:effectLst/>
                <a:latin typeface="Arial" panose="020B0604020202020204" pitchFamily="34" charset="0"/>
              </a:rPr>
              <a:t> </a:t>
            </a:r>
            <a:r>
              <a:rPr lang="as-IN" sz="1800" b="1" i="0" u="none" strike="noStrike" dirty="0">
                <a:solidFill>
                  <a:srgbClr val="FF0000"/>
                </a:solidFill>
                <a:effectLst/>
                <a:latin typeface="Arial" panose="020B0604020202020204" pitchFamily="34" charset="0"/>
              </a:rPr>
              <a:t>মনেরা</a:t>
            </a:r>
            <a:endParaRPr lang="en-US" b="1" dirty="0">
              <a:solidFill>
                <a:srgbClr val="FF0000"/>
              </a:solidFill>
            </a:endParaRPr>
          </a:p>
        </p:txBody>
      </p:sp>
      <p:sp>
        <p:nvSpPr>
          <p:cNvPr id="27" name="TextBox 26">
            <a:extLst>
              <a:ext uri="{FF2B5EF4-FFF2-40B4-BE49-F238E27FC236}">
                <a16:creationId xmlns:a16="http://schemas.microsoft.com/office/drawing/2014/main" id="{46116519-5B66-42C6-A337-AFA1A131A40A}"/>
              </a:ext>
            </a:extLst>
          </p:cNvPr>
          <p:cNvSpPr txBox="1"/>
          <p:nvPr/>
        </p:nvSpPr>
        <p:spPr>
          <a:xfrm>
            <a:off x="3060915" y="2975433"/>
            <a:ext cx="1224282" cy="369332"/>
          </a:xfrm>
          <a:prstGeom prst="rect">
            <a:avLst/>
          </a:prstGeom>
          <a:noFill/>
        </p:spPr>
        <p:txBody>
          <a:bodyPr wrap="square">
            <a:spAutoFit/>
          </a:bodyPr>
          <a:lstStyle/>
          <a:p>
            <a:r>
              <a:rPr lang="as-IN" sz="1800" b="0" i="0" u="none" strike="noStrike" dirty="0">
                <a:solidFill>
                  <a:srgbClr val="000000"/>
                </a:solidFill>
                <a:effectLst/>
                <a:latin typeface="Arial" panose="020B0604020202020204" pitchFamily="34" charset="0"/>
              </a:rPr>
              <a:t> </a:t>
            </a:r>
            <a:r>
              <a:rPr lang="as-IN" sz="1800" b="1" i="0" u="none" strike="noStrike" dirty="0">
                <a:solidFill>
                  <a:srgbClr val="FF0000"/>
                </a:solidFill>
                <a:effectLst/>
                <a:latin typeface="Arial" panose="020B0604020202020204" pitchFamily="34" charset="0"/>
              </a:rPr>
              <a:t>প্রোটিস্টা</a:t>
            </a:r>
            <a:r>
              <a:rPr lang="as-IN" sz="1800" b="0" i="0" u="none" strike="noStrike" dirty="0">
                <a:solidFill>
                  <a:srgbClr val="000000"/>
                </a:solidFill>
                <a:effectLst/>
                <a:latin typeface="Arial" panose="020B0604020202020204" pitchFamily="34" charset="0"/>
              </a:rPr>
              <a:t> </a:t>
            </a:r>
            <a:endParaRPr lang="en-US" dirty="0"/>
          </a:p>
        </p:txBody>
      </p:sp>
      <p:sp>
        <p:nvSpPr>
          <p:cNvPr id="29" name="TextBox 28">
            <a:extLst>
              <a:ext uri="{FF2B5EF4-FFF2-40B4-BE49-F238E27FC236}">
                <a16:creationId xmlns:a16="http://schemas.microsoft.com/office/drawing/2014/main" id="{16A80168-942B-4178-BD36-7261D98DFE1E}"/>
              </a:ext>
            </a:extLst>
          </p:cNvPr>
          <p:cNvSpPr txBox="1"/>
          <p:nvPr/>
        </p:nvSpPr>
        <p:spPr>
          <a:xfrm>
            <a:off x="4871718" y="2924730"/>
            <a:ext cx="1224282" cy="369332"/>
          </a:xfrm>
          <a:prstGeom prst="rect">
            <a:avLst/>
          </a:prstGeom>
          <a:noFill/>
        </p:spPr>
        <p:txBody>
          <a:bodyPr wrap="square">
            <a:spAutoFit/>
          </a:bodyPr>
          <a:lstStyle/>
          <a:p>
            <a:r>
              <a:rPr lang="as-IN" sz="1800" b="1" i="0" u="none" strike="noStrike" dirty="0">
                <a:solidFill>
                  <a:srgbClr val="FF0000"/>
                </a:solidFill>
                <a:effectLst/>
                <a:latin typeface="Arial" panose="020B0604020202020204" pitchFamily="34" charset="0"/>
              </a:rPr>
              <a:t>ফানজাই</a:t>
            </a:r>
            <a:endParaRPr lang="en-US" b="1" dirty="0">
              <a:solidFill>
                <a:srgbClr val="FF0000"/>
              </a:solidFill>
            </a:endParaRPr>
          </a:p>
        </p:txBody>
      </p:sp>
      <p:sp>
        <p:nvSpPr>
          <p:cNvPr id="31" name="TextBox 30">
            <a:extLst>
              <a:ext uri="{FF2B5EF4-FFF2-40B4-BE49-F238E27FC236}">
                <a16:creationId xmlns:a16="http://schemas.microsoft.com/office/drawing/2014/main" id="{59C1EDDB-6AD0-42C2-9E44-4CD48B671599}"/>
              </a:ext>
            </a:extLst>
          </p:cNvPr>
          <p:cNvSpPr txBox="1"/>
          <p:nvPr/>
        </p:nvSpPr>
        <p:spPr>
          <a:xfrm>
            <a:off x="7024371" y="2924730"/>
            <a:ext cx="751840" cy="369332"/>
          </a:xfrm>
          <a:prstGeom prst="rect">
            <a:avLst/>
          </a:prstGeom>
          <a:noFill/>
        </p:spPr>
        <p:txBody>
          <a:bodyPr wrap="square">
            <a:spAutoFit/>
          </a:bodyPr>
          <a:lstStyle/>
          <a:p>
            <a:r>
              <a:rPr lang="as-IN" sz="1800" b="1" i="0" u="none" strike="noStrike" dirty="0">
                <a:solidFill>
                  <a:srgbClr val="FF0000"/>
                </a:solidFill>
                <a:effectLst/>
                <a:latin typeface="Arial" panose="020B0604020202020204" pitchFamily="34" charset="0"/>
              </a:rPr>
              <a:t>প্লান্টি</a:t>
            </a:r>
            <a:r>
              <a:rPr lang="as-IN" sz="1800" b="0" i="0" u="none" strike="noStrike" dirty="0">
                <a:solidFill>
                  <a:srgbClr val="002060"/>
                </a:solidFill>
                <a:effectLst/>
                <a:latin typeface="Arial" panose="020B0604020202020204" pitchFamily="34" charset="0"/>
              </a:rPr>
              <a:t> </a:t>
            </a:r>
            <a:endParaRPr lang="en-US" dirty="0">
              <a:solidFill>
                <a:srgbClr val="002060"/>
              </a:solidFill>
            </a:endParaRPr>
          </a:p>
        </p:txBody>
      </p:sp>
      <p:sp>
        <p:nvSpPr>
          <p:cNvPr id="33" name="TextBox 32">
            <a:extLst>
              <a:ext uri="{FF2B5EF4-FFF2-40B4-BE49-F238E27FC236}">
                <a16:creationId xmlns:a16="http://schemas.microsoft.com/office/drawing/2014/main" id="{2CE17AAC-9E11-47FD-AC58-2D71EBFE91E6}"/>
              </a:ext>
            </a:extLst>
          </p:cNvPr>
          <p:cNvSpPr txBox="1"/>
          <p:nvPr/>
        </p:nvSpPr>
        <p:spPr>
          <a:xfrm>
            <a:off x="8704582" y="2924730"/>
            <a:ext cx="1486998" cy="369332"/>
          </a:xfrm>
          <a:prstGeom prst="rect">
            <a:avLst/>
          </a:prstGeom>
          <a:noFill/>
        </p:spPr>
        <p:txBody>
          <a:bodyPr wrap="square">
            <a:spAutoFit/>
          </a:bodyPr>
          <a:lstStyle/>
          <a:p>
            <a:r>
              <a:rPr lang="as-IN" sz="1800" b="1" i="0" u="none" strike="noStrike" dirty="0">
                <a:solidFill>
                  <a:srgbClr val="FF0000"/>
                </a:solidFill>
                <a:effectLst/>
                <a:latin typeface="Arial" panose="020B0604020202020204" pitchFamily="34" charset="0"/>
              </a:rPr>
              <a:t>অ্যানিমেলিয়া</a:t>
            </a:r>
            <a:endParaRPr lang="en-US" b="1" dirty="0">
              <a:solidFill>
                <a:srgbClr val="FF0000"/>
              </a:solidFill>
            </a:endParaRPr>
          </a:p>
        </p:txBody>
      </p:sp>
      <p:sp>
        <p:nvSpPr>
          <p:cNvPr id="34" name="Arrow: Down 33">
            <a:extLst>
              <a:ext uri="{FF2B5EF4-FFF2-40B4-BE49-F238E27FC236}">
                <a16:creationId xmlns:a16="http://schemas.microsoft.com/office/drawing/2014/main" id="{08F894DA-4A3E-4111-AC8B-4965ED418243}"/>
              </a:ext>
            </a:extLst>
          </p:cNvPr>
          <p:cNvSpPr/>
          <p:nvPr/>
        </p:nvSpPr>
        <p:spPr>
          <a:xfrm>
            <a:off x="5328097" y="1445895"/>
            <a:ext cx="45719" cy="373807"/>
          </a:xfrm>
          <a:prstGeom prst="down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A8E0CDD-7FC1-4262-A364-9FB12EAEC511}"/>
              </a:ext>
            </a:extLst>
          </p:cNvPr>
          <p:cNvSpPr txBox="1"/>
          <p:nvPr/>
        </p:nvSpPr>
        <p:spPr>
          <a:xfrm>
            <a:off x="518346" y="3595654"/>
            <a:ext cx="9573781" cy="1477328"/>
          </a:xfrm>
          <a:prstGeom prst="rect">
            <a:avLst/>
          </a:prstGeom>
          <a:noFill/>
        </p:spPr>
        <p:txBody>
          <a:bodyPr wrap="square">
            <a:spAutoFit/>
          </a:bodyPr>
          <a:lstStyle/>
          <a:p>
            <a:pPr rtl="0">
              <a:spcBef>
                <a:spcPts val="0"/>
              </a:spcBef>
              <a:spcAft>
                <a:spcPts val="0"/>
              </a:spcAft>
            </a:pPr>
            <a:r>
              <a:rPr lang="as-IN" sz="1800" b="1" i="0" u="none" strike="noStrike" dirty="0">
                <a:solidFill>
                  <a:srgbClr val="000000"/>
                </a:solidFill>
                <a:effectLst/>
                <a:latin typeface="Arial" panose="020B0604020202020204" pitchFamily="34" charset="0"/>
              </a:rPr>
              <a:t>রাজ্য -১</a:t>
            </a:r>
            <a:r>
              <a:rPr lang="as-IN" sz="1800" b="0" i="0" u="none" strike="noStrike" dirty="0">
                <a:solidFill>
                  <a:srgbClr val="000000"/>
                </a:solidFill>
                <a:effectLst/>
                <a:latin typeface="Arial" panose="020B0604020202020204" pitchFamily="34" charset="0"/>
              </a:rPr>
              <a:t> </a:t>
            </a:r>
            <a:r>
              <a:rPr lang="as-IN" sz="1800" b="1" i="0" u="none" strike="noStrike" dirty="0">
                <a:solidFill>
                  <a:srgbClr val="000000"/>
                </a:solidFill>
                <a:effectLst/>
                <a:latin typeface="Arial" panose="020B0604020202020204" pitchFamily="34" charset="0"/>
              </a:rPr>
              <a:t>মনেরাঃ</a:t>
            </a:r>
            <a:r>
              <a:rPr lang="as-IN" sz="1800" b="0" i="0" u="none" strike="noStrike" dirty="0">
                <a:solidFill>
                  <a:srgbClr val="000000"/>
                </a:solidFill>
                <a:effectLst/>
                <a:latin typeface="Arial" panose="020B0604020202020204" pitchFamily="34" charset="0"/>
              </a:rPr>
              <a:t> এ রাজ্যের অধীনে বিন্যস্ত জীবের বৈশিষ্ট্য গুলো হল(ক) জীবটি এককোষী এবং এর কোষে সুগঠিত নিউক্লিয়াস থাকে না। </a:t>
            </a:r>
            <a:r>
              <a:rPr lang="en-US" sz="1800" b="0" i="0" u="none" strike="noStrike" dirty="0">
                <a:solidFill>
                  <a:srgbClr val="000000"/>
                </a:solidFill>
                <a:effectLst/>
                <a:latin typeface="Arial" panose="020B0604020202020204" pitchFamily="34" charset="0"/>
              </a:rPr>
              <a:t>(খ) </a:t>
            </a:r>
            <a:r>
              <a:rPr lang="as-IN" sz="1800" b="0" i="0" u="none" strike="noStrike" dirty="0">
                <a:solidFill>
                  <a:srgbClr val="000000"/>
                </a:solidFill>
                <a:effectLst/>
                <a:latin typeface="Arial" panose="020B0604020202020204" pitchFamily="34" charset="0"/>
              </a:rPr>
              <a:t>এরা খুবই ক্ষুদ্র এবং অণুবীক্ষণ যন্ত্র ছাড়া এদের দেখা যায়না।</a:t>
            </a:r>
            <a:r>
              <a:rPr lang="en-US" dirty="0"/>
              <a:t>  </a:t>
            </a:r>
            <a:r>
              <a:rPr lang="as-IN" sz="1800" b="0" i="0" u="none" strike="noStrike" dirty="0">
                <a:solidFill>
                  <a:srgbClr val="000000"/>
                </a:solidFill>
                <a:effectLst/>
                <a:latin typeface="Arial" panose="020B0604020202020204" pitchFamily="34" charset="0"/>
              </a:rPr>
              <a:t>উদাহরণঃ রাইজোবিয়াম </a:t>
            </a:r>
            <a:endParaRPr lang="as-IN" b="0" dirty="0">
              <a:effectLst/>
            </a:endParaRPr>
          </a:p>
          <a:p>
            <a:br>
              <a:rPr lang="as-IN" dirty="0"/>
            </a:br>
            <a:endParaRPr lang="en-US" dirty="0"/>
          </a:p>
        </p:txBody>
      </p:sp>
      <p:sp>
        <p:nvSpPr>
          <p:cNvPr id="38" name="TextBox 37">
            <a:extLst>
              <a:ext uri="{FF2B5EF4-FFF2-40B4-BE49-F238E27FC236}">
                <a16:creationId xmlns:a16="http://schemas.microsoft.com/office/drawing/2014/main" id="{3ACAF578-051A-4AB0-9525-DD4BAF1A3D02}"/>
              </a:ext>
            </a:extLst>
          </p:cNvPr>
          <p:cNvSpPr txBox="1"/>
          <p:nvPr/>
        </p:nvSpPr>
        <p:spPr>
          <a:xfrm>
            <a:off x="518347" y="4723706"/>
            <a:ext cx="9573780" cy="1200329"/>
          </a:xfrm>
          <a:prstGeom prst="rect">
            <a:avLst/>
          </a:prstGeom>
          <a:noFill/>
        </p:spPr>
        <p:txBody>
          <a:bodyPr wrap="square">
            <a:spAutoFit/>
          </a:bodyPr>
          <a:lstStyle/>
          <a:p>
            <a:pPr rtl="0">
              <a:spcBef>
                <a:spcPts val="0"/>
              </a:spcBef>
              <a:spcAft>
                <a:spcPts val="0"/>
              </a:spcAft>
            </a:pPr>
            <a:r>
              <a:rPr lang="as-IN" sz="1800" b="1" i="0" u="none" strike="noStrike" dirty="0">
                <a:solidFill>
                  <a:srgbClr val="000000"/>
                </a:solidFill>
                <a:effectLst/>
                <a:latin typeface="Arial" panose="020B0604020202020204" pitchFamily="34" charset="0"/>
              </a:rPr>
              <a:t>রাজ্য-২ প্রোটিস্টাঃ</a:t>
            </a:r>
            <a:r>
              <a:rPr lang="as-IN" sz="1800" b="0" i="0" u="none" strike="noStrike" dirty="0">
                <a:solidFill>
                  <a:srgbClr val="000000"/>
                </a:solidFill>
                <a:effectLst/>
                <a:latin typeface="Arial" panose="020B0604020202020204" pitchFamily="34" charset="0"/>
              </a:rPr>
              <a:t> এর অধীনে ঐ সকল জীবকে বিন্যস্ত করা হয়,যাদের কো</a:t>
            </a:r>
            <a:r>
              <a:rPr lang="en-US" sz="1800" b="0" i="0" u="none" strike="noStrike" dirty="0">
                <a:solidFill>
                  <a:srgbClr val="000000"/>
                </a:solidFill>
                <a:effectLst/>
                <a:latin typeface="Arial" panose="020B0604020202020204" pitchFamily="34" charset="0"/>
              </a:rPr>
              <a:t>ষ</a:t>
            </a:r>
            <a:r>
              <a:rPr lang="as-IN" sz="1800" b="0" i="0" u="none" strike="noStrike" dirty="0">
                <a:solidFill>
                  <a:srgbClr val="000000"/>
                </a:solidFill>
                <a:effectLst/>
                <a:latin typeface="Arial" panose="020B0604020202020204" pitchFamily="34" charset="0"/>
              </a:rPr>
              <a:t> সুগঠিত নিউক্লিয়াসযুক্ত।</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as-IN" sz="1800" b="0" i="0" u="none" strike="noStrike" dirty="0">
                <a:solidFill>
                  <a:srgbClr val="000000"/>
                </a:solidFill>
                <a:effectLst/>
                <a:latin typeface="Arial" panose="020B0604020202020204" pitchFamily="34" charset="0"/>
              </a:rPr>
              <a:t>এরা এককোষী,একক বা দলবদ্ধভাবে থাকতে পারে।উদাহরণঃ ইউগ্লেনা,এমিবা ইত্যাদি</a:t>
            </a:r>
            <a:endParaRPr lang="as-IN" b="0" dirty="0">
              <a:effectLst/>
            </a:endParaRPr>
          </a:p>
          <a:p>
            <a:br>
              <a:rPr lang="as-IN" dirty="0"/>
            </a:br>
            <a:endParaRPr lang="en-US" dirty="0"/>
          </a:p>
        </p:txBody>
      </p:sp>
    </p:spTree>
    <p:extLst>
      <p:ext uri="{BB962C8B-B14F-4D97-AF65-F5344CB8AC3E}">
        <p14:creationId xmlns:p14="http://schemas.microsoft.com/office/powerpoint/2010/main" val="19078144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 calcmode="lin" valueType="num">
                                      <p:cBhvr>
                                        <p:cTn id="43"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2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 calcmode="lin" valueType="num">
                                      <p:cBhvr>
                                        <p:cTn id="53" dur="1000" fill="hold"/>
                                        <p:tgtEl>
                                          <p:spTgt spid="18"/>
                                        </p:tgtEl>
                                        <p:attrNameLst>
                                          <p:attrName>style.rotation</p:attrName>
                                        </p:attrNameLst>
                                      </p:cBhvr>
                                      <p:tavLst>
                                        <p:tav tm="0">
                                          <p:val>
                                            <p:fltVal val="90"/>
                                          </p:val>
                                        </p:tav>
                                        <p:tav tm="100000">
                                          <p:val>
                                            <p:fltVal val="0"/>
                                          </p:val>
                                        </p:tav>
                                      </p:tavLst>
                                    </p:anim>
                                    <p:animEffect transition="in" filter="fade">
                                      <p:cBhvr>
                                        <p:cTn id="54" dur="1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 calcmode="lin" valueType="num">
                                      <p:cBhvr>
                                        <p:cTn id="59" dur="10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ppt_w</p:attrName>
                                        </p:attrNameLst>
                                      </p:cBhvr>
                                      <p:tavLst>
                                        <p:tav tm="0">
                                          <p:val>
                                            <p:fltVal val="0"/>
                                          </p:val>
                                        </p:tav>
                                        <p:tav tm="100000">
                                          <p:val>
                                            <p:strVal val="#ppt_w"/>
                                          </p:val>
                                        </p:tav>
                                      </p:tavLst>
                                    </p:anim>
                                    <p:anim calcmode="lin" valueType="num">
                                      <p:cBhvr>
                                        <p:cTn id="76" dur="1000" fill="hold"/>
                                        <p:tgtEl>
                                          <p:spTgt spid="29"/>
                                        </p:tgtEl>
                                        <p:attrNameLst>
                                          <p:attrName>ppt_h</p:attrName>
                                        </p:attrNameLst>
                                      </p:cBhvr>
                                      <p:tavLst>
                                        <p:tav tm="0">
                                          <p:val>
                                            <p:fltVal val="0"/>
                                          </p:val>
                                        </p:tav>
                                        <p:tav tm="100000">
                                          <p:val>
                                            <p:strVal val="#ppt_h"/>
                                          </p:val>
                                        </p:tav>
                                      </p:tavLst>
                                    </p:anim>
                                    <p:anim calcmode="lin" valueType="num">
                                      <p:cBhvr>
                                        <p:cTn id="77" dur="1000" fill="hold"/>
                                        <p:tgtEl>
                                          <p:spTgt spid="29"/>
                                        </p:tgtEl>
                                        <p:attrNameLst>
                                          <p:attrName>style.rotation</p:attrName>
                                        </p:attrNameLst>
                                      </p:cBhvr>
                                      <p:tavLst>
                                        <p:tav tm="0">
                                          <p:val>
                                            <p:fltVal val="90"/>
                                          </p:val>
                                        </p:tav>
                                        <p:tav tm="100000">
                                          <p:val>
                                            <p:fltVal val="0"/>
                                          </p:val>
                                        </p:tav>
                                      </p:tavLst>
                                    </p:anim>
                                    <p:animEffect transition="in" filter="fade">
                                      <p:cBhvr>
                                        <p:cTn id="78" dur="10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1000" fill="hold"/>
                                        <p:tgtEl>
                                          <p:spTgt spid="20"/>
                                        </p:tgtEl>
                                        <p:attrNameLst>
                                          <p:attrName>ppt_w</p:attrName>
                                        </p:attrNameLst>
                                      </p:cBhvr>
                                      <p:tavLst>
                                        <p:tav tm="0">
                                          <p:val>
                                            <p:fltVal val="0"/>
                                          </p:val>
                                        </p:tav>
                                        <p:tav tm="100000">
                                          <p:val>
                                            <p:strVal val="#ppt_w"/>
                                          </p:val>
                                        </p:tav>
                                      </p:tavLst>
                                    </p:anim>
                                    <p:anim calcmode="lin" valueType="num">
                                      <p:cBhvr>
                                        <p:cTn id="84" dur="1000" fill="hold"/>
                                        <p:tgtEl>
                                          <p:spTgt spid="20"/>
                                        </p:tgtEl>
                                        <p:attrNameLst>
                                          <p:attrName>ppt_h</p:attrName>
                                        </p:attrNameLst>
                                      </p:cBhvr>
                                      <p:tavLst>
                                        <p:tav tm="0">
                                          <p:val>
                                            <p:fltVal val="0"/>
                                          </p:val>
                                        </p:tav>
                                        <p:tav tm="100000">
                                          <p:val>
                                            <p:strVal val="#ppt_h"/>
                                          </p:val>
                                        </p:tav>
                                      </p:tavLst>
                                    </p:anim>
                                    <p:anim calcmode="lin" valueType="num">
                                      <p:cBhvr>
                                        <p:cTn id="85" dur="1000" fill="hold"/>
                                        <p:tgtEl>
                                          <p:spTgt spid="20"/>
                                        </p:tgtEl>
                                        <p:attrNameLst>
                                          <p:attrName>style.rotation</p:attrName>
                                        </p:attrNameLst>
                                      </p:cBhvr>
                                      <p:tavLst>
                                        <p:tav tm="0">
                                          <p:val>
                                            <p:fltVal val="90"/>
                                          </p:val>
                                        </p:tav>
                                        <p:tav tm="100000">
                                          <p:val>
                                            <p:fltVal val="0"/>
                                          </p:val>
                                        </p:tav>
                                      </p:tavLst>
                                    </p:anim>
                                    <p:animEffect transition="in" filter="fade">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1000" fill="hold"/>
                                        <p:tgtEl>
                                          <p:spTgt spid="31"/>
                                        </p:tgtEl>
                                        <p:attrNameLst>
                                          <p:attrName>ppt_w</p:attrName>
                                        </p:attrNameLst>
                                      </p:cBhvr>
                                      <p:tavLst>
                                        <p:tav tm="0">
                                          <p:val>
                                            <p:fltVal val="0"/>
                                          </p:val>
                                        </p:tav>
                                        <p:tav tm="100000">
                                          <p:val>
                                            <p:strVal val="#ppt_w"/>
                                          </p:val>
                                        </p:tav>
                                      </p:tavLst>
                                    </p:anim>
                                    <p:anim calcmode="lin" valueType="num">
                                      <p:cBhvr>
                                        <p:cTn id="92" dur="1000" fill="hold"/>
                                        <p:tgtEl>
                                          <p:spTgt spid="31"/>
                                        </p:tgtEl>
                                        <p:attrNameLst>
                                          <p:attrName>ppt_h</p:attrName>
                                        </p:attrNameLst>
                                      </p:cBhvr>
                                      <p:tavLst>
                                        <p:tav tm="0">
                                          <p:val>
                                            <p:fltVal val="0"/>
                                          </p:val>
                                        </p:tav>
                                        <p:tav tm="100000">
                                          <p:val>
                                            <p:strVal val="#ppt_h"/>
                                          </p:val>
                                        </p:tav>
                                      </p:tavLst>
                                    </p:anim>
                                    <p:anim calcmode="lin" valueType="num">
                                      <p:cBhvr>
                                        <p:cTn id="93" dur="1000" fill="hold"/>
                                        <p:tgtEl>
                                          <p:spTgt spid="31"/>
                                        </p:tgtEl>
                                        <p:attrNameLst>
                                          <p:attrName>style.rotation</p:attrName>
                                        </p:attrNameLst>
                                      </p:cBhvr>
                                      <p:tavLst>
                                        <p:tav tm="0">
                                          <p:val>
                                            <p:fltVal val="90"/>
                                          </p:val>
                                        </p:tav>
                                        <p:tav tm="100000">
                                          <p:val>
                                            <p:fltVal val="0"/>
                                          </p:val>
                                        </p:tav>
                                      </p:tavLst>
                                    </p:anim>
                                    <p:animEffect transition="in" filter="fade">
                                      <p:cBhvr>
                                        <p:cTn id="94" dur="10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1000" fill="hold"/>
                                        <p:tgtEl>
                                          <p:spTgt spid="21"/>
                                        </p:tgtEl>
                                        <p:attrNameLst>
                                          <p:attrName>ppt_w</p:attrName>
                                        </p:attrNameLst>
                                      </p:cBhvr>
                                      <p:tavLst>
                                        <p:tav tm="0">
                                          <p:val>
                                            <p:fltVal val="0"/>
                                          </p:val>
                                        </p:tav>
                                        <p:tav tm="100000">
                                          <p:val>
                                            <p:strVal val="#ppt_w"/>
                                          </p:val>
                                        </p:tav>
                                      </p:tavLst>
                                    </p:anim>
                                    <p:anim calcmode="lin" valueType="num">
                                      <p:cBhvr>
                                        <p:cTn id="100" dur="1000" fill="hold"/>
                                        <p:tgtEl>
                                          <p:spTgt spid="21"/>
                                        </p:tgtEl>
                                        <p:attrNameLst>
                                          <p:attrName>ppt_h</p:attrName>
                                        </p:attrNameLst>
                                      </p:cBhvr>
                                      <p:tavLst>
                                        <p:tav tm="0">
                                          <p:val>
                                            <p:fltVal val="0"/>
                                          </p:val>
                                        </p:tav>
                                        <p:tav tm="100000">
                                          <p:val>
                                            <p:strVal val="#ppt_h"/>
                                          </p:val>
                                        </p:tav>
                                      </p:tavLst>
                                    </p:anim>
                                    <p:anim calcmode="lin" valueType="num">
                                      <p:cBhvr>
                                        <p:cTn id="101" dur="1000" fill="hold"/>
                                        <p:tgtEl>
                                          <p:spTgt spid="21"/>
                                        </p:tgtEl>
                                        <p:attrNameLst>
                                          <p:attrName>style.rotation</p:attrName>
                                        </p:attrNameLst>
                                      </p:cBhvr>
                                      <p:tavLst>
                                        <p:tav tm="0">
                                          <p:val>
                                            <p:fltVal val="90"/>
                                          </p:val>
                                        </p:tav>
                                        <p:tav tm="100000">
                                          <p:val>
                                            <p:fltVal val="0"/>
                                          </p:val>
                                        </p:tav>
                                      </p:tavLst>
                                    </p:anim>
                                    <p:animEffect transition="in" filter="fade">
                                      <p:cBhvr>
                                        <p:cTn id="102" dur="10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1000" fill="hold"/>
                                        <p:tgtEl>
                                          <p:spTgt spid="33"/>
                                        </p:tgtEl>
                                        <p:attrNameLst>
                                          <p:attrName>ppt_w</p:attrName>
                                        </p:attrNameLst>
                                      </p:cBhvr>
                                      <p:tavLst>
                                        <p:tav tm="0">
                                          <p:val>
                                            <p:fltVal val="0"/>
                                          </p:val>
                                        </p:tav>
                                        <p:tav tm="100000">
                                          <p:val>
                                            <p:strVal val="#ppt_w"/>
                                          </p:val>
                                        </p:tav>
                                      </p:tavLst>
                                    </p:anim>
                                    <p:anim calcmode="lin" valueType="num">
                                      <p:cBhvr>
                                        <p:cTn id="108" dur="1000" fill="hold"/>
                                        <p:tgtEl>
                                          <p:spTgt spid="33"/>
                                        </p:tgtEl>
                                        <p:attrNameLst>
                                          <p:attrName>ppt_h</p:attrName>
                                        </p:attrNameLst>
                                      </p:cBhvr>
                                      <p:tavLst>
                                        <p:tav tm="0">
                                          <p:val>
                                            <p:fltVal val="0"/>
                                          </p:val>
                                        </p:tav>
                                        <p:tav tm="100000">
                                          <p:val>
                                            <p:strVal val="#ppt_h"/>
                                          </p:val>
                                        </p:tav>
                                      </p:tavLst>
                                    </p:anim>
                                    <p:anim calcmode="lin" valueType="num">
                                      <p:cBhvr>
                                        <p:cTn id="109" dur="1000" fill="hold"/>
                                        <p:tgtEl>
                                          <p:spTgt spid="33"/>
                                        </p:tgtEl>
                                        <p:attrNameLst>
                                          <p:attrName>style.rotation</p:attrName>
                                        </p:attrNameLst>
                                      </p:cBhvr>
                                      <p:tavLst>
                                        <p:tav tm="0">
                                          <p:val>
                                            <p:fltVal val="90"/>
                                          </p:val>
                                        </p:tav>
                                        <p:tav tm="100000">
                                          <p:val>
                                            <p:fltVal val="0"/>
                                          </p:val>
                                        </p:tav>
                                      </p:tavLst>
                                    </p:anim>
                                    <p:animEffect transition="in" filter="fade">
                                      <p:cBhvr>
                                        <p:cTn id="110" dur="10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ppt_x"/>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animBg="1"/>
      <p:bldP spid="18" grpId="0" animBg="1"/>
      <p:bldP spid="19" grpId="0" animBg="1"/>
      <p:bldP spid="20" grpId="0" animBg="1"/>
      <p:bldP spid="21" grpId="0" animBg="1"/>
      <p:bldP spid="29" grpId="0"/>
      <p:bldP spid="31" grpId="0"/>
      <p:bldP spid="33" grpId="0"/>
      <p:bldP spid="34" grpId="0" animBg="1"/>
      <p:bldP spid="36"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7FD23-2FD5-4630-A4E5-BEF24F39535E}"/>
              </a:ext>
            </a:extLst>
          </p:cNvPr>
          <p:cNvSpPr txBox="1"/>
          <p:nvPr/>
        </p:nvSpPr>
        <p:spPr>
          <a:xfrm>
            <a:off x="537027" y="2967672"/>
            <a:ext cx="10174515" cy="1538883"/>
          </a:xfrm>
          <a:prstGeom prst="rect">
            <a:avLst/>
          </a:prstGeom>
          <a:noFill/>
        </p:spPr>
        <p:txBody>
          <a:bodyPr wrap="square">
            <a:spAutoFit/>
          </a:bodyPr>
          <a:lstStyle/>
          <a:p>
            <a:pPr rtl="0">
              <a:spcBef>
                <a:spcPts val="0"/>
              </a:spcBef>
              <a:spcAft>
                <a:spcPts val="0"/>
              </a:spcAft>
            </a:pPr>
            <a:r>
              <a:rPr lang="as-IN" sz="1800" b="1" i="0" u="none" strike="noStrike" dirty="0">
                <a:solidFill>
                  <a:srgbClr val="000000"/>
                </a:solidFill>
                <a:effectLst/>
                <a:latin typeface="Arial" panose="020B0604020202020204" pitchFamily="34" charset="0"/>
              </a:rPr>
              <a:t>রাজ্য-৪ প্লান্টি (উদ্ভিদ জগ</a:t>
            </a:r>
            <a:r>
              <a:rPr lang="en-US" sz="1800" b="1" i="0" u="none" strike="noStrike" dirty="0">
                <a:solidFill>
                  <a:srgbClr val="000000"/>
                </a:solidFill>
                <a:effectLst/>
                <a:latin typeface="Arial" panose="020B0604020202020204" pitchFamily="34" charset="0"/>
              </a:rPr>
              <a:t>ৎ</a:t>
            </a:r>
            <a:r>
              <a:rPr lang="en-US" b="1" dirty="0">
                <a:solidFill>
                  <a:srgbClr val="000000"/>
                </a:solidFill>
                <a:latin typeface="Arial" panose="020B0604020202020204" pitchFamily="34" charset="0"/>
              </a:rPr>
              <a:t>)ঃ</a:t>
            </a:r>
            <a:r>
              <a:rPr lang="as-IN" sz="1800" b="1"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এরা সাধারণত নিজেরা নিজেদের খাদ্য প্রস্তুত করতে পারে</a:t>
            </a:r>
            <a:r>
              <a:rPr lang="en-US" sz="1800" b="0" i="0" u="none" strike="noStrike" dirty="0">
                <a:solidFill>
                  <a:srgbClr val="000000"/>
                </a:solidFill>
                <a:effectLst/>
                <a:latin typeface="Arial" panose="020B0604020202020204" pitchFamily="34" charset="0"/>
              </a:rPr>
              <a:t>।</a:t>
            </a:r>
            <a:r>
              <a:rPr lang="as-IN" sz="1800" b="0" i="0" u="none" strike="noStrike" dirty="0">
                <a:solidFill>
                  <a:srgbClr val="000000"/>
                </a:solidFill>
                <a:effectLst/>
                <a:latin typeface="Arial" panose="020B0604020202020204" pitchFamily="34" charset="0"/>
              </a:rPr>
              <a:t> তাই এরা স্বভোজী।</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এরা এক বা বহুকোষী হতে পারে।</a:t>
            </a:r>
            <a:r>
              <a:rPr lang="en-US" sz="2000" b="0" i="0" u="none" strike="noStrike" dirty="0" err="1">
                <a:solidFill>
                  <a:srgbClr val="000000"/>
                </a:solidFill>
                <a:effectLst/>
                <a:latin typeface="Arial" panose="020B0604020202020204" pitchFamily="34" charset="0"/>
              </a:rPr>
              <a:t>কোষপ্রাচীর</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সেলুলোজ দ্বারা নির্মিত এদের</a:t>
            </a:r>
            <a:r>
              <a:rPr lang="en-US" sz="2000" b="0" i="0" u="none" strike="noStrike" dirty="0">
                <a:solidFill>
                  <a:srgbClr val="000000"/>
                </a:solidFill>
                <a:effectLst/>
                <a:latin typeface="Arial" panose="020B0604020202020204" pitchFamily="34" charset="0"/>
              </a:rPr>
              <a:t> </a:t>
            </a:r>
            <a:r>
              <a:rPr lang="en-US" sz="2000" b="0" i="0" u="none" strike="noStrike" dirty="0" err="1">
                <a:solidFill>
                  <a:srgbClr val="000000"/>
                </a:solidFill>
                <a:effectLst/>
                <a:latin typeface="Arial" panose="020B0604020202020204" pitchFamily="34" charset="0"/>
              </a:rPr>
              <a:t>কোষ</a:t>
            </a:r>
            <a:r>
              <a:rPr lang="en-US" sz="2000" dirty="0">
                <a:solidFill>
                  <a:srgbClr val="000000"/>
                </a:solidFill>
                <a:latin typeface="Arial" panose="020B0604020202020204" pitchFamily="34" charset="0"/>
              </a:rPr>
              <a:t> </a:t>
            </a:r>
            <a:r>
              <a:rPr lang="as-IN" sz="1800" b="0" i="0" u="none" strike="noStrike" dirty="0">
                <a:solidFill>
                  <a:srgbClr val="000000"/>
                </a:solidFill>
                <a:effectLst/>
                <a:latin typeface="Arial" panose="020B0604020202020204" pitchFamily="34" charset="0"/>
              </a:rPr>
              <a:t>সুগঠিত নিউক্লিয়াসযুক্ত</a:t>
            </a:r>
            <a:r>
              <a:rPr lang="en-US" sz="1800" b="0" i="0" u="none" strike="noStrike" dirty="0">
                <a:solidFill>
                  <a:srgbClr val="000000"/>
                </a:solidFill>
                <a:effectLst/>
                <a:latin typeface="Arial" panose="020B0604020202020204" pitchFamily="34" charset="0"/>
              </a:rPr>
              <a:t>।</a:t>
            </a:r>
            <a:r>
              <a:rPr lang="as-IN" sz="1800" b="0" i="0" u="none" strike="noStrike" dirty="0">
                <a:solidFill>
                  <a:srgbClr val="000000"/>
                </a:solidFill>
                <a:effectLst/>
                <a:latin typeface="Arial" panose="020B0604020202020204" pitchFamily="34" charset="0"/>
              </a:rPr>
              <a:t> উদ্ভি</a:t>
            </a:r>
            <a:r>
              <a:rPr lang="en-US" sz="2000" b="0" i="0" u="none" strike="noStrike" dirty="0" err="1">
                <a:solidFill>
                  <a:srgbClr val="000000"/>
                </a:solidFill>
                <a:effectLst/>
                <a:latin typeface="Arial" panose="020B0604020202020204" pitchFamily="34" charset="0"/>
              </a:rPr>
              <a:t>দে</a:t>
            </a:r>
            <a:r>
              <a:rPr lang="en-US" sz="2000" b="0" i="0" u="none" strike="noStrike" dirty="0">
                <a:solidFill>
                  <a:srgbClr val="000000"/>
                </a:solidFill>
                <a:effectLst/>
                <a:latin typeface="Arial" panose="020B0604020202020204" pitchFamily="34" charset="0"/>
              </a:rPr>
              <a:t> </a:t>
            </a:r>
            <a:r>
              <a:rPr lang="en-US" sz="2000" b="0" i="0" u="none" strike="noStrike" dirty="0" err="1">
                <a:solidFill>
                  <a:srgbClr val="000000"/>
                </a:solidFill>
                <a:effectLst/>
                <a:latin typeface="Arial" panose="020B0604020202020204" pitchFamily="34" charset="0"/>
              </a:rPr>
              <a:t>সবুজ</a:t>
            </a:r>
            <a:r>
              <a:rPr lang="en-US" sz="2000" b="0" i="0" u="none" strike="noStrike" dirty="0">
                <a:solidFill>
                  <a:srgbClr val="000000"/>
                </a:solidFill>
                <a:effectLst/>
                <a:latin typeface="Arial" panose="020B0604020202020204" pitchFamily="34" charset="0"/>
              </a:rPr>
              <a:t> </a:t>
            </a:r>
            <a:r>
              <a:rPr lang="en-US" sz="2000" b="0" i="0" u="none" strike="noStrike" dirty="0" err="1">
                <a:solidFill>
                  <a:srgbClr val="000000"/>
                </a:solidFill>
                <a:effectLst/>
                <a:latin typeface="Arial" panose="020B0604020202020204" pitchFamily="34" charset="0"/>
              </a:rPr>
              <a:t>কণিকা</a:t>
            </a:r>
            <a:r>
              <a:rPr lang="en-US" sz="2000" b="0" i="0" u="none" strike="noStrike" dirty="0">
                <a:solidFill>
                  <a:srgbClr val="000000"/>
                </a:solidFill>
                <a:effectLst/>
                <a:latin typeface="Arial" panose="020B0604020202020204" pitchFamily="34" charset="0"/>
              </a:rPr>
              <a:t> </a:t>
            </a:r>
            <a:r>
              <a:rPr lang="en-US" sz="2000" b="0" i="0" u="none" strike="noStrike" dirty="0" err="1">
                <a:solidFill>
                  <a:srgbClr val="000000"/>
                </a:solidFill>
                <a:effectLst/>
                <a:latin typeface="Arial" panose="020B0604020202020204" pitchFamily="34" charset="0"/>
              </a:rPr>
              <a:t>বা</a:t>
            </a:r>
            <a:r>
              <a:rPr lang="en-US" sz="2000" b="0" i="0" u="none" strike="noStrike" dirty="0">
                <a:solidFill>
                  <a:srgbClr val="000000"/>
                </a:solidFill>
                <a:effectLst/>
                <a:latin typeface="Arial" panose="020B0604020202020204" pitchFamily="34" charset="0"/>
              </a:rPr>
              <a:t> </a:t>
            </a:r>
            <a:r>
              <a:rPr lang="en-US" sz="2000" b="0" i="0" u="none" strike="noStrike" dirty="0" err="1">
                <a:solidFill>
                  <a:srgbClr val="000000"/>
                </a:solidFill>
                <a:effectLst/>
                <a:latin typeface="Arial" panose="020B0604020202020204" pitchFamily="34" charset="0"/>
              </a:rPr>
              <a:t>ক্লোরোফিল</a:t>
            </a:r>
            <a:r>
              <a:rPr lang="en-US" sz="2000" dirty="0">
                <a:solidFill>
                  <a:srgbClr val="000000"/>
                </a:solidFill>
                <a:latin typeface="Arial" panose="020B0604020202020204" pitchFamily="34" charset="0"/>
              </a:rPr>
              <a:t> </a:t>
            </a:r>
            <a:r>
              <a:rPr lang="as-IN" sz="1800" b="0" i="0" u="none" strike="noStrike" dirty="0">
                <a:solidFill>
                  <a:srgbClr val="000000"/>
                </a:solidFill>
                <a:effectLst/>
                <a:latin typeface="Arial" panose="020B0604020202020204" pitchFamily="34" charset="0"/>
              </a:rPr>
              <a:t>থাকে</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তাই এগুলো খাদ্য প্রস্তুত করতে পারে</a:t>
            </a:r>
            <a:r>
              <a:rPr lang="en-US" sz="1800" b="0" i="0" u="none" strike="noStrike" dirty="0">
                <a:solidFill>
                  <a:srgbClr val="000000"/>
                </a:solidFill>
                <a:effectLst/>
                <a:latin typeface="Arial" panose="020B0604020202020204" pitchFamily="34" charset="0"/>
              </a:rPr>
              <a:t>।</a:t>
            </a:r>
            <a:r>
              <a:rPr lang="as-IN" sz="1800" b="0" i="0" u="none" strike="noStrike" dirty="0">
                <a:solidFill>
                  <a:srgbClr val="000000"/>
                </a:solidFill>
                <a:effectLst/>
                <a:latin typeface="Arial" panose="020B0604020202020204" pitchFamily="34" charset="0"/>
              </a:rPr>
              <a:t> উদাহরণ</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আম</a:t>
            </a:r>
            <a:r>
              <a:rPr lang="en-US" sz="1800" b="0" i="0" u="none" strike="noStrike" dirty="0">
                <a:solidFill>
                  <a:srgbClr val="000000"/>
                </a:solidFill>
                <a:effectLst/>
                <a:latin typeface="Arial" panose="020B0604020202020204" pitchFamily="34" charset="0"/>
              </a:rPr>
              <a:t>,</a:t>
            </a:r>
            <a:r>
              <a:rPr lang="en-US" dirty="0">
                <a:solidFill>
                  <a:srgbClr val="000000"/>
                </a:solidFill>
                <a:latin typeface="Arial" panose="020B0604020202020204" pitchFamily="34" charset="0"/>
              </a:rPr>
              <a:t> </a:t>
            </a:r>
            <a:r>
              <a:rPr lang="as-IN" sz="1800" b="0" i="0" u="none" strike="noStrike" dirty="0">
                <a:solidFill>
                  <a:srgbClr val="000000"/>
                </a:solidFill>
                <a:effectLst/>
                <a:latin typeface="Arial" panose="020B0604020202020204" pitchFamily="34" charset="0"/>
              </a:rPr>
              <a:t>জাম</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কাঁঠাল ইত্যাদি</a:t>
            </a:r>
            <a:r>
              <a:rPr lang="en-US" sz="1800" b="0" i="0" u="none" strike="noStrike" dirty="0">
                <a:solidFill>
                  <a:srgbClr val="000000"/>
                </a:solidFill>
                <a:effectLst/>
                <a:latin typeface="Arial" panose="020B0604020202020204" pitchFamily="34" charset="0"/>
              </a:rPr>
              <a:t>।</a:t>
            </a:r>
            <a:r>
              <a:rPr lang="as-IN" sz="1800" b="0" i="0" u="none" strike="noStrike" dirty="0">
                <a:solidFill>
                  <a:srgbClr val="000000"/>
                </a:solidFill>
                <a:effectLst/>
                <a:latin typeface="Arial" panose="020B0604020202020204" pitchFamily="34" charset="0"/>
              </a:rPr>
              <a:t> </a:t>
            </a:r>
            <a:endParaRPr lang="as-IN" b="0" dirty="0">
              <a:effectLst/>
            </a:endParaRPr>
          </a:p>
          <a:p>
            <a:br>
              <a:rPr lang="as-IN" dirty="0"/>
            </a:br>
            <a:endParaRPr lang="en-US" dirty="0"/>
          </a:p>
        </p:txBody>
      </p:sp>
      <p:sp>
        <p:nvSpPr>
          <p:cNvPr id="5" name="TextBox 4">
            <a:extLst>
              <a:ext uri="{FF2B5EF4-FFF2-40B4-BE49-F238E27FC236}">
                <a16:creationId xmlns:a16="http://schemas.microsoft.com/office/drawing/2014/main" id="{DAFB8943-9EB4-4F12-9060-7F0AD557B867}"/>
              </a:ext>
            </a:extLst>
          </p:cNvPr>
          <p:cNvSpPr txBox="1"/>
          <p:nvPr/>
        </p:nvSpPr>
        <p:spPr>
          <a:xfrm>
            <a:off x="595084" y="4711651"/>
            <a:ext cx="9917425" cy="1631216"/>
          </a:xfrm>
          <a:prstGeom prst="rect">
            <a:avLst/>
          </a:prstGeom>
          <a:noFill/>
        </p:spPr>
        <p:txBody>
          <a:bodyPr wrap="square">
            <a:spAutoFit/>
          </a:bodyPr>
          <a:lstStyle/>
          <a:p>
            <a:pPr rtl="0">
              <a:spcBef>
                <a:spcPts val="0"/>
              </a:spcBef>
              <a:spcAft>
                <a:spcPts val="0"/>
              </a:spcAft>
            </a:pPr>
            <a:r>
              <a:rPr lang="as-IN" sz="2000" b="1" i="0" u="none" strike="noStrike" dirty="0">
                <a:solidFill>
                  <a:srgbClr val="000000"/>
                </a:solidFill>
                <a:effectLst/>
                <a:latin typeface="Arial" panose="020B0604020202020204" pitchFamily="34" charset="0"/>
              </a:rPr>
              <a:t>রাজ্য</a:t>
            </a:r>
            <a:r>
              <a:rPr lang="en-US" sz="2000" b="1" i="0" u="none" strike="noStrike" dirty="0">
                <a:solidFill>
                  <a:srgbClr val="000000"/>
                </a:solidFill>
                <a:effectLst/>
                <a:latin typeface="Arial" panose="020B0604020202020204" pitchFamily="34" charset="0"/>
              </a:rPr>
              <a:t>-</a:t>
            </a:r>
            <a:r>
              <a:rPr lang="as-IN" sz="2000" b="1" i="0" u="none" strike="noStrike" dirty="0">
                <a:solidFill>
                  <a:srgbClr val="000000"/>
                </a:solidFill>
                <a:effectLst/>
                <a:latin typeface="Arial" panose="020B0604020202020204" pitchFamily="34" charset="0"/>
              </a:rPr>
              <a:t>৫</a:t>
            </a:r>
            <a:r>
              <a:rPr lang="en-US" sz="24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এ্যানিম্যালিয়া</a:t>
            </a:r>
            <a:r>
              <a:rPr lang="en-US" sz="2400" b="1" dirty="0">
                <a:solidFill>
                  <a:srgbClr val="000000"/>
                </a:solidFill>
                <a:latin typeface="Arial" panose="020B0604020202020204" pitchFamily="34" charset="0"/>
              </a:rPr>
              <a:t> (</a:t>
            </a:r>
            <a:r>
              <a:rPr lang="as-IN" sz="2000" b="1" i="0" u="none" strike="noStrike" dirty="0">
                <a:solidFill>
                  <a:srgbClr val="000000"/>
                </a:solidFill>
                <a:effectLst/>
                <a:latin typeface="Arial" panose="020B0604020202020204" pitchFamily="34" charset="0"/>
              </a:rPr>
              <a:t>প্রাণীজগ</a:t>
            </a:r>
            <a:r>
              <a:rPr lang="en-US" sz="2000" b="1" i="0" u="none" strike="noStrike" dirty="0">
                <a:solidFill>
                  <a:srgbClr val="000000"/>
                </a:solidFill>
                <a:effectLst/>
                <a:latin typeface="Arial" panose="020B0604020202020204" pitchFamily="34" charset="0"/>
              </a:rPr>
              <a:t>ৎ</a:t>
            </a:r>
            <a:r>
              <a:rPr lang="en-US" sz="2000" b="1" dirty="0">
                <a:solidFill>
                  <a:srgbClr val="000000"/>
                </a:solidFill>
                <a:latin typeface="Arial" panose="020B0604020202020204" pitchFamily="34" charset="0"/>
              </a:rPr>
              <a:t> )ঃ </a:t>
            </a:r>
            <a:r>
              <a:rPr lang="en-US" sz="2000" b="1" dirty="0" err="1">
                <a:solidFill>
                  <a:srgbClr val="000000"/>
                </a:solidFill>
                <a:latin typeface="Arial" panose="020B0604020202020204" pitchFamily="34" charset="0"/>
              </a:rPr>
              <a:t>এসব</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জীবের</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কোষে</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সেলুলোজ</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নির্মিত</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কোপ্রাচীর</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থাকে</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না</a:t>
            </a:r>
            <a:r>
              <a:rPr lang="en-US" sz="2000" b="1" dirty="0">
                <a:solidFill>
                  <a:srgbClr val="000000"/>
                </a:solidFill>
                <a:latin typeface="Arial" panose="020B0604020202020204" pitchFamily="34" charset="0"/>
              </a:rPr>
              <a:t>। </a:t>
            </a:r>
            <a:r>
              <a:rPr lang="as-IN" sz="2000" b="1" i="0" u="none" strike="noStrike" dirty="0">
                <a:solidFill>
                  <a:srgbClr val="000000"/>
                </a:solidFill>
                <a:effectLst/>
                <a:latin typeface="Arial" panose="020B0604020202020204" pitchFamily="34" charset="0"/>
              </a:rPr>
              <a:t>সাধারণত</a:t>
            </a:r>
            <a:r>
              <a:rPr lang="en-US" sz="2000" b="1" i="0" u="none" strike="noStrike" dirty="0">
                <a:solidFill>
                  <a:srgbClr val="000000"/>
                </a:solidFill>
                <a:effectLst/>
                <a:latin typeface="Arial" panose="020B0604020202020204" pitchFamily="34" charset="0"/>
              </a:rPr>
              <a:t> এ </a:t>
            </a:r>
            <a:r>
              <a:rPr lang="en-US" sz="2000" b="1" i="0" u="none" strike="noStrike" dirty="0" err="1">
                <a:solidFill>
                  <a:srgbClr val="000000"/>
                </a:solidFill>
                <a:effectLst/>
                <a:latin typeface="Arial" panose="020B0604020202020204" pitchFamily="34" charset="0"/>
              </a:rPr>
              <a:t>কোষ</a:t>
            </a:r>
            <a:r>
              <a:rPr lang="as-IN" sz="2000" b="1" i="0" u="none" strike="noStrike" dirty="0">
                <a:solidFill>
                  <a:srgbClr val="000000"/>
                </a:solidFill>
                <a:effectLst/>
                <a:latin typeface="Arial" panose="020B0604020202020204" pitchFamily="34" charset="0"/>
              </a:rPr>
              <a:t>গুলোতে</a:t>
            </a:r>
            <a:r>
              <a:rPr lang="en-US" sz="2000" b="1" i="0" u="none" strike="noStrike" dirty="0">
                <a:solidFill>
                  <a:srgbClr val="000000"/>
                </a:solidFill>
                <a:effectLst/>
                <a:latin typeface="Arial" panose="020B0604020202020204" pitchFamily="34" charset="0"/>
              </a:rPr>
              <a:t> </a:t>
            </a:r>
            <a:r>
              <a:rPr lang="en-US" sz="2000" b="1" i="0" u="none" strike="noStrike" dirty="0" err="1">
                <a:solidFill>
                  <a:srgbClr val="000000"/>
                </a:solidFill>
                <a:effectLst/>
                <a:latin typeface="Arial" panose="020B0604020202020204" pitchFamily="34" charset="0"/>
              </a:rPr>
              <a:t>প্লাস্টিডও</a:t>
            </a:r>
            <a:r>
              <a:rPr lang="as-IN" sz="2000" b="1" i="0" u="none" strike="noStrike" dirty="0">
                <a:solidFill>
                  <a:srgbClr val="000000"/>
                </a:solidFill>
                <a:effectLst/>
                <a:latin typeface="Arial" panose="020B0604020202020204" pitchFamily="34" charset="0"/>
              </a:rPr>
              <a:t> থাকে</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না</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তাই</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খাদ্যের</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জন্য</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এরা</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উদ্ভিদের</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ওপর</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প্রত্যক্ষ</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বা</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পরোক্ষভাবে</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নির্ভরশীল</a:t>
            </a:r>
            <a:r>
              <a:rPr lang="en-US" sz="2000" b="1" i="0" u="none" strike="noStrike" dirty="0">
                <a:solidFill>
                  <a:srgbClr val="000000"/>
                </a:solidFill>
                <a:effectLst/>
                <a:latin typeface="Arial" panose="020B0604020202020204" pitchFamily="34" charset="0"/>
              </a:rPr>
              <a:t>।</a:t>
            </a:r>
            <a:r>
              <a:rPr lang="en-US" sz="2000" b="1" dirty="0">
                <a:solidFill>
                  <a:srgbClr val="000000"/>
                </a:solidFill>
                <a:latin typeface="Arial" panose="020B0604020202020204" pitchFamily="34" charset="0"/>
              </a:rPr>
              <a:t> </a:t>
            </a:r>
            <a:r>
              <a:rPr lang="as-IN" sz="2000" b="1" i="0" u="none" strike="noStrike" dirty="0">
                <a:solidFill>
                  <a:srgbClr val="000000"/>
                </a:solidFill>
                <a:effectLst/>
                <a:latin typeface="Arial" panose="020B0604020202020204" pitchFamily="34" charset="0"/>
              </a:rPr>
              <a:t>উদাহরণ</a:t>
            </a:r>
            <a:r>
              <a:rPr lang="en-US" sz="2000" b="1" i="0" u="none" strike="noStrike" dirty="0">
                <a:solidFill>
                  <a:srgbClr val="000000"/>
                </a:solidFill>
                <a:effectLst/>
                <a:latin typeface="Arial" panose="020B0604020202020204" pitchFamily="34" charset="0"/>
              </a:rPr>
              <a:t>ঃ </a:t>
            </a:r>
            <a:r>
              <a:rPr lang="en-US" sz="2000" b="1" i="0" u="none" strike="noStrike" dirty="0" err="1">
                <a:solidFill>
                  <a:srgbClr val="000000"/>
                </a:solidFill>
                <a:effectLst/>
                <a:latin typeface="Arial" panose="020B0604020202020204" pitchFamily="34" charset="0"/>
              </a:rPr>
              <a:t>মাছ,পাখি</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মানুষ</a:t>
            </a:r>
            <a:r>
              <a:rPr lang="en-US" sz="2000" b="1" i="0" u="none" strike="noStrike" dirty="0">
                <a:solidFill>
                  <a:srgbClr val="000000"/>
                </a:solidFill>
                <a:effectLst/>
                <a:latin typeface="Arial" panose="020B0604020202020204" pitchFamily="34" charset="0"/>
              </a:rPr>
              <a:t> </a:t>
            </a:r>
            <a:r>
              <a:rPr lang="as-IN" sz="2000" b="1" i="0" u="none" strike="noStrike" dirty="0">
                <a:solidFill>
                  <a:srgbClr val="000000"/>
                </a:solidFill>
                <a:effectLst/>
                <a:latin typeface="Arial" panose="020B0604020202020204" pitchFamily="34" charset="0"/>
              </a:rPr>
              <a:t>ইত্যাদি</a:t>
            </a:r>
            <a:r>
              <a:rPr lang="en-US" sz="2000" b="1" i="0" u="none" strike="noStrike" dirty="0">
                <a:solidFill>
                  <a:srgbClr val="000000"/>
                </a:solidFill>
                <a:effectLst/>
                <a:latin typeface="Arial" panose="020B0604020202020204" pitchFamily="34" charset="0"/>
              </a:rPr>
              <a:t>।</a:t>
            </a:r>
            <a:endParaRPr lang="as-IN" sz="2000" b="1" dirty="0">
              <a:effectLst/>
            </a:endParaRPr>
          </a:p>
          <a:p>
            <a:br>
              <a:rPr lang="as-IN" b="1" dirty="0">
                <a:effectLst/>
              </a:rPr>
            </a:br>
            <a:endParaRPr lang="en-US" b="1" dirty="0"/>
          </a:p>
        </p:txBody>
      </p:sp>
      <p:sp>
        <p:nvSpPr>
          <p:cNvPr id="6" name="TextBox 5">
            <a:extLst>
              <a:ext uri="{FF2B5EF4-FFF2-40B4-BE49-F238E27FC236}">
                <a16:creationId xmlns:a16="http://schemas.microsoft.com/office/drawing/2014/main" id="{FB410AF9-762B-42AD-A325-DC0BE1A2493F}"/>
              </a:ext>
            </a:extLst>
          </p:cNvPr>
          <p:cNvSpPr txBox="1"/>
          <p:nvPr/>
        </p:nvSpPr>
        <p:spPr>
          <a:xfrm>
            <a:off x="595085" y="1823183"/>
            <a:ext cx="9917425" cy="646331"/>
          </a:xfrm>
          <a:prstGeom prst="rect">
            <a:avLst/>
          </a:prstGeom>
          <a:noFill/>
        </p:spPr>
        <p:txBody>
          <a:bodyPr wrap="square">
            <a:spAutoFit/>
          </a:bodyPr>
          <a:lstStyle/>
          <a:p>
            <a:r>
              <a:rPr lang="en-US" sz="1800" b="1" i="0" u="none" strike="noStrike" dirty="0">
                <a:solidFill>
                  <a:srgbClr val="000000"/>
                </a:solidFill>
                <a:effectLst/>
                <a:latin typeface="Arial" panose="020B0604020202020204" pitchFamily="34" charset="0"/>
              </a:rPr>
              <a:t> </a:t>
            </a:r>
            <a:r>
              <a:rPr lang="as-IN" sz="1800" b="1" i="0" u="none" strike="noStrike" dirty="0">
                <a:solidFill>
                  <a:srgbClr val="000000"/>
                </a:solidFill>
                <a:effectLst/>
                <a:latin typeface="Arial" panose="020B0604020202020204" pitchFamily="34" charset="0"/>
              </a:rPr>
              <a:t>রাজ্য -৩ ফানজাই বা ছত্রাকঃ</a:t>
            </a:r>
            <a:r>
              <a:rPr lang="en-US" dirty="0">
                <a:solidFill>
                  <a:srgbClr val="000000"/>
                </a:solidFill>
                <a:latin typeface="Arial" panose="020B0604020202020204" pitchFamily="34" charset="0"/>
              </a:rPr>
              <a:t> </a:t>
            </a:r>
            <a:r>
              <a:rPr lang="as-IN" sz="1800" b="0" i="0" u="none" strike="noStrike" dirty="0">
                <a:solidFill>
                  <a:srgbClr val="000000"/>
                </a:solidFill>
                <a:effectLst/>
                <a:latin typeface="Arial" panose="020B0604020202020204" pitchFamily="34" charset="0"/>
              </a:rPr>
              <a:t>এদের দেহে সুগঠিত নিউক্লিয়াস থাকে।এরা সাধারণত এককোষী</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বা বহুকোষী হয়।</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দেহে</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ক্লোরোফিল নেই।তাই এরা পরভোজী। উদাহরণঃ</a:t>
            </a:r>
            <a:r>
              <a:rPr lang="en-US"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ইস্ট,পেনিসিলিয়াম,মাশরুম ইত্যাদি</a:t>
            </a:r>
            <a:r>
              <a:rPr lang="en-US"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37358421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505</TotalTime>
  <Words>665</Words>
  <Application>Microsoft Office PowerPoint</Application>
  <PresentationFormat>Widescreen</PresentationFormat>
  <Paragraphs>70</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Corbel</vt:lpstr>
      <vt:lpstr>NikoshBAN</vt:lpstr>
      <vt:lpstr>SutonnyMJ</vt:lpstr>
      <vt:lpstr>Trebuchet MS</vt:lpstr>
      <vt:lpstr>Wingdings 3</vt:lpstr>
      <vt:lpstr>Facet</vt:lpstr>
      <vt:lpstr>স্বাগতম</vt:lpstr>
      <vt:lpstr>পরিচিতি </vt:lpstr>
      <vt:lpstr>PowerPoint Presentation</vt:lpstr>
      <vt:lpstr>পাঠ শিরোনাম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সবাইকে স্বাগতম</dc:title>
  <dc:creator>hp</dc:creator>
  <cp:lastModifiedBy>DOEL</cp:lastModifiedBy>
  <cp:revision>220</cp:revision>
  <dcterms:created xsi:type="dcterms:W3CDTF">2019-10-06T08:30:50Z</dcterms:created>
  <dcterms:modified xsi:type="dcterms:W3CDTF">2020-07-14T17:17:57Z</dcterms:modified>
</cp:coreProperties>
</file>