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54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1335-EB2E-4AD4-850D-D0744B77097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C7855-D895-433D-B081-FD40B0626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3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1335-EB2E-4AD4-850D-D0744B77097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C7855-D895-433D-B081-FD40B0626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5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1335-EB2E-4AD4-850D-D0744B77097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C7855-D895-433D-B081-FD40B0626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915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1335-EB2E-4AD4-850D-D0744B77097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C7855-D895-433D-B081-FD40B0626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26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1335-EB2E-4AD4-850D-D0744B77097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C7855-D895-433D-B081-FD40B0626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30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1335-EB2E-4AD4-850D-D0744B77097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C7855-D895-433D-B081-FD40B0626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44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1335-EB2E-4AD4-850D-D0744B77097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C7855-D895-433D-B081-FD40B0626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37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1335-EB2E-4AD4-850D-D0744B77097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C7855-D895-433D-B081-FD40B0626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71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1335-EB2E-4AD4-850D-D0744B77097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C7855-D895-433D-B081-FD40B0626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70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1335-EB2E-4AD4-850D-D0744B77097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C7855-D895-433D-B081-FD40B0626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43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1335-EB2E-4AD4-850D-D0744B77097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C7855-D895-433D-B081-FD40B0626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81335-EB2E-4AD4-850D-D0744B77097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C7855-D895-433D-B081-FD40B0626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497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5940" y="726831"/>
            <a:ext cx="6013939" cy="1107996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940" y="1978634"/>
            <a:ext cx="6013939" cy="4234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68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-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997" y="1493864"/>
            <a:ext cx="5436959" cy="38847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74997" y="633045"/>
            <a:ext cx="5436959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53200" y="2168769"/>
            <a:ext cx="5298830" cy="2308324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প্রতিযোগীতা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বাজারের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উৎপাদনকারীর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AR ও MR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আকৃতি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কেমন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খাতায়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একেঁ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দেখাও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609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8892" y="1348154"/>
            <a:ext cx="10374923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7846" y="4236387"/>
            <a:ext cx="10503877" cy="13849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 ১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১০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১০০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(খ) ১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১০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১০১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এককের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অতিরিক্ত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বিক্রিতে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উৎপাদনকারীর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28138" y="1791997"/>
            <a:ext cx="172329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1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788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186" y="1960501"/>
            <a:ext cx="5205045" cy="35610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61292" y="961293"/>
            <a:ext cx="5251939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41477" y="2203938"/>
            <a:ext cx="5216769" cy="1754326"/>
          </a:xfrm>
          <a:prstGeom prst="rect">
            <a:avLst/>
          </a:prstGeom>
          <a:noFill/>
          <a:ln w="571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প্রান্তিক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উৎপাদনকারীর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মুনাফার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দেখাও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71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202" y="2120607"/>
            <a:ext cx="6289535" cy="405325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0202" y="468922"/>
            <a:ext cx="6289535" cy="1323439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  </a:t>
            </a:r>
            <a:r>
              <a:rPr lang="en-US" sz="8000" dirty="0" err="1" smtClean="0"/>
              <a:t>ধন্যবাদ</a:t>
            </a:r>
            <a:r>
              <a:rPr lang="en-US" sz="8000" dirty="0" smtClean="0"/>
              <a:t> </a:t>
            </a:r>
            <a:r>
              <a:rPr lang="en-US" sz="8000" dirty="0" err="1" smtClean="0"/>
              <a:t>সবাইকে</a:t>
            </a:r>
            <a:r>
              <a:rPr lang="en-US" sz="8000" dirty="0" smtClean="0"/>
              <a:t> 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142188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2"/>
            </a:solidFill>
          </a:ln>
        </p:spPr>
        <p:txBody>
          <a:bodyPr/>
          <a:lstStyle/>
          <a:p>
            <a:pPr algn="ctr">
              <a:buNone/>
            </a:pPr>
            <a:endParaRPr lang="bn-BD" dirty="0" smtClean="0">
              <a:latin typeface="Shonar Bangla" pitchFamily="34" charset="0"/>
              <a:cs typeface="Shonar Bangla" pitchFamily="34" charset="0"/>
            </a:endParaRPr>
          </a:p>
          <a:p>
            <a:pPr algn="ctr">
              <a:buNone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নাম-মাহমুদুল হাসান</a:t>
            </a:r>
          </a:p>
          <a:p>
            <a:pPr algn="ctr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bn-BD" sz="1800" dirty="0" smtClean="0">
                <a:latin typeface="NikoshBAN" pitchFamily="2" charset="0"/>
                <a:cs typeface="NikoshBAN" pitchFamily="2" charset="0"/>
              </a:rPr>
              <a:t>প্রভাষক (অর্থনীতি)</a:t>
            </a:r>
          </a:p>
          <a:p>
            <a:pPr algn="ctr">
              <a:buNone/>
            </a:pP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পুমবাইল এফ.ইউ.ফাজিল (ডিগ্রি) মাদরাসা</a:t>
            </a:r>
          </a:p>
          <a:p>
            <a:pPr algn="ctr">
              <a:buNone/>
            </a:pPr>
            <a:r>
              <a:rPr lang="bn-BD" sz="1800" dirty="0" smtClean="0">
                <a:latin typeface="NikoshBAN" pitchFamily="2" charset="0"/>
                <a:cs typeface="NikoshBAN" pitchFamily="2" charset="0"/>
              </a:rPr>
              <a:t>গৌরীপুর, ময়মনসিংহ 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>
              <a:buNone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মোবাইল-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01717224737</a:t>
            </a:r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Email-mhasan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2280@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gmail.com</a:t>
            </a:r>
            <a:endParaRPr lang="bn-BD" sz="2000" dirty="0" smtClean="0">
              <a:latin typeface="Times New Roman" panose="02020603050405020304" pitchFamily="18" charset="0"/>
              <a:cs typeface="NikoshBAN" pitchFamily="2" charset="0"/>
            </a:endParaRPr>
          </a:p>
          <a:p>
            <a:pPr algn="ctr">
              <a:buNone/>
            </a:pPr>
            <a:endParaRPr lang="en-US" sz="28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শ্রেণী-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আলিম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বর্ষ</a:t>
            </a: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বিষয়-অর্থনীতি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অধ্যায়-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590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62" y="668216"/>
            <a:ext cx="5794373" cy="427892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235" y="668216"/>
            <a:ext cx="5035608" cy="40913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94738" y="5064369"/>
            <a:ext cx="3704493" cy="58477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694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2387" y="2200640"/>
            <a:ext cx="5329674" cy="353523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564" y="2165471"/>
            <a:ext cx="4912939" cy="35352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1941" y="222738"/>
            <a:ext cx="9050215" cy="14465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987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0585" y="1242646"/>
            <a:ext cx="10222523" cy="23083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…।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382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1323" y="1348150"/>
            <a:ext cx="10949354" cy="37856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ফার্ম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ফার্মের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ফার্মের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প্রান্তিক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25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6389076" y="3596081"/>
            <a:ext cx="1336431" cy="1456565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42392" y="62302"/>
            <a:ext cx="4988168" cy="65556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নিদিষ্ট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দামে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নিদিষ্ট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ণ্য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ফার্ম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ফার্ম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দামে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১০০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৫০০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৫০০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ফার্মের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দ্রব্যের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দামকে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বিক্রয়কৃত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দ্রব্যের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(TR)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লম্ব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অক্ষে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(p)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ভুমি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অক্ষে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(x)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দ্রব্যের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দেখানো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৫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দামে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১০০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দ্রব্য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বাজারে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৫০০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0P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অঞ্চল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দ্বারা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নির্দেশিত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।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উক্ত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সংমিশ্রণ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অংশটি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মোট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আয়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(TR)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নির্দেশ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389077" y="1266092"/>
            <a:ext cx="0" cy="378655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389077" y="5040923"/>
            <a:ext cx="3915508" cy="1172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389077" y="1770185"/>
            <a:ext cx="3024554" cy="3282461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248396" y="5228464"/>
            <a:ext cx="527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040815" y="5228464"/>
            <a:ext cx="527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803657" y="5102797"/>
            <a:ext cx="703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100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738450" y="3411415"/>
            <a:ext cx="527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529144" y="3251825"/>
            <a:ext cx="527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6389076" y="3583030"/>
            <a:ext cx="1336431" cy="42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758443" y="3583030"/>
            <a:ext cx="0" cy="14578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9489829" y="1764296"/>
            <a:ext cx="527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373814" y="5064670"/>
            <a:ext cx="703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1</a:t>
            </a:r>
            <a:endParaRPr lang="en-US" sz="2400" baseline="-25000" dirty="0"/>
          </a:p>
        </p:txBody>
      </p:sp>
      <p:sp>
        <p:nvSpPr>
          <p:cNvPr id="40" name="TextBox 39"/>
          <p:cNvSpPr txBox="1"/>
          <p:nvPr/>
        </p:nvSpPr>
        <p:spPr>
          <a:xfrm>
            <a:off x="5965988" y="3193143"/>
            <a:ext cx="1017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</a:t>
            </a:r>
            <a:r>
              <a:rPr lang="en-US" sz="2800" baseline="-25000" dirty="0" smtClean="0"/>
              <a:t>1</a:t>
            </a:r>
            <a:endParaRPr lang="en-US" sz="2800" baseline="-25000" dirty="0"/>
          </a:p>
        </p:txBody>
      </p:sp>
      <p:sp>
        <p:nvSpPr>
          <p:cNvPr id="41" name="TextBox 40"/>
          <p:cNvSpPr txBox="1"/>
          <p:nvPr/>
        </p:nvSpPr>
        <p:spPr>
          <a:xfrm>
            <a:off x="6512165" y="829469"/>
            <a:ext cx="527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7529144" y="4311976"/>
            <a:ext cx="1571313" cy="1238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9413631" y="4078514"/>
            <a:ext cx="1154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500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014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6" presetClass="entr" presetSubtype="16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1" animBg="1"/>
      <p:bldP spid="13" grpId="0"/>
      <p:bldP spid="15" grpId="0"/>
      <p:bldP spid="17" grpId="0"/>
      <p:bldP spid="20" grpId="0"/>
      <p:bldP spid="23" grpId="0"/>
      <p:bldP spid="37" grpId="0"/>
      <p:bldP spid="39" grpId="0"/>
      <p:bldP spid="40" grpId="0"/>
      <p:bldP spid="41" grpId="0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78971" y="406402"/>
                <a:ext cx="11205029" cy="59130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গড়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আয়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(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Average Revenue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):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মোট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আয়কে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মোট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বিক্রয়ের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পরিমান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দ্বারা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ভাগ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করে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করলে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গড়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আয়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পাওয়া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যায়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।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যেমন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পূর্বের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চিত্রে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১০০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একক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দ্রব্য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বিক্রয়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করে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৫০০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পাওয়া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গেল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তাহলে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গড়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ব্যয়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হবে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- ৫০০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  <a:sym typeface="Symbol" panose="05050102010706020507" pitchFamily="18" charset="2"/>
                  </a:rPr>
                  <a:t>১০০=৫         </a:t>
                </a:r>
              </a:p>
              <a:p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  <a:sym typeface="Symbol" panose="05050102010706020507" pitchFamily="18" charset="2"/>
                </a:endParaRPr>
              </a:p>
              <a:p>
                <a:endPara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  <a:sym typeface="Symbol" panose="05050102010706020507" pitchFamily="18" charset="2"/>
                </a:endParaRPr>
              </a:p>
              <a:p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  <a:sym typeface="Symbol" panose="05050102010706020507" pitchFamily="18" charset="2"/>
                  </a:rPr>
                  <a:t>AR=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Symbol" panose="05050102010706020507" pitchFamily="18" charset="2"/>
                          </a:rPr>
                          <m:t>TR</m:t>
                        </m:r>
                        <m:r>
                          <a:rPr lang="en-US" sz="3200" b="0" i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Symbol" panose="05050102010706020507" pitchFamily="18" charset="2"/>
                          </a:rPr>
                          <m:t> 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Symbol" panose="05050102010706020507" pitchFamily="18" charset="2"/>
                          </a:rPr>
                          <m:t>মোট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Symbol" panose="05050102010706020507" pitchFamily="18" charset="2"/>
                          </a:rPr>
                          <m:t>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Symbol" panose="05050102010706020507" pitchFamily="18" charset="2"/>
                          </a:rPr>
                          <m:t>আয়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Symbol" panose="05050102010706020507" pitchFamily="18" charset="2"/>
                          </a:rPr>
                          <m:t>𝑄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Symbol" panose="05050102010706020507" pitchFamily="18" charset="2"/>
                          </a:rPr>
                          <m:t>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Symbol" panose="05050102010706020507" pitchFamily="18" charset="2"/>
                          </a:rPr>
                          <m:t>মোট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Symbol" panose="05050102010706020507" pitchFamily="18" charset="2"/>
                          </a:rPr>
                          <m:t>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Symbol" panose="05050102010706020507" pitchFamily="18" charset="2"/>
                          </a:rPr>
                          <m:t>বিক্রয়ের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Symbol" panose="05050102010706020507" pitchFamily="18" charset="2"/>
                          </a:rPr>
                          <m:t>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  <a:sym typeface="Symbol" panose="05050102010706020507" pitchFamily="18" charset="2"/>
                          </a:rPr>
                          <m:t>পরিমান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</a:t>
                </a:r>
              </a:p>
              <a:p>
                <a:endPara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endParaRPr lang="en-US" sz="36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endPara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endParaRPr lang="en-US" sz="7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971" y="406402"/>
                <a:ext cx="11205029" cy="5913094"/>
              </a:xfrm>
              <a:prstGeom prst="rect">
                <a:avLst/>
              </a:prstGeom>
              <a:blipFill rotWithShape="0">
                <a:blip r:embed="rId2"/>
                <a:stretch>
                  <a:fillRect l="-1687" t="-1649" r="-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7155543" y="2975429"/>
            <a:ext cx="0" cy="2743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155543" y="5704114"/>
            <a:ext cx="3410857" cy="1451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7155543" y="4626151"/>
            <a:ext cx="3287486" cy="3906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155543" y="3425371"/>
            <a:ext cx="2612571" cy="195942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315200" y="2754362"/>
            <a:ext cx="609600" cy="4499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য়</a:t>
            </a:r>
            <a:r>
              <a:rPr lang="en-US" dirty="0" err="1" smtClean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144000" y="2536648"/>
            <a:ext cx="2264228" cy="8781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</a:rPr>
              <a:t>য়</a:t>
            </a:r>
            <a:r>
              <a:rPr lang="en-US" sz="2000" dirty="0" err="1" smtClean="0">
                <a:solidFill>
                  <a:schemeClr val="tx1"/>
                </a:solidFill>
              </a:rPr>
              <a:t>পুর্ণ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প্রতিযোগিতায়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উৎপাদন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কারীর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গড়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আয়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রেখা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978571" y="4751757"/>
            <a:ext cx="1814286" cy="6620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</a:rPr>
              <a:t>এ</a:t>
            </a:r>
            <a:r>
              <a:rPr lang="en-US" sz="2000" dirty="0" err="1" smtClean="0">
                <a:solidFill>
                  <a:schemeClr val="tx1"/>
                </a:solidFill>
              </a:rPr>
              <a:t>একচেটিয়া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উৎপাদন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কারীর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গড়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আয়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রেখা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58858" y="5722534"/>
            <a:ext cx="609600" cy="4499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য়</a:t>
            </a:r>
            <a:r>
              <a:rPr lang="en-US" dirty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9681028" y="3514406"/>
            <a:ext cx="0" cy="101432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9383485" y="5025572"/>
            <a:ext cx="595086" cy="29028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0247086" y="5678715"/>
            <a:ext cx="609600" cy="4499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য়</a:t>
            </a:r>
            <a:r>
              <a:rPr lang="en-US" dirty="0" err="1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973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8893" y="750277"/>
            <a:ext cx="505264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প্রান্তিক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Marginal Revenue)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দ্রব্যের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অতিরিক্ত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প্রান্তিক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প্রান্তিক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ফার্মের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বিক্রয়ের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যতটুকু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প্রান্তিক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১০০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৫০০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সেক্ষেত্রে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১০১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৫০৫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সেক্ষেত্রে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৫০৫-৫০০=৫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প্রান্তিক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6893168" y="1289538"/>
            <a:ext cx="0" cy="3610708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893168" y="4900246"/>
            <a:ext cx="381000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6893168" y="2778369"/>
            <a:ext cx="3681047" cy="4689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893168" y="1688123"/>
            <a:ext cx="2848709" cy="2567354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8733691" y="787123"/>
            <a:ext cx="2264228" cy="8781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</a:rPr>
              <a:t>য়</a:t>
            </a:r>
            <a:r>
              <a:rPr lang="en-US" sz="2000" dirty="0" err="1" smtClean="0">
                <a:solidFill>
                  <a:schemeClr val="tx1"/>
                </a:solidFill>
              </a:rPr>
              <a:t>পুর্ণ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প্রতিযোগিতায়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উৎপাদন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কারীর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প্রান্তিক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আয়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রেখা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0034954" y="3255667"/>
            <a:ext cx="1843594" cy="8362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একচেটিয়া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উৎপাদনকারীর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প্রান্তিক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আয়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রেখা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endParaRPr lang="en-US" sz="2000" dirty="0">
              <a:solidFill>
                <a:schemeClr val="bg1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9448800" y="1688123"/>
            <a:ext cx="23446" cy="98473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4" idx="1"/>
          </p:cNvCxnSpPr>
          <p:nvPr/>
        </p:nvCxnSpPr>
        <p:spPr>
          <a:xfrm flipH="1">
            <a:off x="9237785" y="3673789"/>
            <a:ext cx="797169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447692" y="1235223"/>
            <a:ext cx="44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447692" y="4785918"/>
            <a:ext cx="44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0351477" y="5029201"/>
            <a:ext cx="44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0552443" y="2406135"/>
            <a:ext cx="44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172471" y="4255477"/>
            <a:ext cx="599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MR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0316308" y="2310005"/>
            <a:ext cx="599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963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476</Words>
  <Application>Microsoft Office PowerPoint</Application>
  <PresentationFormat>Widescreen</PresentationFormat>
  <Paragraphs>66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NikoshBAN</vt:lpstr>
      <vt:lpstr>Shonar Bangla</vt:lpstr>
      <vt:lpstr>Symbol</vt:lpstr>
      <vt:lpstr>Times New Roman</vt:lpstr>
      <vt:lpstr>Wingdings</vt:lpstr>
      <vt:lpstr>Office Theme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Kazi Fawzia Hassan</dc:creator>
  <cp:lastModifiedBy>Kazi Fawzia Hassan</cp:lastModifiedBy>
  <cp:revision>50</cp:revision>
  <dcterms:created xsi:type="dcterms:W3CDTF">2020-07-13T11:49:35Z</dcterms:created>
  <dcterms:modified xsi:type="dcterms:W3CDTF">2020-07-14T06:53:44Z</dcterms:modified>
</cp:coreProperties>
</file>