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60" r:id="rId3"/>
    <p:sldId id="262" r:id="rId4"/>
    <p:sldId id="267" r:id="rId5"/>
    <p:sldId id="257" r:id="rId6"/>
    <p:sldId id="273" r:id="rId7"/>
    <p:sldId id="269" r:id="rId8"/>
    <p:sldId id="268" r:id="rId9"/>
    <p:sldId id="275" r:id="rId10"/>
    <p:sldId id="265" r:id="rId11"/>
    <p:sldId id="271" r:id="rId12"/>
    <p:sldId id="270" r:id="rId13"/>
    <p:sldId id="264" r:id="rId14"/>
    <p:sldId id="256" r:id="rId15"/>
    <p:sldId id="274" r:id="rId16"/>
    <p:sldId id="272"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4" autoAdjust="0"/>
    <p:restoredTop sz="94660"/>
  </p:normalViewPr>
  <p:slideViewPr>
    <p:cSldViewPr snapToGrid="0">
      <p:cViewPr varScale="1">
        <p:scale>
          <a:sx n="83" d="100"/>
          <a:sy n="83" d="100"/>
        </p:scale>
        <p:origin x="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74395-5823-47FF-B810-023FD2817DD8}"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661BC-3338-46A0-9A02-07C8F86C0D97}" type="slidenum">
              <a:rPr lang="en-US" smtClean="0"/>
              <a:t>‹#›</a:t>
            </a:fld>
            <a:endParaRPr lang="en-US"/>
          </a:p>
        </p:txBody>
      </p:sp>
    </p:spTree>
    <p:extLst>
      <p:ext uri="{BB962C8B-B14F-4D97-AF65-F5344CB8AC3E}">
        <p14:creationId xmlns:p14="http://schemas.microsoft.com/office/powerpoint/2010/main" val="62141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661BC-3338-46A0-9A02-07C8F86C0D97}" type="slidenum">
              <a:rPr lang="en-US" smtClean="0"/>
              <a:t>14</a:t>
            </a:fld>
            <a:endParaRPr lang="en-US"/>
          </a:p>
        </p:txBody>
      </p:sp>
    </p:spTree>
    <p:extLst>
      <p:ext uri="{BB962C8B-B14F-4D97-AF65-F5344CB8AC3E}">
        <p14:creationId xmlns:p14="http://schemas.microsoft.com/office/powerpoint/2010/main" val="106982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8543E-1E07-4DA1-888E-63536CD055B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107667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8543E-1E07-4DA1-888E-63536CD055B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186296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8543E-1E07-4DA1-888E-63536CD055B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372721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8543E-1E07-4DA1-888E-63536CD055B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109281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C8543E-1E07-4DA1-888E-63536CD055BE}"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57284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8543E-1E07-4DA1-888E-63536CD055BE}"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128071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8543E-1E07-4DA1-888E-63536CD055BE}"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9772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8543E-1E07-4DA1-888E-63536CD055BE}"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364114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8543E-1E07-4DA1-888E-63536CD055BE}"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577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C8543E-1E07-4DA1-888E-63536CD055BE}"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11485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C8543E-1E07-4DA1-888E-63536CD055BE}"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233AA-D9D8-4BDC-A011-CDE6D1F49CD5}" type="slidenum">
              <a:rPr lang="en-US" smtClean="0"/>
              <a:t>‹#›</a:t>
            </a:fld>
            <a:endParaRPr lang="en-US"/>
          </a:p>
        </p:txBody>
      </p:sp>
    </p:spTree>
    <p:extLst>
      <p:ext uri="{BB962C8B-B14F-4D97-AF65-F5344CB8AC3E}">
        <p14:creationId xmlns:p14="http://schemas.microsoft.com/office/powerpoint/2010/main" val="378476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8543E-1E07-4DA1-888E-63536CD055BE}" type="datetimeFigureOut">
              <a:rPr lang="en-US" smtClean="0"/>
              <a:t>7/14/2020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233AA-D9D8-4BDC-A011-CDE6D1F49CD5}" type="slidenum">
              <a:rPr lang="en-US" smtClean="0"/>
              <a:t>‹#›</a:t>
            </a:fld>
            <a:endParaRPr lang="en-US"/>
          </a:p>
        </p:txBody>
      </p:sp>
    </p:spTree>
    <p:extLst>
      <p:ext uri="{BB962C8B-B14F-4D97-AF65-F5344CB8AC3E}">
        <p14:creationId xmlns:p14="http://schemas.microsoft.com/office/powerpoint/2010/main" val="57707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85" y="659757"/>
            <a:ext cx="9236596" cy="4421529"/>
          </a:xfrm>
          <a:prstGeom prst="rect">
            <a:avLst/>
          </a:prstGeom>
        </p:spPr>
      </p:pic>
    </p:spTree>
    <p:extLst>
      <p:ext uri="{BB962C8B-B14F-4D97-AF65-F5344CB8AC3E}">
        <p14:creationId xmlns:p14="http://schemas.microsoft.com/office/powerpoint/2010/main" val="3874890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576" y="1033670"/>
            <a:ext cx="10681252" cy="564542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bn-BD" sz="2800" dirty="0" smtClean="0">
              <a:solidFill>
                <a:schemeClr val="tx1"/>
              </a:solidFill>
            </a:endParaRPr>
          </a:p>
          <a:p>
            <a:pPr algn="ctr"/>
            <a:r>
              <a:rPr lang="bn-BD" sz="3600" b="1" i="1" dirty="0" smtClean="0">
                <a:solidFill>
                  <a:schemeClr val="accent3">
                    <a:lumMod val="50000"/>
                  </a:schemeClr>
                </a:solidFill>
              </a:rPr>
              <a:t>শানে </a:t>
            </a:r>
            <a:r>
              <a:rPr lang="bn-BD" sz="3600" b="1" i="1" dirty="0">
                <a:solidFill>
                  <a:schemeClr val="accent3">
                    <a:lumMod val="50000"/>
                  </a:schemeClr>
                </a:solidFill>
              </a:rPr>
              <a:t>নুযূল (আয়াত </a:t>
            </a:r>
            <a:r>
              <a:rPr lang="bn-BD" sz="3600" b="1" i="1" dirty="0" smtClean="0">
                <a:solidFill>
                  <a:schemeClr val="accent3">
                    <a:lumMod val="50000"/>
                  </a:schemeClr>
                </a:solidFill>
              </a:rPr>
              <a:t>নং-২) </a:t>
            </a:r>
            <a:endParaRPr lang="bn-BD" sz="3600" b="1" i="1" dirty="0">
              <a:solidFill>
                <a:schemeClr val="accent3">
                  <a:lumMod val="50000"/>
                </a:schemeClr>
              </a:solidFill>
            </a:endParaRPr>
          </a:p>
          <a:p>
            <a:pPr algn="ctr"/>
            <a:endParaRPr lang="bn-BD" sz="2800" dirty="0" smtClean="0">
              <a:solidFill>
                <a:schemeClr val="tx1"/>
              </a:solidFill>
            </a:endParaRPr>
          </a:p>
          <a:p>
            <a:pPr algn="ctr"/>
            <a:r>
              <a:rPr lang="bn-BD" sz="2800" dirty="0" smtClean="0">
                <a:solidFill>
                  <a:schemeClr val="tx1"/>
                </a:solidFill>
              </a:rPr>
              <a:t>গাতফান </a:t>
            </a:r>
            <a:r>
              <a:rPr lang="bn-BD" sz="2800" dirty="0">
                <a:solidFill>
                  <a:schemeClr val="tx1"/>
                </a:solidFill>
              </a:rPr>
              <a:t>গোত্রে এক লোক তার আপন পিতৃহারা ভাতিজির অভিভাবক ছিল। ভাতিজি সাবালিকা হয়ে চাচার নিকট হতে সম্পদ ফেরত চাইলে সে দিতে অস্বীকার করল। শেষ পর্যন্ত ব্যাপারটি হুজুর </a:t>
            </a:r>
            <a:r>
              <a:rPr lang="bn-BD" sz="2800" dirty="0" smtClean="0">
                <a:solidFill>
                  <a:schemeClr val="tx1"/>
                </a:solidFill>
              </a:rPr>
              <a:t>ছল্লাল্লাহু আলাইহি ওয়াসাল্লামের  </a:t>
            </a:r>
            <a:r>
              <a:rPr lang="bn-BD" sz="2800" dirty="0">
                <a:solidFill>
                  <a:schemeClr val="tx1"/>
                </a:solidFill>
              </a:rPr>
              <a:t>দরবারে পেশ করা হলে তখন মালামালসমূহ ফেরত দেয়ার আদেশ সম্বলিত এ আয়াত </a:t>
            </a:r>
            <a:r>
              <a:rPr lang="bn-BD" sz="2800" dirty="0" smtClean="0">
                <a:solidFill>
                  <a:schemeClr val="tx1"/>
                </a:solidFill>
              </a:rPr>
              <a:t>নাযিল </a:t>
            </a:r>
            <a:r>
              <a:rPr lang="bn-BD" sz="2800" dirty="0">
                <a:solidFill>
                  <a:schemeClr val="tx1"/>
                </a:solidFill>
              </a:rPr>
              <a:t>হয়</a:t>
            </a:r>
            <a:r>
              <a:rPr lang="bn-BD" sz="2800" dirty="0" smtClean="0">
                <a:solidFill>
                  <a:schemeClr val="tx1"/>
                </a:solidFill>
              </a:rPr>
              <a:t>। </a:t>
            </a:r>
            <a:endParaRPr lang="bn-BD" sz="2800" dirty="0">
              <a:solidFill>
                <a:schemeClr val="tx1"/>
              </a:solidFill>
            </a:endParaRPr>
          </a:p>
        </p:txBody>
      </p:sp>
    </p:spTree>
    <p:extLst>
      <p:ext uri="{BB962C8B-B14F-4D97-AF65-F5344CB8AC3E}">
        <p14:creationId xmlns:p14="http://schemas.microsoft.com/office/powerpoint/2010/main" val="378404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172"/>
            <a:ext cx="12192000" cy="7620000"/>
          </a:xfrm>
          <a:prstGeom prst="rect">
            <a:avLst/>
          </a:prstGeom>
        </p:spPr>
      </p:pic>
      <p:sp>
        <p:nvSpPr>
          <p:cNvPr id="3" name="Rectangle 2"/>
          <p:cNvSpPr/>
          <p:nvPr/>
        </p:nvSpPr>
        <p:spPr>
          <a:xfrm>
            <a:off x="1400537" y="3145592"/>
            <a:ext cx="9005104" cy="1938992"/>
          </a:xfrm>
          <a:prstGeom prst="rect">
            <a:avLst/>
          </a:prstGeom>
        </p:spPr>
        <p:txBody>
          <a:bodyPr wrap="square">
            <a:spAutoFit/>
          </a:bodyPr>
          <a:lstStyle/>
          <a:p>
            <a:r>
              <a:rPr lang="ar-SA" sz="4000" dirty="0">
                <a:solidFill>
                  <a:schemeClr val="tx2">
                    <a:lumMod val="50000"/>
                  </a:schemeClr>
                </a:solidFill>
              </a:rPr>
              <a:t>وَإِنْ خِفْتُمْ أَلَّا تُقْسِطُوا فِي الْيَتَامَى فَانْكِحُوا مَا طَابَ لَكُمْ مِنَ النِّسَاءِ مَثْنَى وَثُلَاثَ وَرُبَاعَ فَإِنْ خِفْتُمْ أَلَّا تَعْدِلُوا فَوَاحِدَةً أَوْ مَا مَلَكَتْ أَيْمَانُكُمْ ذَلِكَ أَدْنَى أَلَّا </a:t>
            </a:r>
            <a:r>
              <a:rPr lang="ar-SA" sz="4000" dirty="0" smtClean="0">
                <a:solidFill>
                  <a:schemeClr val="tx2">
                    <a:lumMod val="50000"/>
                  </a:schemeClr>
                </a:solidFill>
              </a:rPr>
              <a:t>تَعُولُوا</a:t>
            </a:r>
            <a:endParaRPr lang="ar-SA" sz="4000" dirty="0"/>
          </a:p>
        </p:txBody>
      </p:sp>
      <p:sp>
        <p:nvSpPr>
          <p:cNvPr id="5" name="Rectangle 4"/>
          <p:cNvSpPr/>
          <p:nvPr/>
        </p:nvSpPr>
        <p:spPr>
          <a:xfrm>
            <a:off x="2882096" y="1990846"/>
            <a:ext cx="6099858" cy="707886"/>
          </a:xfrm>
          <a:prstGeom prst="rect">
            <a:avLst/>
          </a:prstGeom>
        </p:spPr>
        <p:txBody>
          <a:bodyPr wrap="square">
            <a:spAutoFit/>
          </a:bodyPr>
          <a:lstStyle/>
          <a:p>
            <a:r>
              <a:rPr lang="bn-BD" sz="4000" i="1" dirty="0">
                <a:solidFill>
                  <a:schemeClr val="accent3">
                    <a:lumMod val="50000"/>
                  </a:schemeClr>
                </a:solidFill>
              </a:rPr>
              <a:t>সুরা নিসা, আয়াত </a:t>
            </a:r>
            <a:r>
              <a:rPr lang="bn-BD" sz="4000" i="1" dirty="0" smtClean="0">
                <a:solidFill>
                  <a:schemeClr val="accent3">
                    <a:lumMod val="50000"/>
                  </a:schemeClr>
                </a:solidFill>
              </a:rPr>
              <a:t>নং-৩</a:t>
            </a:r>
            <a:endParaRPr lang="en-US" sz="4000" i="1" dirty="0">
              <a:solidFill>
                <a:schemeClr val="accent3">
                  <a:lumMod val="50000"/>
                </a:schemeClr>
              </a:solidFill>
            </a:endParaRPr>
          </a:p>
        </p:txBody>
      </p:sp>
    </p:spTree>
    <p:extLst>
      <p:ext uri="{BB962C8B-B14F-4D97-AF65-F5344CB8AC3E}">
        <p14:creationId xmlns:p14="http://schemas.microsoft.com/office/powerpoint/2010/main" val="3258154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7447722"/>
          </a:xfrm>
          <a:prstGeom prst="rect">
            <a:avLst/>
          </a:prstGeom>
        </p:spPr>
      </p:pic>
      <p:sp>
        <p:nvSpPr>
          <p:cNvPr id="2" name="Rounded Rectangle 1"/>
          <p:cNvSpPr/>
          <p:nvPr/>
        </p:nvSpPr>
        <p:spPr>
          <a:xfrm>
            <a:off x="516835" y="609600"/>
            <a:ext cx="10880036" cy="584421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600" dirty="0" smtClean="0"/>
              <a:t>শানে নুযূল (আয়াত নং-৩)</a:t>
            </a:r>
          </a:p>
          <a:p>
            <a:pPr algn="ctr"/>
            <a:endParaRPr lang="bn-BD" sz="3600" dirty="0"/>
          </a:p>
          <a:p>
            <a:pPr algn="ctr"/>
            <a:r>
              <a:rPr lang="bn-BD" sz="2800" dirty="0" smtClean="0"/>
              <a:t>জাহেলী যুগে এ নিয়ম ছিল যে,ইয়াতিম মেয়েদের অভিভাবক অনেক সময় তাদের রুপযৌবনে আসক্ত হয়ে তাদেরকে বিবাহ বন্ধনে আবদ্ধ করে ফেলত।এতে সুবিধা ছিল,যেহেতু সে নিজেই তার অভিভাবক সেহেতু তাকে যথাযথ </a:t>
            </a:r>
            <a:r>
              <a:rPr lang="bn-BD" sz="2800" smtClean="0"/>
              <a:t>মহর প্রদান করতে হতো  </a:t>
            </a:r>
            <a:r>
              <a:rPr lang="bn-BD" sz="2800" dirty="0" smtClean="0"/>
              <a:t>না।এতে ইয়াতিমরা জুলুমের শিকার হতো।আবার কোন কোন সময় ইয়াতিম মেয়েদের রুপযৌবনের প্রতি সামান্যতম আকর্ষণ না থাকার পর ও শুধু মাত্র তার সম্পদের লোভে তাকে বিবাহ করে </a:t>
            </a:r>
            <a:r>
              <a:rPr lang="bn-BD" sz="2800" smtClean="0"/>
              <a:t>আটকে রাখত, যাতে সে অন্য স্বামীর অধীনে চলে গিয়ে সম্পদের ভাগ না বসায়।আর এ ক্ষেত্রে তাকে ন্যুনতম মোহর ও প্রদান করত না।আল্লাহ তায়ালা এ জুলুমের অবসান কল্পে উপরিউক্ত আয়াত নাযিল করেন। </a:t>
            </a:r>
            <a:endParaRPr lang="en-US" sz="2800" dirty="0"/>
          </a:p>
        </p:txBody>
      </p:sp>
    </p:spTree>
    <p:extLst>
      <p:ext uri="{BB962C8B-B14F-4D97-AF65-F5344CB8AC3E}">
        <p14:creationId xmlns:p14="http://schemas.microsoft.com/office/powerpoint/2010/main" val="3347070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633252"/>
          </a:xfrm>
          <a:prstGeom prst="rect">
            <a:avLst/>
          </a:prstGeom>
        </p:spPr>
      </p:pic>
      <p:sp>
        <p:nvSpPr>
          <p:cNvPr id="3" name="Rectangle 2"/>
          <p:cNvSpPr/>
          <p:nvPr/>
        </p:nvSpPr>
        <p:spPr>
          <a:xfrm>
            <a:off x="3131888" y="3244334"/>
            <a:ext cx="7935916" cy="1323439"/>
          </a:xfrm>
          <a:prstGeom prst="rect">
            <a:avLst/>
          </a:prstGeom>
        </p:spPr>
        <p:txBody>
          <a:bodyPr wrap="square">
            <a:spAutoFit/>
          </a:bodyPr>
          <a:lstStyle/>
          <a:p>
            <a:r>
              <a:rPr lang="ar-SA" sz="4000" dirty="0"/>
              <a:t>وَ اٰتُوا النِّسَآءَ صَدُقٰتِہِنَّ نِحۡلَۃً ؕ فَاِنۡ طِبۡنَ لَکُمۡ عَنۡ شَیۡءٍ مِّنۡہُ نَفۡسًا فَکُلُوۡہُ ہَنِیۡٓــًٔا مَّرِیۡٓــًٔا </a:t>
            </a:r>
            <a:endParaRPr lang="en-US" sz="4000" dirty="0"/>
          </a:p>
        </p:txBody>
      </p:sp>
      <p:sp>
        <p:nvSpPr>
          <p:cNvPr id="4" name="TextBox 3"/>
          <p:cNvSpPr txBox="1"/>
          <p:nvPr/>
        </p:nvSpPr>
        <p:spPr>
          <a:xfrm>
            <a:off x="3131888" y="2071868"/>
            <a:ext cx="7053834" cy="707886"/>
          </a:xfrm>
          <a:prstGeom prst="rect">
            <a:avLst/>
          </a:prstGeom>
          <a:noFill/>
        </p:spPr>
        <p:txBody>
          <a:bodyPr wrap="square" rtlCol="0">
            <a:spAutoFit/>
          </a:bodyPr>
          <a:lstStyle/>
          <a:p>
            <a:r>
              <a:rPr lang="bn-BD" sz="4000" i="1" dirty="0">
                <a:solidFill>
                  <a:schemeClr val="accent5">
                    <a:lumMod val="50000"/>
                  </a:schemeClr>
                </a:solidFill>
              </a:rPr>
              <a:t>সুরা নিসা, আয়াত </a:t>
            </a:r>
            <a:r>
              <a:rPr lang="bn-BD" sz="4000" i="1" dirty="0" smtClean="0">
                <a:solidFill>
                  <a:schemeClr val="accent5">
                    <a:lumMod val="50000"/>
                  </a:schemeClr>
                </a:solidFill>
              </a:rPr>
              <a:t>নং-৪</a:t>
            </a:r>
            <a:endParaRPr lang="en-US" sz="4000" i="1" dirty="0">
              <a:solidFill>
                <a:schemeClr val="accent5">
                  <a:lumMod val="50000"/>
                </a:schemeClr>
              </a:solidFill>
            </a:endParaRPr>
          </a:p>
        </p:txBody>
      </p:sp>
    </p:spTree>
    <p:extLst>
      <p:ext uri="{BB962C8B-B14F-4D97-AF65-F5344CB8AC3E}">
        <p14:creationId xmlns:p14="http://schemas.microsoft.com/office/powerpoint/2010/main" val="303818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6347"/>
            <a:ext cx="12192000" cy="7632700"/>
          </a:xfrm>
          <a:prstGeom prst="rect">
            <a:avLst/>
          </a:prstGeom>
        </p:spPr>
      </p:pic>
      <p:sp>
        <p:nvSpPr>
          <p:cNvPr id="2" name="Flowchart: Preparation 1"/>
          <p:cNvSpPr/>
          <p:nvPr/>
        </p:nvSpPr>
        <p:spPr>
          <a:xfrm>
            <a:off x="2650603" y="590308"/>
            <a:ext cx="5741043" cy="1006998"/>
          </a:xfrm>
          <a:prstGeom prst="flowChartPreparatio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مِقْدَارُ الْمَهْرِ</a:t>
            </a:r>
            <a:endParaRPr lang="en-US" sz="4000" dirty="0"/>
          </a:p>
        </p:txBody>
      </p:sp>
      <p:sp>
        <p:nvSpPr>
          <p:cNvPr id="3" name="Flowchart: Process 2"/>
          <p:cNvSpPr/>
          <p:nvPr/>
        </p:nvSpPr>
        <p:spPr>
          <a:xfrm>
            <a:off x="598025" y="2277639"/>
            <a:ext cx="10995950" cy="439838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bn-BD" sz="2400" smtClean="0"/>
          </a:p>
          <a:p>
            <a:pPr algn="ctr"/>
            <a:r>
              <a:rPr lang="bn-BD" sz="2400" smtClean="0"/>
              <a:t>মহরের </a:t>
            </a:r>
            <a:r>
              <a:rPr lang="bn-BD" sz="2400" dirty="0" smtClean="0"/>
              <a:t>সর্বোচ্চ পরিমাণ নিয়ে কোন মতবিরোধ নেই।তবে সর্বনিম্ন পরিমাণ নিয়ে ইমামদের মধ্যে মতবিরোধ রয়েছে।</a:t>
            </a:r>
          </a:p>
          <a:p>
            <a:pPr algn="ctr"/>
            <a:r>
              <a:rPr lang="bn-BD" sz="2400" dirty="0" smtClean="0"/>
              <a:t>১।ইমাম আবু হানিফার অভিমতঃ ইমাম আবু হানিফা (রহঃ) বলেছেন মহরের সর্বনিম্ন পরিমান হলো দশ দিরহাম।</a:t>
            </a:r>
          </a:p>
          <a:p>
            <a:pPr algn="ctr"/>
            <a:r>
              <a:rPr lang="bn-BD" sz="2400" dirty="0" smtClean="0"/>
              <a:t>২।ইমাম মালেকের অভিমতঃ ইমাম মালেক (রহঃ) বলেন, মহরের সর্বনিম্ন পরিমাণ হলো তিন দিরহাম।</a:t>
            </a:r>
          </a:p>
          <a:p>
            <a:pPr algn="ctr"/>
            <a:r>
              <a:rPr lang="bn-BD" sz="2400" dirty="0" smtClean="0"/>
              <a:t>৩।ইমাম শাফেয়ীর অভিমতঃ ইমাম শাফেয়ি (রহঃ) এর মতে মহরের কোন নির্দিষ্ট পরিমাণ নেই।বরং স্বামী-স্ত্রী যে বস্তুতে একমত হয় ,তা কম হোক কিংবা বেশি হোক,সেটঁআই মহর হিসেবে নির্ধারণ করা জায়েয।  </a:t>
            </a:r>
            <a:endParaRPr lang="en-US" sz="2400" dirty="0"/>
          </a:p>
        </p:txBody>
      </p:sp>
    </p:spTree>
    <p:extLst>
      <p:ext uri="{BB962C8B-B14F-4D97-AF65-F5344CB8AC3E}">
        <p14:creationId xmlns:p14="http://schemas.microsoft.com/office/powerpoint/2010/main" val="1922445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lowchart: Alternate Process 2"/>
          <p:cNvSpPr/>
          <p:nvPr/>
        </p:nvSpPr>
        <p:spPr>
          <a:xfrm>
            <a:off x="648185" y="717631"/>
            <a:ext cx="9178724" cy="3946967"/>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sz="4400" dirty="0" smtClean="0">
                <a:solidFill>
                  <a:schemeClr val="bg2">
                    <a:lumMod val="25000"/>
                  </a:schemeClr>
                </a:solidFill>
              </a:rPr>
              <a:t>العمل المفراد</a:t>
            </a:r>
          </a:p>
          <a:p>
            <a:pPr algn="ctr"/>
            <a:endParaRPr lang="ar-SA" sz="4000" dirty="0">
              <a:solidFill>
                <a:schemeClr val="bg2">
                  <a:lumMod val="25000"/>
                </a:schemeClr>
              </a:solidFill>
            </a:endParaRPr>
          </a:p>
          <a:p>
            <a:pPr algn="ctr"/>
            <a:r>
              <a:rPr lang="ar-SA" sz="4000" dirty="0" smtClean="0">
                <a:solidFill>
                  <a:schemeClr val="bg2">
                    <a:lumMod val="25000"/>
                  </a:schemeClr>
                </a:solidFill>
              </a:rPr>
              <a:t>شَرِّحْ-وَ اٰتُوالْيَتَاميٰ اَمْوَالَهُمْ</a:t>
            </a:r>
          </a:p>
          <a:p>
            <a:pPr algn="ctr"/>
            <a:r>
              <a:rPr lang="ar-SA" dirty="0" smtClean="0"/>
              <a:t> </a:t>
            </a:r>
            <a:endParaRPr lang="en-US" dirty="0"/>
          </a:p>
        </p:txBody>
      </p:sp>
    </p:spTree>
    <p:extLst>
      <p:ext uri="{BB962C8B-B14F-4D97-AF65-F5344CB8AC3E}">
        <p14:creationId xmlns:p14="http://schemas.microsoft.com/office/powerpoint/2010/main" val="574595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7063409"/>
          </a:xfrm>
          <a:prstGeom prst="rect">
            <a:avLst/>
          </a:prstGeom>
        </p:spPr>
      </p:pic>
      <p:sp>
        <p:nvSpPr>
          <p:cNvPr id="2" name="Double Wave 1"/>
          <p:cNvSpPr/>
          <p:nvPr/>
        </p:nvSpPr>
        <p:spPr>
          <a:xfrm>
            <a:off x="925974" y="1006998"/>
            <a:ext cx="9803757" cy="4896092"/>
          </a:xfrm>
          <a:prstGeom prst="double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sz="4000" dirty="0">
                <a:solidFill>
                  <a:schemeClr val="accent2">
                    <a:lumMod val="50000"/>
                  </a:schemeClr>
                </a:solidFill>
              </a:rPr>
              <a:t>الواجب </a:t>
            </a:r>
            <a:r>
              <a:rPr lang="ar-SA" sz="4000" dirty="0" smtClean="0">
                <a:solidFill>
                  <a:schemeClr val="accent2">
                    <a:lumMod val="50000"/>
                  </a:schemeClr>
                </a:solidFill>
              </a:rPr>
              <a:t>المنزلي</a:t>
            </a:r>
          </a:p>
          <a:p>
            <a:pPr algn="ctr"/>
            <a:endParaRPr lang="ar-SA" sz="4000" dirty="0">
              <a:solidFill>
                <a:schemeClr val="accent2">
                  <a:lumMod val="50000"/>
                </a:schemeClr>
              </a:solidFill>
            </a:endParaRPr>
          </a:p>
          <a:p>
            <a:pPr algn="ctr"/>
            <a:r>
              <a:rPr lang="ar-SA" sz="4000" smtClean="0">
                <a:solidFill>
                  <a:schemeClr val="accent2">
                    <a:lumMod val="50000"/>
                  </a:schemeClr>
                </a:solidFill>
              </a:rPr>
              <a:t>حَقِّقْ-اِتَّقُوْا- اَمْوَالَهُمْ- لاَتَاْكُلُوْا</a:t>
            </a:r>
            <a:endParaRPr lang="ar-SA" sz="4000" dirty="0">
              <a:solidFill>
                <a:schemeClr val="accent2">
                  <a:lumMod val="50000"/>
                </a:schemeClr>
              </a:solidFill>
            </a:endParaRPr>
          </a:p>
        </p:txBody>
      </p:sp>
    </p:spTree>
    <p:extLst>
      <p:ext uri="{BB962C8B-B14F-4D97-AF65-F5344CB8AC3E}">
        <p14:creationId xmlns:p14="http://schemas.microsoft.com/office/powerpoint/2010/main" val="188923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7460974"/>
          </a:xfrm>
          <a:prstGeom prst="rect">
            <a:avLst/>
          </a:prstGeom>
        </p:spPr>
      </p:pic>
      <p:sp>
        <p:nvSpPr>
          <p:cNvPr id="3" name="Horizontal Scroll 2"/>
          <p:cNvSpPr/>
          <p:nvPr/>
        </p:nvSpPr>
        <p:spPr>
          <a:xfrm>
            <a:off x="2798257" y="2123682"/>
            <a:ext cx="5350475" cy="3213609"/>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chemeClr val="accent2">
                    <a:lumMod val="50000"/>
                  </a:schemeClr>
                </a:solidFill>
              </a:rPr>
              <a:t>في أمان الله</a:t>
            </a:r>
            <a:endParaRPr lang="en-US" sz="6000" dirty="0">
              <a:solidFill>
                <a:schemeClr val="accent2">
                  <a:lumMod val="50000"/>
                </a:schemeClr>
              </a:solidFill>
            </a:endParaRPr>
          </a:p>
        </p:txBody>
      </p:sp>
    </p:spTree>
    <p:extLst>
      <p:ext uri="{BB962C8B-B14F-4D97-AF65-F5344CB8AC3E}">
        <p14:creationId xmlns:p14="http://schemas.microsoft.com/office/powerpoint/2010/main" val="144741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03"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686"/>
            <a:ext cx="6308203" cy="6577314"/>
          </a:xfrm>
          <a:prstGeom prst="rect">
            <a:avLst/>
          </a:prstGeom>
        </p:spPr>
      </p:pic>
    </p:spTree>
    <p:extLst>
      <p:ext uri="{BB962C8B-B14F-4D97-AF65-F5344CB8AC3E}">
        <p14:creationId xmlns:p14="http://schemas.microsoft.com/office/powerpoint/2010/main" val="56370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52" y="367346"/>
            <a:ext cx="10640836" cy="6722149"/>
          </a:xfrm>
          <a:prstGeom prst="rect">
            <a:avLst/>
          </a:prstGeom>
        </p:spPr>
      </p:pic>
      <p:sp>
        <p:nvSpPr>
          <p:cNvPr id="4" name="Flowchart: Decision 3"/>
          <p:cNvSpPr/>
          <p:nvPr/>
        </p:nvSpPr>
        <p:spPr>
          <a:xfrm>
            <a:off x="1753581" y="587400"/>
            <a:ext cx="6965906" cy="1549095"/>
          </a:xfrm>
          <a:prstGeom prst="flowChartDecisi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chemeClr val="accent6">
                    <a:lumMod val="50000"/>
                  </a:schemeClr>
                </a:solidFill>
              </a:rPr>
              <a:t>تعريف المعلم</a:t>
            </a:r>
            <a:endParaRPr lang="en-US" sz="4400" dirty="0">
              <a:solidFill>
                <a:schemeClr val="accent6">
                  <a:lumMod val="50000"/>
                </a:schemeClr>
              </a:solidFill>
            </a:endParaRPr>
          </a:p>
        </p:txBody>
      </p:sp>
      <p:sp>
        <p:nvSpPr>
          <p:cNvPr id="5" name="Bevel 4"/>
          <p:cNvSpPr/>
          <p:nvPr/>
        </p:nvSpPr>
        <p:spPr>
          <a:xfrm>
            <a:off x="1412110" y="2558005"/>
            <a:ext cx="9028255" cy="3757136"/>
          </a:xfrm>
          <a:prstGeom prst="bevel">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Terminator 5"/>
          <p:cNvSpPr/>
          <p:nvPr/>
        </p:nvSpPr>
        <p:spPr>
          <a:xfrm>
            <a:off x="2226641" y="2776505"/>
            <a:ext cx="6735539" cy="63582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5400" dirty="0">
                <a:solidFill>
                  <a:schemeClr val="tx2">
                    <a:lumMod val="50000"/>
                  </a:schemeClr>
                </a:solidFill>
              </a:rPr>
              <a:t>محمد بائجد كبير</a:t>
            </a:r>
          </a:p>
        </p:txBody>
      </p:sp>
      <p:sp>
        <p:nvSpPr>
          <p:cNvPr id="7" name="Flowchart: Terminator 6"/>
          <p:cNvSpPr/>
          <p:nvPr/>
        </p:nvSpPr>
        <p:spPr>
          <a:xfrm>
            <a:off x="2226641" y="3549827"/>
            <a:ext cx="6735539" cy="63582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2">
                    <a:lumMod val="50000"/>
                  </a:schemeClr>
                </a:solidFill>
              </a:rPr>
              <a:t>محاضر  </a:t>
            </a:r>
            <a:r>
              <a:rPr lang="ar-SA" sz="4000" dirty="0">
                <a:solidFill>
                  <a:schemeClr val="tx2">
                    <a:lumMod val="50000"/>
                  </a:schemeClr>
                </a:solidFill>
              </a:rPr>
              <a:t>اللغة </a:t>
            </a:r>
            <a:r>
              <a:rPr lang="ar-SA" sz="4000" dirty="0" smtClean="0">
                <a:solidFill>
                  <a:schemeClr val="tx2">
                    <a:lumMod val="50000"/>
                  </a:schemeClr>
                </a:solidFill>
              </a:rPr>
              <a:t>العربية</a:t>
            </a:r>
            <a:r>
              <a:rPr lang="ar-SA" dirty="0" smtClean="0">
                <a:solidFill>
                  <a:schemeClr val="tx2">
                    <a:lumMod val="50000"/>
                  </a:schemeClr>
                </a:solidFill>
              </a:rPr>
              <a:t> </a:t>
            </a:r>
            <a:endParaRPr lang="ar-SA" dirty="0">
              <a:solidFill>
                <a:schemeClr val="tx2">
                  <a:lumMod val="50000"/>
                </a:schemeClr>
              </a:solidFill>
            </a:endParaRPr>
          </a:p>
        </p:txBody>
      </p:sp>
      <p:sp>
        <p:nvSpPr>
          <p:cNvPr id="8" name="Flowchart: Terminator 7"/>
          <p:cNvSpPr/>
          <p:nvPr/>
        </p:nvSpPr>
        <p:spPr>
          <a:xfrm>
            <a:off x="2328241" y="5174759"/>
            <a:ext cx="6735539" cy="63582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2">
                    <a:lumMod val="50000"/>
                  </a:schemeClr>
                </a:solidFill>
              </a:rPr>
              <a:t>الجوال:٠١٧١٩٧٧٣٦٣٠</a:t>
            </a:r>
            <a:endParaRPr lang="en-US" sz="3600" dirty="0">
              <a:solidFill>
                <a:schemeClr val="tx2">
                  <a:lumMod val="50000"/>
                </a:schemeClr>
              </a:solidFill>
            </a:endParaRPr>
          </a:p>
        </p:txBody>
      </p:sp>
      <p:sp>
        <p:nvSpPr>
          <p:cNvPr id="9" name="Flowchart: Terminator 8"/>
          <p:cNvSpPr/>
          <p:nvPr/>
        </p:nvSpPr>
        <p:spPr>
          <a:xfrm>
            <a:off x="2226640" y="4401437"/>
            <a:ext cx="6735539" cy="635824"/>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chemeClr val="tx2">
                    <a:lumMod val="50000"/>
                  </a:schemeClr>
                </a:solidFill>
              </a:rPr>
              <a:t> </a:t>
            </a:r>
            <a:r>
              <a:rPr lang="ar-SA" sz="3600" b="1" dirty="0" smtClean="0">
                <a:solidFill>
                  <a:schemeClr val="tx2">
                    <a:lumMod val="50000"/>
                  </a:schemeClr>
                </a:solidFill>
              </a:rPr>
              <a:t>مدرسة العالم قاسم العلوم بدولت بور</a:t>
            </a:r>
            <a:endParaRPr lang="ar-SA" sz="3600" b="1" dirty="0">
              <a:solidFill>
                <a:schemeClr val="tx2">
                  <a:lumMod val="50000"/>
                </a:schemeClr>
              </a:solidFill>
            </a:endParaRPr>
          </a:p>
        </p:txBody>
      </p:sp>
    </p:spTree>
    <p:extLst>
      <p:ext uri="{BB962C8B-B14F-4D97-AF65-F5344CB8AC3E}">
        <p14:creationId xmlns:p14="http://schemas.microsoft.com/office/powerpoint/2010/main" val="267293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2832667" y="24924"/>
            <a:ext cx="5461687" cy="1594021"/>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chemeClr val="accent1">
                    <a:lumMod val="20000"/>
                    <a:lumOff val="80000"/>
                  </a:schemeClr>
                </a:solidFill>
              </a:rPr>
              <a:t>تعريف الدرس</a:t>
            </a:r>
            <a:endParaRPr lang="en-US" sz="4000" dirty="0">
              <a:solidFill>
                <a:schemeClr val="accent1">
                  <a:lumMod val="20000"/>
                  <a:lumOff val="80000"/>
                </a:schemeClr>
              </a:solidFill>
            </a:endParaRPr>
          </a:p>
        </p:txBody>
      </p:sp>
      <p:sp>
        <p:nvSpPr>
          <p:cNvPr id="6" name="Flowchart: Stored Data 5"/>
          <p:cNvSpPr/>
          <p:nvPr/>
        </p:nvSpPr>
        <p:spPr>
          <a:xfrm>
            <a:off x="811086" y="1789033"/>
            <a:ext cx="11238159" cy="4588617"/>
          </a:xfrm>
          <a:prstGeom prst="flowChartOnlineStorag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ecision 6"/>
          <p:cNvSpPr/>
          <p:nvPr/>
        </p:nvSpPr>
        <p:spPr>
          <a:xfrm>
            <a:off x="1798195" y="1991875"/>
            <a:ext cx="8526162" cy="800600"/>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accent4">
                    <a:lumMod val="60000"/>
                    <a:lumOff val="40000"/>
                  </a:schemeClr>
                </a:solidFill>
              </a:rPr>
              <a:t>الصف:حادي عشر</a:t>
            </a:r>
            <a:endParaRPr lang="ar-SA" sz="2800" dirty="0">
              <a:solidFill>
                <a:schemeClr val="accent4">
                  <a:lumMod val="60000"/>
                  <a:lumOff val="40000"/>
                </a:schemeClr>
              </a:solidFill>
            </a:endParaRPr>
          </a:p>
        </p:txBody>
      </p:sp>
      <p:sp>
        <p:nvSpPr>
          <p:cNvPr id="8" name="Flowchart: Decision 7"/>
          <p:cNvSpPr/>
          <p:nvPr/>
        </p:nvSpPr>
        <p:spPr>
          <a:xfrm>
            <a:off x="1930134" y="3740505"/>
            <a:ext cx="8526162" cy="800600"/>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accent4">
                    <a:lumMod val="60000"/>
                    <a:lumOff val="40000"/>
                  </a:schemeClr>
                </a:solidFill>
              </a:rPr>
              <a:t>السورة: السورة النساء</a:t>
            </a:r>
            <a:endParaRPr lang="ar-SA" sz="3200" dirty="0">
              <a:solidFill>
                <a:schemeClr val="accent4">
                  <a:lumMod val="60000"/>
                  <a:lumOff val="40000"/>
                </a:schemeClr>
              </a:solidFill>
            </a:endParaRPr>
          </a:p>
        </p:txBody>
      </p:sp>
      <p:sp>
        <p:nvSpPr>
          <p:cNvPr id="9" name="Flowchart: Decision 8"/>
          <p:cNvSpPr/>
          <p:nvPr/>
        </p:nvSpPr>
        <p:spPr>
          <a:xfrm>
            <a:off x="1930134" y="4654692"/>
            <a:ext cx="8526162" cy="800600"/>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smtClean="0">
                <a:solidFill>
                  <a:schemeClr val="accent4">
                    <a:lumMod val="60000"/>
                    <a:lumOff val="40000"/>
                  </a:schemeClr>
                </a:solidFill>
              </a:rPr>
              <a:t>الايات:١-٤</a:t>
            </a:r>
            <a:endParaRPr lang="ar-SA" sz="3200" dirty="0">
              <a:solidFill>
                <a:schemeClr val="accent4">
                  <a:lumMod val="60000"/>
                  <a:lumOff val="40000"/>
                </a:schemeClr>
              </a:solidFill>
            </a:endParaRPr>
          </a:p>
        </p:txBody>
      </p:sp>
      <p:sp>
        <p:nvSpPr>
          <p:cNvPr id="10" name="Flowchart: Decision 9"/>
          <p:cNvSpPr/>
          <p:nvPr/>
        </p:nvSpPr>
        <p:spPr>
          <a:xfrm>
            <a:off x="1930134" y="5474037"/>
            <a:ext cx="8526162" cy="800600"/>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accent4">
                    <a:lumMod val="60000"/>
                    <a:lumOff val="40000"/>
                  </a:schemeClr>
                </a:solidFill>
              </a:rPr>
              <a:t>المدة: اربعون دقيقة</a:t>
            </a:r>
          </a:p>
        </p:txBody>
      </p:sp>
      <p:sp>
        <p:nvSpPr>
          <p:cNvPr id="11" name="Flowchart: Decision 10"/>
          <p:cNvSpPr/>
          <p:nvPr/>
        </p:nvSpPr>
        <p:spPr>
          <a:xfrm>
            <a:off x="1930134" y="2906062"/>
            <a:ext cx="8526162" cy="800600"/>
          </a:xfrm>
          <a:prstGeom prst="flowChartDecision">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accent4">
                    <a:lumMod val="60000"/>
                    <a:lumOff val="40000"/>
                  </a:schemeClr>
                </a:solidFill>
              </a:rPr>
              <a:t>الموضوع:القران القريم </a:t>
            </a:r>
            <a:endParaRPr lang="ar-SA" sz="3600" dirty="0">
              <a:solidFill>
                <a:schemeClr val="accent4">
                  <a:lumMod val="60000"/>
                  <a:lumOff val="40000"/>
                </a:schemeClr>
              </a:solidFill>
            </a:endParaRPr>
          </a:p>
        </p:txBody>
      </p:sp>
    </p:spTree>
    <p:extLst>
      <p:ext uri="{BB962C8B-B14F-4D97-AF65-F5344CB8AC3E}">
        <p14:creationId xmlns:p14="http://schemas.microsoft.com/office/powerpoint/2010/main" val="3500284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Diamond 2"/>
          <p:cNvSpPr/>
          <p:nvPr/>
        </p:nvSpPr>
        <p:spPr>
          <a:xfrm>
            <a:off x="1412112" y="208344"/>
            <a:ext cx="8113853" cy="107644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bg1"/>
                </a:solidFill>
              </a:rPr>
              <a:t>শিখনফল</a:t>
            </a:r>
            <a:endParaRPr lang="en-US" sz="4400" dirty="0">
              <a:solidFill>
                <a:schemeClr val="bg1"/>
              </a:solidFill>
            </a:endParaRPr>
          </a:p>
        </p:txBody>
      </p:sp>
      <p:sp>
        <p:nvSpPr>
          <p:cNvPr id="4" name="Round Diagonal Corner Rectangle 3"/>
          <p:cNvSpPr/>
          <p:nvPr/>
        </p:nvSpPr>
        <p:spPr>
          <a:xfrm>
            <a:off x="717629" y="2144210"/>
            <a:ext cx="10266745" cy="385436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3600" i="1" dirty="0" smtClean="0">
                <a:solidFill>
                  <a:schemeClr val="accent5">
                    <a:lumMod val="50000"/>
                  </a:schemeClr>
                </a:solidFill>
              </a:rPr>
              <a:t>এই পাঠ শেষে শিক্ষার্থীরা- </a:t>
            </a:r>
          </a:p>
          <a:p>
            <a:pPr algn="ctr"/>
            <a:endParaRPr lang="bn-BD" sz="2800" dirty="0" smtClean="0"/>
          </a:p>
          <a:p>
            <a:pPr algn="ctr"/>
            <a:r>
              <a:rPr lang="bn-BD" sz="2800" dirty="0" smtClean="0">
                <a:solidFill>
                  <a:schemeClr val="accent5">
                    <a:lumMod val="50000"/>
                  </a:schemeClr>
                </a:solidFill>
              </a:rPr>
              <a:t>      ১* মানব সৃষ্টির রহস্য সম্পর্কে জানতে পারবে।</a:t>
            </a:r>
          </a:p>
          <a:p>
            <a:pPr algn="ctr"/>
            <a:r>
              <a:rPr lang="bn-BD" sz="2800" dirty="0" smtClean="0">
                <a:solidFill>
                  <a:schemeClr val="accent5">
                    <a:lumMod val="50000"/>
                  </a:schemeClr>
                </a:solidFill>
              </a:rPr>
              <a:t>                  ২* ইয়াতিমের </a:t>
            </a:r>
            <a:r>
              <a:rPr lang="bn-BD" sz="2800" dirty="0">
                <a:solidFill>
                  <a:schemeClr val="accent5">
                    <a:lumMod val="50000"/>
                  </a:schemeClr>
                </a:solidFill>
              </a:rPr>
              <a:t>মাল সংরক্ষণের গুরুত্ব সম্পর্কে জানতে </a:t>
            </a:r>
            <a:r>
              <a:rPr lang="bn-BD" sz="2800" dirty="0" smtClean="0">
                <a:solidFill>
                  <a:schemeClr val="accent5">
                    <a:lumMod val="50000"/>
                  </a:schemeClr>
                </a:solidFill>
              </a:rPr>
              <a:t>পারবে।</a:t>
            </a:r>
          </a:p>
          <a:p>
            <a:pPr algn="ctr"/>
            <a:r>
              <a:rPr lang="bn-BD" sz="2800" dirty="0" smtClean="0">
                <a:solidFill>
                  <a:schemeClr val="accent5">
                    <a:lumMod val="50000"/>
                  </a:schemeClr>
                </a:solidFill>
              </a:rPr>
              <a:t>             ৩* বিবাহের হুকুম ও মহরের বিধান সম্পর্কে বলতে পারবে।  </a:t>
            </a:r>
          </a:p>
          <a:p>
            <a:pPr algn="ctr"/>
            <a:endParaRPr lang="en-US" sz="2800" dirty="0"/>
          </a:p>
        </p:txBody>
      </p:sp>
    </p:spTree>
    <p:extLst>
      <p:ext uri="{BB962C8B-B14F-4D97-AF65-F5344CB8AC3E}">
        <p14:creationId xmlns:p14="http://schemas.microsoft.com/office/powerpoint/2010/main" val="246512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7209183"/>
          </a:xfrm>
          <a:prstGeom prst="rect">
            <a:avLst/>
          </a:prstGeom>
        </p:spPr>
      </p:pic>
      <p:sp>
        <p:nvSpPr>
          <p:cNvPr id="4" name="Rectangle 3"/>
          <p:cNvSpPr/>
          <p:nvPr/>
        </p:nvSpPr>
        <p:spPr>
          <a:xfrm>
            <a:off x="596349" y="2968487"/>
            <a:ext cx="10190922" cy="2123658"/>
          </a:xfrm>
          <a:prstGeom prst="rect">
            <a:avLst/>
          </a:prstGeom>
        </p:spPr>
        <p:txBody>
          <a:bodyPr wrap="square">
            <a:spAutoFit/>
          </a:bodyPr>
          <a:lstStyle/>
          <a:p>
            <a:r>
              <a:rPr lang="ar-SA" sz="4400" dirty="0">
                <a:solidFill>
                  <a:srgbClr val="002060"/>
                </a:solidFill>
              </a:rPr>
              <a:t>يَا أَيُّهَا النَّاسُ اتَّقُوا رَبَّكُمُ الَّذِي خَلَقَكُمْ مِنْ نَفْسٍ وَاحِدَةٍ وَخَلَقَ مِنْهَا زَوْجَهَا وَبَثَّ مِنْهُمَا رِجَالًا كَثِيرًا </a:t>
            </a:r>
            <a:r>
              <a:rPr lang="ar-SA" sz="4400" dirty="0" smtClean="0">
                <a:solidFill>
                  <a:srgbClr val="002060"/>
                </a:solidFill>
              </a:rPr>
              <a:t>وَنِسَاءً </a:t>
            </a:r>
            <a:r>
              <a:rPr lang="ar-SA" sz="4400" dirty="0">
                <a:solidFill>
                  <a:srgbClr val="002060"/>
                </a:solidFill>
              </a:rPr>
              <a:t>وَاتَّقُوا اللَّهَ الَّذِي تَسَاءَلُونَ بِهِ وَالْأَرْحَامَ إِنَّ اللَّهَ كَانَ عَلَيْكُمْ رَقِيبًا </a:t>
            </a:r>
            <a:endParaRPr lang="en-US" sz="4400" dirty="0">
              <a:solidFill>
                <a:srgbClr val="002060"/>
              </a:solidFill>
            </a:endParaRPr>
          </a:p>
        </p:txBody>
      </p:sp>
      <p:sp>
        <p:nvSpPr>
          <p:cNvPr id="2" name="TextBox 1"/>
          <p:cNvSpPr txBox="1"/>
          <p:nvPr/>
        </p:nvSpPr>
        <p:spPr>
          <a:xfrm flipH="1">
            <a:off x="2858947" y="1956122"/>
            <a:ext cx="5092861" cy="707886"/>
          </a:xfrm>
          <a:prstGeom prst="rect">
            <a:avLst/>
          </a:prstGeom>
          <a:noFill/>
        </p:spPr>
        <p:txBody>
          <a:bodyPr wrap="square" rtlCol="0">
            <a:spAutoFit/>
          </a:bodyPr>
          <a:lstStyle/>
          <a:p>
            <a:r>
              <a:rPr lang="bn-BD" sz="4000" i="1" dirty="0" smtClean="0">
                <a:solidFill>
                  <a:schemeClr val="accent6">
                    <a:lumMod val="60000"/>
                    <a:lumOff val="40000"/>
                  </a:schemeClr>
                </a:solidFill>
              </a:rPr>
              <a:t>সুরা নিসা, আয়াত নং-১</a:t>
            </a:r>
            <a:endParaRPr lang="en-US" sz="4000" i="1" dirty="0">
              <a:solidFill>
                <a:schemeClr val="accent6">
                  <a:lumMod val="60000"/>
                  <a:lumOff val="40000"/>
                </a:schemeClr>
              </a:solidFill>
            </a:endParaRPr>
          </a:p>
        </p:txBody>
      </p:sp>
    </p:spTree>
    <p:extLst>
      <p:ext uri="{BB962C8B-B14F-4D97-AF65-F5344CB8AC3E}">
        <p14:creationId xmlns:p14="http://schemas.microsoft.com/office/powerpoint/2010/main" val="3715573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251791" y="76199"/>
            <a:ext cx="11688418" cy="6705601"/>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BD" sz="4000" i="1" dirty="0" smtClean="0">
                <a:solidFill>
                  <a:schemeClr val="tx1"/>
                </a:solidFill>
              </a:rPr>
              <a:t>শানে নুযূল </a:t>
            </a:r>
            <a:r>
              <a:rPr lang="bn-BD" sz="4000" i="1" dirty="0" smtClean="0">
                <a:solidFill>
                  <a:schemeClr val="tx1"/>
                </a:solidFill>
              </a:rPr>
              <a:t>(সুরা নিসা, আয়াত </a:t>
            </a:r>
            <a:r>
              <a:rPr lang="bn-BD" sz="4000" i="1" dirty="0" smtClean="0">
                <a:solidFill>
                  <a:schemeClr val="tx1"/>
                </a:solidFill>
              </a:rPr>
              <a:t>নং-১)</a:t>
            </a:r>
          </a:p>
          <a:p>
            <a:pPr algn="ctr"/>
            <a:endParaRPr lang="bn-BD" sz="2800" dirty="0">
              <a:solidFill>
                <a:schemeClr val="accent6">
                  <a:lumMod val="50000"/>
                </a:schemeClr>
              </a:solidFill>
            </a:endParaRPr>
          </a:p>
          <a:p>
            <a:pPr algn="ctr"/>
            <a:r>
              <a:rPr lang="bn-BD" sz="2800" dirty="0" smtClean="0">
                <a:solidFill>
                  <a:schemeClr val="accent6">
                    <a:lumMod val="50000"/>
                  </a:schemeClr>
                </a:solidFill>
              </a:rPr>
              <a:t>আল্লাহ রব্বুল আলামীন এ ধরাধামে মানবজাতিকে সৃষ্টি করার দুই হাজার বছর পুর্বে জিনজাতি সৃষ্টি করে তাদের দ্বারা এ বিশ্ব আবাদ করে ছিলেন।পরবর্তীতে তারা আল্লাহ তায়ালার হুকুম অমান্য করে বিভিন্ন অপকর্মে লিপ্ত হওয়ায় আল্লাহ তায়ালা তাদেরপ্রতি ক্ষুব্ধ হন এবং বন জঙ্গলকেই তাদের নিবাস হিসেবে নির্ধারণ করে দেন।অতঃপর আল্লাহ তায়ালা অতি স্নেহ করে আশরাফুল মাখলুকাত উপাধি দিয়ে মানবজাতিকে এ পৃথিবীতে পাঠান।আর তাদের সুশোভিত করেন বিভিন্ন আকার,বর্ণ, ভাষার অলংকার দিয়ে।আল্লাহ তায়ালা এ মানব বিস্তারের মূল উৎস ও রহস্য সম্পর্কে এবং সাথে সাথে তার কলা কৌশল ও একই মাতাপিতার সন্তান হওয়ার কথা স্মরণ করিয়ে দিতে গিয়ে সকল মানুষকে পরষ্পর সম্পর্ক স্থাপনের প্রতি এবং সকলকে তাদের কর্তব্য পালনের নির্দেশ প্রদান করে আয়াতটি নাযিল হয়।  </a:t>
            </a:r>
          </a:p>
          <a:p>
            <a:pPr algn="ctr"/>
            <a:endParaRPr lang="bn-BD" sz="2800" dirty="0">
              <a:solidFill>
                <a:schemeClr val="accent6">
                  <a:lumMod val="50000"/>
                </a:schemeClr>
              </a:solidFill>
            </a:endParaRPr>
          </a:p>
          <a:p>
            <a:pPr algn="ctr"/>
            <a:endParaRPr lang="en-US" sz="2800" dirty="0">
              <a:solidFill>
                <a:schemeClr val="accent6">
                  <a:lumMod val="50000"/>
                </a:schemeClr>
              </a:solidFill>
            </a:endParaRPr>
          </a:p>
        </p:txBody>
      </p:sp>
    </p:spTree>
    <p:extLst>
      <p:ext uri="{BB962C8B-B14F-4D97-AF65-F5344CB8AC3E}">
        <p14:creationId xmlns:p14="http://schemas.microsoft.com/office/powerpoint/2010/main" val="3489498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ecision 5"/>
          <p:cNvSpPr/>
          <p:nvPr/>
        </p:nvSpPr>
        <p:spPr>
          <a:xfrm>
            <a:off x="1076446" y="219919"/>
            <a:ext cx="8682942" cy="1226916"/>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t>مَعْنٰي اِتِّقَاءِ الرَّبِّ وَ كَيْفِيَتُه</a:t>
            </a:r>
            <a:endParaRPr lang="en-US" sz="4000" dirty="0"/>
          </a:p>
        </p:txBody>
      </p:sp>
      <p:sp>
        <p:nvSpPr>
          <p:cNvPr id="7" name="Flowchart: Process 6"/>
          <p:cNvSpPr/>
          <p:nvPr/>
        </p:nvSpPr>
        <p:spPr>
          <a:xfrm>
            <a:off x="474562" y="1736204"/>
            <a:ext cx="11146419" cy="4919240"/>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ar-SA" sz="3600" dirty="0" smtClean="0"/>
              <a:t>اِتَّقُوْا</a:t>
            </a:r>
            <a:r>
              <a:rPr lang="ar-SA" sz="2800" dirty="0" smtClean="0"/>
              <a:t> </a:t>
            </a:r>
            <a:r>
              <a:rPr lang="bn-BD" sz="2400" dirty="0" smtClean="0"/>
              <a:t> শব্দের অর্থ হলো তোমরা ভয় কর।শব্দটি </a:t>
            </a:r>
            <a:r>
              <a:rPr lang="ar-SA" sz="3600" dirty="0" smtClean="0"/>
              <a:t>اَلْاِتِّقَاءُ</a:t>
            </a:r>
            <a:r>
              <a:rPr lang="ar-SA" sz="2400" dirty="0" smtClean="0"/>
              <a:t> </a:t>
            </a:r>
            <a:r>
              <a:rPr lang="bn-BD" sz="2400" dirty="0" smtClean="0"/>
              <a:t>মাসদার থেকে নির্গত।এর আভিধানিক অর্থ –ভয় করা,সাবধানতা অবলম্বন করা,সতর্ক থাকা। আর পরিভাষায়</a:t>
            </a:r>
            <a:r>
              <a:rPr lang="ar-SA" sz="3600" dirty="0" smtClean="0"/>
              <a:t>تَقْوٰي</a:t>
            </a:r>
            <a:r>
              <a:rPr lang="ar-SA" sz="2400" dirty="0" smtClean="0"/>
              <a:t> </a:t>
            </a:r>
            <a:r>
              <a:rPr lang="bn-BD" sz="2400" dirty="0" smtClean="0"/>
              <a:t>  হলো -</a:t>
            </a:r>
            <a:r>
              <a:rPr lang="ar-SA" sz="2400" dirty="0" smtClean="0"/>
              <a:t>  </a:t>
            </a:r>
            <a:r>
              <a:rPr lang="ar-SA" sz="3600" dirty="0" smtClean="0"/>
              <a:t>هُوَ الْخَوْفُ مِنَ اللّٰهِ مَعَ اِمْتِثَالِ اَوَامِرِه وَ اِجْتِنَابٍ عَنْ نَوَاهِيْه </a:t>
            </a:r>
            <a:r>
              <a:rPr lang="bn-BD" sz="2400" dirty="0" smtClean="0"/>
              <a:t>আল্লাহর নির্দেশাবলী পালন এবং নিষেধাবলি থেকে বিরত থাকার মাধ্যমে আল্লাহকে ভয় করে চলার নীতি অবলম্বন করা।আলোচ্য আয়াতে আল্লাহ তায়ালা এ কথা বুঝাতে চেয়েছেন যে,হে মানবমন্ডলী, তোমাদের প্রভু আল্লাহ তায়ালা নিজ অনুগ্রহে তোমাদেরকে সৃষ্টি করে অসংখ্য নিয়ামত দিয়ে লালন পালন করছেন।সুতরাং তোমাদের উচিত আল্লাহকে সৃষ্টি কর্তা ও সমগ্র বিশ্বের প্রতিপালক হিসেবে মেনে নিয়ে জীবনের সকল ক্ষেত্রে তার বিধি-বিধান পালন করা। কেননা তিনি বলেছেন-</a:t>
            </a:r>
            <a:r>
              <a:rPr lang="ar-SA" sz="2400" dirty="0" smtClean="0"/>
              <a:t> </a:t>
            </a:r>
            <a:r>
              <a:rPr lang="ar-SA" sz="3600" dirty="0" smtClean="0"/>
              <a:t>وَ مَا خَلَقْتُ الْجِنَّ وَ الْاِنْسَ اِلاَّ لِيَعْبُدُوْنِ</a:t>
            </a:r>
            <a:endParaRPr lang="en-US" sz="3600" dirty="0"/>
          </a:p>
        </p:txBody>
      </p:sp>
    </p:spTree>
    <p:extLst>
      <p:ext uri="{BB962C8B-B14F-4D97-AF65-F5344CB8AC3E}">
        <p14:creationId xmlns:p14="http://schemas.microsoft.com/office/powerpoint/2010/main" val="1706943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75500"/>
          </a:xfrm>
          <a:prstGeom prst="rect">
            <a:avLst/>
          </a:prstGeom>
        </p:spPr>
      </p:pic>
      <p:sp>
        <p:nvSpPr>
          <p:cNvPr id="3" name="Rectangle 2"/>
          <p:cNvSpPr/>
          <p:nvPr/>
        </p:nvSpPr>
        <p:spPr>
          <a:xfrm>
            <a:off x="636104" y="3313043"/>
            <a:ext cx="11078817" cy="1446550"/>
          </a:xfrm>
          <a:prstGeom prst="rect">
            <a:avLst/>
          </a:prstGeom>
        </p:spPr>
        <p:txBody>
          <a:bodyPr wrap="square">
            <a:spAutoFit/>
          </a:bodyPr>
          <a:lstStyle/>
          <a:p>
            <a:r>
              <a:rPr lang="ar-SA" sz="4400" dirty="0"/>
              <a:t>وَآَتُوا الْيَتَامَى أَمْوَالَهُمْ وَلَا تَتَبَدَّلُوا الْخَبِيثَ بِالطَّيِّبِ وَلَا تَأْكُلُوا أَمْوَالَهُمْ إِلَى أَمْوَالِكُمْ إِنَّهُ كَانَ حُوبًا كَبِيرًا </a:t>
            </a:r>
            <a:endParaRPr lang="en-US" sz="4400" dirty="0"/>
          </a:p>
        </p:txBody>
      </p:sp>
      <p:sp>
        <p:nvSpPr>
          <p:cNvPr id="4" name="TextBox 3"/>
          <p:cNvSpPr txBox="1"/>
          <p:nvPr/>
        </p:nvSpPr>
        <p:spPr>
          <a:xfrm>
            <a:off x="2558005" y="1875098"/>
            <a:ext cx="8565266" cy="707886"/>
          </a:xfrm>
          <a:prstGeom prst="rect">
            <a:avLst/>
          </a:prstGeom>
          <a:noFill/>
        </p:spPr>
        <p:txBody>
          <a:bodyPr wrap="square" rtlCol="0">
            <a:spAutoFit/>
          </a:bodyPr>
          <a:lstStyle/>
          <a:p>
            <a:r>
              <a:rPr lang="bn-BD" sz="4000" i="1" dirty="0">
                <a:solidFill>
                  <a:srgbClr val="002060"/>
                </a:solidFill>
              </a:rPr>
              <a:t>সুরা নিসা, আয়াত </a:t>
            </a:r>
            <a:r>
              <a:rPr lang="bn-BD" sz="4000" i="1" dirty="0" smtClean="0">
                <a:solidFill>
                  <a:srgbClr val="002060"/>
                </a:solidFill>
              </a:rPr>
              <a:t>নং-২</a:t>
            </a:r>
            <a:endParaRPr lang="en-US" sz="4000" i="1" dirty="0">
              <a:solidFill>
                <a:srgbClr val="002060"/>
              </a:solidFill>
            </a:endParaRPr>
          </a:p>
        </p:txBody>
      </p:sp>
    </p:spTree>
    <p:extLst>
      <p:ext uri="{BB962C8B-B14F-4D97-AF65-F5344CB8AC3E}">
        <p14:creationId xmlns:p14="http://schemas.microsoft.com/office/powerpoint/2010/main" val="3286325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698</Words>
  <Application>Microsoft Office PowerPoint</Application>
  <PresentationFormat>Widescreen</PresentationFormat>
  <Paragraphs>52</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Rasel</dc:creator>
  <cp:lastModifiedBy>Rasel</cp:lastModifiedBy>
  <cp:revision>42</cp:revision>
  <dcterms:created xsi:type="dcterms:W3CDTF">2020-07-11T10:25:54Z</dcterms:created>
  <dcterms:modified xsi:type="dcterms:W3CDTF">2020-07-14T06:39:12Z</dcterms:modified>
</cp:coreProperties>
</file>