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9" r:id="rId1"/>
  </p:sldMasterIdLst>
  <p:notesMasterIdLst>
    <p:notesMasterId r:id="rId14"/>
  </p:notesMasterIdLst>
  <p:sldIdLst>
    <p:sldId id="373" r:id="rId2"/>
    <p:sldId id="348" r:id="rId3"/>
    <p:sldId id="344" r:id="rId4"/>
    <p:sldId id="366" r:id="rId5"/>
    <p:sldId id="349" r:id="rId6"/>
    <p:sldId id="358" r:id="rId7"/>
    <p:sldId id="360" r:id="rId8"/>
    <p:sldId id="359" r:id="rId9"/>
    <p:sldId id="361" r:id="rId10"/>
    <p:sldId id="370" r:id="rId11"/>
    <p:sldId id="353" r:id="rId12"/>
    <p:sldId id="37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CC0099"/>
    <a:srgbClr val="CCCC00"/>
    <a:srgbClr val="003300"/>
    <a:srgbClr val="336600"/>
    <a:srgbClr val="996633"/>
    <a:srgbClr val="39F030"/>
    <a:srgbClr val="808000"/>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2090" autoAdjust="0"/>
  </p:normalViewPr>
  <p:slideViewPr>
    <p:cSldViewPr snapToGrid="0">
      <p:cViewPr varScale="1">
        <p:scale>
          <a:sx n="65" d="100"/>
          <a:sy n="65" d="100"/>
        </p:scale>
        <p:origin x="1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93102F-7BE4-44B8-A26D-B9349EDF3CA2}" type="doc">
      <dgm:prSet loTypeId="urn:microsoft.com/office/officeart/2005/8/layout/target3" loCatId="relationship" qsTypeId="urn:microsoft.com/office/officeart/2005/8/quickstyle/simple2" qsCatId="simple" csTypeId="urn:microsoft.com/office/officeart/2005/8/colors/colorful5" csCatId="colorful" phldr="1"/>
      <dgm:spPr/>
      <dgm:t>
        <a:bodyPr/>
        <a:lstStyle/>
        <a:p>
          <a:endParaRPr lang="en-US"/>
        </a:p>
      </dgm:t>
    </dgm:pt>
    <dgm:pt modelId="{40AFDB2E-F0AF-4B96-905F-9B50A50E398D}">
      <dgm:prSet/>
      <dgm:spPr>
        <a:solidFill>
          <a:schemeClr val="accent6">
            <a:lumMod val="40000"/>
            <a:lumOff val="60000"/>
          </a:schemeClr>
        </a:solidFill>
        <a:ln>
          <a:solidFill>
            <a:schemeClr val="tx1"/>
          </a:solidFill>
        </a:ln>
      </dgm:spPr>
      <dgm:t>
        <a:bodyPr/>
        <a:lstStyle/>
        <a:p>
          <a:pPr rtl="0"/>
          <a:r>
            <a:rPr lang="en-US" dirty="0" smtClean="0">
              <a:solidFill>
                <a:srgbClr val="002060"/>
              </a:solidFill>
              <a:latin typeface="Times New Roman" panose="02020603050405020304" pitchFamily="18" charset="0"/>
              <a:cs typeface="Times New Roman" panose="02020603050405020304" pitchFamily="18" charset="0"/>
            </a:rPr>
            <a:t>Learning Outcomes</a:t>
          </a:r>
          <a:endParaRPr lang="en-US" dirty="0">
            <a:solidFill>
              <a:srgbClr val="002060"/>
            </a:solidFill>
            <a:latin typeface="Times New Roman" panose="02020603050405020304" pitchFamily="18" charset="0"/>
            <a:cs typeface="Times New Roman" panose="02020603050405020304" pitchFamily="18" charset="0"/>
          </a:endParaRPr>
        </a:p>
      </dgm:t>
    </dgm:pt>
    <dgm:pt modelId="{25AFCAD9-6928-4B25-BC5E-AF48DD6D0C9C}" type="parTrans" cxnId="{82AD5616-95BB-48D7-80F2-CBA967290013}">
      <dgm:prSet/>
      <dgm:spPr/>
      <dgm:t>
        <a:bodyPr/>
        <a:lstStyle/>
        <a:p>
          <a:endParaRPr lang="en-US"/>
        </a:p>
      </dgm:t>
    </dgm:pt>
    <dgm:pt modelId="{51EACB2E-1BDF-4F4B-9A58-17AA55DA8692}" type="sibTrans" cxnId="{82AD5616-95BB-48D7-80F2-CBA967290013}">
      <dgm:prSet/>
      <dgm:spPr/>
      <dgm:t>
        <a:bodyPr/>
        <a:lstStyle/>
        <a:p>
          <a:endParaRPr lang="en-US"/>
        </a:p>
      </dgm:t>
    </dgm:pt>
    <dgm:pt modelId="{58D89C9D-7A7F-4374-996A-2732CA18D59F}">
      <dgm:prSet custT="1"/>
      <dgm:spPr/>
      <dgm:t>
        <a:bodyPr/>
        <a:lstStyle/>
        <a:p>
          <a:pPr rtl="0"/>
          <a:r>
            <a:rPr lang="en-US" sz="3600" dirty="0" smtClean="0">
              <a:latin typeface="Times New Roman" panose="02020603050405020304" pitchFamily="18" charset="0"/>
              <a:cs typeface="Times New Roman" panose="02020603050405020304" pitchFamily="18" charset="0"/>
            </a:rPr>
            <a:t>After completing the lesson , we will be able to ….</a:t>
          </a:r>
          <a:endParaRPr lang="en-US" sz="3600" dirty="0">
            <a:latin typeface="Times New Roman" panose="02020603050405020304" pitchFamily="18" charset="0"/>
            <a:cs typeface="Times New Roman" panose="02020603050405020304" pitchFamily="18" charset="0"/>
          </a:endParaRPr>
        </a:p>
      </dgm:t>
    </dgm:pt>
    <dgm:pt modelId="{7AF70452-04D6-446F-BBA1-B156BC2BD284}" type="parTrans" cxnId="{EC51C205-502B-4586-B752-E3EF85024CDF}">
      <dgm:prSet/>
      <dgm:spPr/>
      <dgm:t>
        <a:bodyPr/>
        <a:lstStyle/>
        <a:p>
          <a:endParaRPr lang="en-US"/>
        </a:p>
      </dgm:t>
    </dgm:pt>
    <dgm:pt modelId="{98D30528-F4CD-4F84-B09B-A3BD303C140A}" type="sibTrans" cxnId="{EC51C205-502B-4586-B752-E3EF85024CDF}">
      <dgm:prSet/>
      <dgm:spPr/>
      <dgm:t>
        <a:bodyPr/>
        <a:lstStyle/>
        <a:p>
          <a:endParaRPr lang="en-US"/>
        </a:p>
      </dgm:t>
    </dgm:pt>
    <dgm:pt modelId="{E7F2A7BF-5ACC-4BCA-BA2E-309A87BB65E1}">
      <dgm:prSet custT="1"/>
      <dgm:spPr/>
      <dgm:t>
        <a:bodyPr/>
        <a:lstStyle/>
        <a:p>
          <a:pPr rtl="0"/>
          <a:r>
            <a:rPr lang="en-US" sz="2400" dirty="0" smtClean="0">
              <a:solidFill>
                <a:schemeClr val="tx1"/>
              </a:solidFill>
              <a:latin typeface="Times New Roman" panose="02020603050405020304" pitchFamily="18" charset="0"/>
              <a:cs typeface="Times New Roman" panose="02020603050405020304" pitchFamily="18" charset="0"/>
            </a:rPr>
            <a:t>Recognize and use English sounds, stress and intonation</a:t>
          </a:r>
          <a:endParaRPr lang="en-US" sz="2400" dirty="0">
            <a:solidFill>
              <a:schemeClr val="tx1"/>
            </a:solidFill>
            <a:latin typeface="Times New Roman" panose="02020603050405020304" pitchFamily="18" charset="0"/>
            <a:cs typeface="Times New Roman" panose="02020603050405020304" pitchFamily="18" charset="0"/>
          </a:endParaRPr>
        </a:p>
      </dgm:t>
    </dgm:pt>
    <dgm:pt modelId="{F4703308-32CE-4A49-B088-A4E89D9827B6}" type="parTrans" cxnId="{6D4FF8E4-064E-48E6-9D51-B94472222A85}">
      <dgm:prSet/>
      <dgm:spPr/>
      <dgm:t>
        <a:bodyPr/>
        <a:lstStyle/>
        <a:p>
          <a:endParaRPr lang="en-US"/>
        </a:p>
      </dgm:t>
    </dgm:pt>
    <dgm:pt modelId="{0421FDBA-F5FE-48C9-8383-53C2CD38F603}" type="sibTrans" cxnId="{6D4FF8E4-064E-48E6-9D51-B94472222A85}">
      <dgm:prSet/>
      <dgm:spPr/>
      <dgm:t>
        <a:bodyPr/>
        <a:lstStyle/>
        <a:p>
          <a:endParaRPr lang="en-US"/>
        </a:p>
      </dgm:t>
    </dgm:pt>
    <dgm:pt modelId="{3044B1F1-D510-4EAE-8562-E19BEAD0EA5F}">
      <dgm:prSet custT="1"/>
      <dgm:spPr/>
      <dgm:t>
        <a:bodyPr/>
        <a:lstStyle/>
        <a:p>
          <a:pPr rtl="0"/>
          <a:r>
            <a:rPr lang="en-US" sz="2400" dirty="0" smtClean="0">
              <a:solidFill>
                <a:schemeClr val="tx1"/>
              </a:solidFill>
              <a:latin typeface="Times New Roman" panose="02020603050405020304" pitchFamily="18" charset="0"/>
              <a:cs typeface="Times New Roman" panose="02020603050405020304" pitchFamily="18" charset="0"/>
            </a:rPr>
            <a:t>Understand and enjoy the poem</a:t>
          </a:r>
          <a:endParaRPr lang="en-US" sz="2400" dirty="0">
            <a:solidFill>
              <a:schemeClr val="tx1"/>
            </a:solidFill>
            <a:latin typeface="Times New Roman" panose="02020603050405020304" pitchFamily="18" charset="0"/>
            <a:cs typeface="Times New Roman" panose="02020603050405020304" pitchFamily="18" charset="0"/>
          </a:endParaRPr>
        </a:p>
      </dgm:t>
    </dgm:pt>
    <dgm:pt modelId="{8D19AD77-4E6B-469F-A9E3-B7C3650D2511}" type="parTrans" cxnId="{621E10C3-499E-4355-90B1-285C7AC971C0}">
      <dgm:prSet/>
      <dgm:spPr/>
      <dgm:t>
        <a:bodyPr/>
        <a:lstStyle/>
        <a:p>
          <a:endParaRPr lang="en-US"/>
        </a:p>
      </dgm:t>
    </dgm:pt>
    <dgm:pt modelId="{8EEDA1C7-55F4-431B-99C7-8817E1864563}" type="sibTrans" cxnId="{621E10C3-499E-4355-90B1-285C7AC971C0}">
      <dgm:prSet/>
      <dgm:spPr/>
      <dgm:t>
        <a:bodyPr/>
        <a:lstStyle/>
        <a:p>
          <a:endParaRPr lang="en-US"/>
        </a:p>
      </dgm:t>
    </dgm:pt>
    <dgm:pt modelId="{63E654E5-AB6F-45AC-83AB-620DC2E2CD58}">
      <dgm:prSet custT="1"/>
      <dgm:spPr/>
      <dgm:t>
        <a:bodyPr/>
        <a:lstStyle/>
        <a:p>
          <a:pPr rtl="0"/>
          <a:r>
            <a:rPr lang="en-US" sz="2400" dirty="0" smtClean="0">
              <a:solidFill>
                <a:schemeClr val="tx1"/>
              </a:solidFill>
              <a:latin typeface="Times New Roman" panose="02020603050405020304" pitchFamily="18" charset="0"/>
              <a:cs typeface="Times New Roman" panose="02020603050405020304" pitchFamily="18" charset="0"/>
            </a:rPr>
            <a:t>Interpret, evaluate and summarize the literary text</a:t>
          </a:r>
          <a:endParaRPr lang="en-US" sz="2400" dirty="0">
            <a:solidFill>
              <a:schemeClr val="tx1"/>
            </a:solidFill>
            <a:latin typeface="Times New Roman" panose="02020603050405020304" pitchFamily="18" charset="0"/>
            <a:cs typeface="Times New Roman" panose="02020603050405020304" pitchFamily="18" charset="0"/>
          </a:endParaRPr>
        </a:p>
      </dgm:t>
    </dgm:pt>
    <dgm:pt modelId="{2DA97DDF-52C3-45FA-A98D-DD56D5130D42}" type="parTrans" cxnId="{19F78EAA-15E7-4E5F-8ABC-21B64A9B94DC}">
      <dgm:prSet/>
      <dgm:spPr/>
      <dgm:t>
        <a:bodyPr/>
        <a:lstStyle/>
        <a:p>
          <a:endParaRPr lang="en-US"/>
        </a:p>
      </dgm:t>
    </dgm:pt>
    <dgm:pt modelId="{5B68958C-9D2C-4127-A8F5-76A982FC7FF3}" type="sibTrans" cxnId="{19F78EAA-15E7-4E5F-8ABC-21B64A9B94DC}">
      <dgm:prSet/>
      <dgm:spPr/>
      <dgm:t>
        <a:bodyPr/>
        <a:lstStyle/>
        <a:p>
          <a:endParaRPr lang="en-US"/>
        </a:p>
      </dgm:t>
    </dgm:pt>
    <dgm:pt modelId="{5CEFA596-9BDC-43B4-A687-1ACDADFC22BE}" type="pres">
      <dgm:prSet presAssocID="{C693102F-7BE4-44B8-A26D-B9349EDF3CA2}" presName="Name0" presStyleCnt="0">
        <dgm:presLayoutVars>
          <dgm:chMax val="7"/>
          <dgm:dir/>
          <dgm:animLvl val="lvl"/>
          <dgm:resizeHandles val="exact"/>
        </dgm:presLayoutVars>
      </dgm:prSet>
      <dgm:spPr/>
      <dgm:t>
        <a:bodyPr/>
        <a:lstStyle/>
        <a:p>
          <a:endParaRPr lang="en-US"/>
        </a:p>
      </dgm:t>
    </dgm:pt>
    <dgm:pt modelId="{FAAFC8AD-1A39-4CC4-86F0-A16453978A14}" type="pres">
      <dgm:prSet presAssocID="{40AFDB2E-F0AF-4B96-905F-9B50A50E398D}" presName="circle1" presStyleLbl="node1" presStyleIdx="0" presStyleCnt="2"/>
      <dgm:spPr>
        <a:solidFill>
          <a:srgbClr val="CCCC00"/>
        </a:solidFill>
      </dgm:spPr>
      <dgm:t>
        <a:bodyPr/>
        <a:lstStyle/>
        <a:p>
          <a:endParaRPr lang="en-US"/>
        </a:p>
      </dgm:t>
    </dgm:pt>
    <dgm:pt modelId="{F2F75D41-6222-4A08-AC27-A6405584B82F}" type="pres">
      <dgm:prSet presAssocID="{40AFDB2E-F0AF-4B96-905F-9B50A50E398D}" presName="space" presStyleCnt="0"/>
      <dgm:spPr/>
    </dgm:pt>
    <dgm:pt modelId="{2E291498-5BE7-4955-942C-B5433FB7B1CC}" type="pres">
      <dgm:prSet presAssocID="{40AFDB2E-F0AF-4B96-905F-9B50A50E398D}" presName="rect1" presStyleLbl="alignAcc1" presStyleIdx="0" presStyleCnt="2"/>
      <dgm:spPr/>
      <dgm:t>
        <a:bodyPr/>
        <a:lstStyle/>
        <a:p>
          <a:endParaRPr lang="en-US"/>
        </a:p>
      </dgm:t>
    </dgm:pt>
    <dgm:pt modelId="{3D0B03DD-FD07-49EB-A5BC-7E26D4577C4F}" type="pres">
      <dgm:prSet presAssocID="{58D89C9D-7A7F-4374-996A-2732CA18D59F}" presName="vertSpace2" presStyleLbl="node1" presStyleIdx="0" presStyleCnt="2"/>
      <dgm:spPr/>
    </dgm:pt>
    <dgm:pt modelId="{69FE2960-6667-45A8-925F-77AB2C3CE757}" type="pres">
      <dgm:prSet presAssocID="{58D89C9D-7A7F-4374-996A-2732CA18D59F}" presName="circle2" presStyleLbl="node1" presStyleIdx="1" presStyleCnt="2"/>
      <dgm:spPr>
        <a:solidFill>
          <a:schemeClr val="accent6">
            <a:lumMod val="50000"/>
          </a:schemeClr>
        </a:solidFill>
      </dgm:spPr>
      <dgm:t>
        <a:bodyPr/>
        <a:lstStyle/>
        <a:p>
          <a:endParaRPr lang="en-US"/>
        </a:p>
      </dgm:t>
    </dgm:pt>
    <dgm:pt modelId="{168BE619-7D0D-4B64-8458-CD5E0FC92B06}" type="pres">
      <dgm:prSet presAssocID="{58D89C9D-7A7F-4374-996A-2732CA18D59F}" presName="rect2" presStyleLbl="alignAcc1" presStyleIdx="1" presStyleCnt="2"/>
      <dgm:spPr/>
      <dgm:t>
        <a:bodyPr/>
        <a:lstStyle/>
        <a:p>
          <a:endParaRPr lang="en-US"/>
        </a:p>
      </dgm:t>
    </dgm:pt>
    <dgm:pt modelId="{30793960-86D5-41AC-A276-B74627317F46}" type="pres">
      <dgm:prSet presAssocID="{40AFDB2E-F0AF-4B96-905F-9B50A50E398D}" presName="rect1ParTx" presStyleLbl="alignAcc1" presStyleIdx="1" presStyleCnt="2">
        <dgm:presLayoutVars>
          <dgm:chMax val="1"/>
          <dgm:bulletEnabled val="1"/>
        </dgm:presLayoutVars>
      </dgm:prSet>
      <dgm:spPr/>
      <dgm:t>
        <a:bodyPr/>
        <a:lstStyle/>
        <a:p>
          <a:endParaRPr lang="en-US"/>
        </a:p>
      </dgm:t>
    </dgm:pt>
    <dgm:pt modelId="{ADDB8995-A011-4AAE-8DA3-57C8D9C80015}" type="pres">
      <dgm:prSet presAssocID="{40AFDB2E-F0AF-4B96-905F-9B50A50E398D}" presName="rect1ChTx" presStyleLbl="alignAcc1" presStyleIdx="1" presStyleCnt="2">
        <dgm:presLayoutVars>
          <dgm:bulletEnabled val="1"/>
        </dgm:presLayoutVars>
      </dgm:prSet>
      <dgm:spPr/>
    </dgm:pt>
    <dgm:pt modelId="{B6973984-FF2B-443F-9F75-9E552D89FA91}" type="pres">
      <dgm:prSet presAssocID="{58D89C9D-7A7F-4374-996A-2732CA18D59F}" presName="rect2ParTx" presStyleLbl="alignAcc1" presStyleIdx="1" presStyleCnt="2">
        <dgm:presLayoutVars>
          <dgm:chMax val="1"/>
          <dgm:bulletEnabled val="1"/>
        </dgm:presLayoutVars>
      </dgm:prSet>
      <dgm:spPr/>
      <dgm:t>
        <a:bodyPr/>
        <a:lstStyle/>
        <a:p>
          <a:endParaRPr lang="en-US"/>
        </a:p>
      </dgm:t>
    </dgm:pt>
    <dgm:pt modelId="{E5888619-6192-4F7B-80BA-2B441FD356A8}" type="pres">
      <dgm:prSet presAssocID="{58D89C9D-7A7F-4374-996A-2732CA18D59F}" presName="rect2ChTx" presStyleLbl="alignAcc1" presStyleIdx="1" presStyleCnt="2" custScaleY="167601">
        <dgm:presLayoutVars>
          <dgm:bulletEnabled val="1"/>
        </dgm:presLayoutVars>
      </dgm:prSet>
      <dgm:spPr/>
      <dgm:t>
        <a:bodyPr/>
        <a:lstStyle/>
        <a:p>
          <a:endParaRPr lang="en-US"/>
        </a:p>
      </dgm:t>
    </dgm:pt>
  </dgm:ptLst>
  <dgm:cxnLst>
    <dgm:cxn modelId="{DCFB52F1-FC05-4403-A002-2BE903CAC010}" type="presOf" srcId="{C693102F-7BE4-44B8-A26D-B9349EDF3CA2}" destId="{5CEFA596-9BDC-43B4-A687-1ACDADFC22BE}" srcOrd="0" destOrd="0" presId="urn:microsoft.com/office/officeart/2005/8/layout/target3"/>
    <dgm:cxn modelId="{F20AD057-3BB0-4CF5-85C4-C93D37F0BDE2}" type="presOf" srcId="{58D89C9D-7A7F-4374-996A-2732CA18D59F}" destId="{B6973984-FF2B-443F-9F75-9E552D89FA91}" srcOrd="1" destOrd="0" presId="urn:microsoft.com/office/officeart/2005/8/layout/target3"/>
    <dgm:cxn modelId="{621E10C3-499E-4355-90B1-285C7AC971C0}" srcId="{E7F2A7BF-5ACC-4BCA-BA2E-309A87BB65E1}" destId="{3044B1F1-D510-4EAE-8562-E19BEAD0EA5F}" srcOrd="0" destOrd="0" parTransId="{8D19AD77-4E6B-469F-A9E3-B7C3650D2511}" sibTransId="{8EEDA1C7-55F4-431B-99C7-8817E1864563}"/>
    <dgm:cxn modelId="{3E815A30-3AF0-4B60-9024-63572A639350}" type="presOf" srcId="{40AFDB2E-F0AF-4B96-905F-9B50A50E398D}" destId="{30793960-86D5-41AC-A276-B74627317F46}" srcOrd="1" destOrd="0" presId="urn:microsoft.com/office/officeart/2005/8/layout/target3"/>
    <dgm:cxn modelId="{82AD5616-95BB-48D7-80F2-CBA967290013}" srcId="{C693102F-7BE4-44B8-A26D-B9349EDF3CA2}" destId="{40AFDB2E-F0AF-4B96-905F-9B50A50E398D}" srcOrd="0" destOrd="0" parTransId="{25AFCAD9-6928-4B25-BC5E-AF48DD6D0C9C}" sibTransId="{51EACB2E-1BDF-4F4B-9A58-17AA55DA8692}"/>
    <dgm:cxn modelId="{19F78EAA-15E7-4E5F-8ABC-21B64A9B94DC}" srcId="{58D89C9D-7A7F-4374-996A-2732CA18D59F}" destId="{63E654E5-AB6F-45AC-83AB-620DC2E2CD58}" srcOrd="1" destOrd="0" parTransId="{2DA97DDF-52C3-45FA-A98D-DD56D5130D42}" sibTransId="{5B68958C-9D2C-4127-A8F5-76A982FC7FF3}"/>
    <dgm:cxn modelId="{EC51C205-502B-4586-B752-E3EF85024CDF}" srcId="{C693102F-7BE4-44B8-A26D-B9349EDF3CA2}" destId="{58D89C9D-7A7F-4374-996A-2732CA18D59F}" srcOrd="1" destOrd="0" parTransId="{7AF70452-04D6-446F-BBA1-B156BC2BD284}" sibTransId="{98D30528-F4CD-4F84-B09B-A3BD303C140A}"/>
    <dgm:cxn modelId="{1AC96416-B7B5-400D-8E2F-5662AAC8F540}" type="presOf" srcId="{3044B1F1-D510-4EAE-8562-E19BEAD0EA5F}" destId="{E5888619-6192-4F7B-80BA-2B441FD356A8}" srcOrd="0" destOrd="1" presId="urn:microsoft.com/office/officeart/2005/8/layout/target3"/>
    <dgm:cxn modelId="{3696B003-552A-4488-81E7-F0A6C71303DD}" type="presOf" srcId="{63E654E5-AB6F-45AC-83AB-620DC2E2CD58}" destId="{E5888619-6192-4F7B-80BA-2B441FD356A8}" srcOrd="0" destOrd="2" presId="urn:microsoft.com/office/officeart/2005/8/layout/target3"/>
    <dgm:cxn modelId="{9918A84F-0A9A-449C-80DE-300808775C34}" type="presOf" srcId="{E7F2A7BF-5ACC-4BCA-BA2E-309A87BB65E1}" destId="{E5888619-6192-4F7B-80BA-2B441FD356A8}" srcOrd="0" destOrd="0" presId="urn:microsoft.com/office/officeart/2005/8/layout/target3"/>
    <dgm:cxn modelId="{6D4FF8E4-064E-48E6-9D51-B94472222A85}" srcId="{58D89C9D-7A7F-4374-996A-2732CA18D59F}" destId="{E7F2A7BF-5ACC-4BCA-BA2E-309A87BB65E1}" srcOrd="0" destOrd="0" parTransId="{F4703308-32CE-4A49-B088-A4E89D9827B6}" sibTransId="{0421FDBA-F5FE-48C9-8383-53C2CD38F603}"/>
    <dgm:cxn modelId="{35504ED4-FD9D-4B52-9444-EE410274FCBD}" type="presOf" srcId="{40AFDB2E-F0AF-4B96-905F-9B50A50E398D}" destId="{2E291498-5BE7-4955-942C-B5433FB7B1CC}" srcOrd="0" destOrd="0" presId="urn:microsoft.com/office/officeart/2005/8/layout/target3"/>
    <dgm:cxn modelId="{A8333AB3-FEA2-4E98-A37E-991110E460C5}" type="presOf" srcId="{58D89C9D-7A7F-4374-996A-2732CA18D59F}" destId="{168BE619-7D0D-4B64-8458-CD5E0FC92B06}" srcOrd="0" destOrd="0" presId="urn:microsoft.com/office/officeart/2005/8/layout/target3"/>
    <dgm:cxn modelId="{52507614-335A-43B5-9F44-DA9CD2530453}" type="presParOf" srcId="{5CEFA596-9BDC-43B4-A687-1ACDADFC22BE}" destId="{FAAFC8AD-1A39-4CC4-86F0-A16453978A14}" srcOrd="0" destOrd="0" presId="urn:microsoft.com/office/officeart/2005/8/layout/target3"/>
    <dgm:cxn modelId="{E92CF9B2-5CBB-4F59-92AB-E92F21117B3A}" type="presParOf" srcId="{5CEFA596-9BDC-43B4-A687-1ACDADFC22BE}" destId="{F2F75D41-6222-4A08-AC27-A6405584B82F}" srcOrd="1" destOrd="0" presId="urn:microsoft.com/office/officeart/2005/8/layout/target3"/>
    <dgm:cxn modelId="{C03D1863-F165-4C84-977F-23974D8390CB}" type="presParOf" srcId="{5CEFA596-9BDC-43B4-A687-1ACDADFC22BE}" destId="{2E291498-5BE7-4955-942C-B5433FB7B1CC}" srcOrd="2" destOrd="0" presId="urn:microsoft.com/office/officeart/2005/8/layout/target3"/>
    <dgm:cxn modelId="{522E8A13-31C5-4288-95BB-E16FD7EB6A81}" type="presParOf" srcId="{5CEFA596-9BDC-43B4-A687-1ACDADFC22BE}" destId="{3D0B03DD-FD07-49EB-A5BC-7E26D4577C4F}" srcOrd="3" destOrd="0" presId="urn:microsoft.com/office/officeart/2005/8/layout/target3"/>
    <dgm:cxn modelId="{87F72D71-DDDE-47E4-9B5E-EA1CB95B9B67}" type="presParOf" srcId="{5CEFA596-9BDC-43B4-A687-1ACDADFC22BE}" destId="{69FE2960-6667-45A8-925F-77AB2C3CE757}" srcOrd="4" destOrd="0" presId="urn:microsoft.com/office/officeart/2005/8/layout/target3"/>
    <dgm:cxn modelId="{A7E696DC-BF8E-4FF2-91D9-60DF73AA0B28}" type="presParOf" srcId="{5CEFA596-9BDC-43B4-A687-1ACDADFC22BE}" destId="{168BE619-7D0D-4B64-8458-CD5E0FC92B06}" srcOrd="5" destOrd="0" presId="urn:microsoft.com/office/officeart/2005/8/layout/target3"/>
    <dgm:cxn modelId="{678823CA-821E-4047-833C-F759953724A8}" type="presParOf" srcId="{5CEFA596-9BDC-43B4-A687-1ACDADFC22BE}" destId="{30793960-86D5-41AC-A276-B74627317F46}" srcOrd="6" destOrd="0" presId="urn:microsoft.com/office/officeart/2005/8/layout/target3"/>
    <dgm:cxn modelId="{514E0184-1956-496A-BF47-EEEB6FC766FF}" type="presParOf" srcId="{5CEFA596-9BDC-43B4-A687-1ACDADFC22BE}" destId="{ADDB8995-A011-4AAE-8DA3-57C8D9C80015}" srcOrd="7" destOrd="0" presId="urn:microsoft.com/office/officeart/2005/8/layout/target3"/>
    <dgm:cxn modelId="{BDFA5548-39AC-4EAA-B6E1-4018E47D5D66}" type="presParOf" srcId="{5CEFA596-9BDC-43B4-A687-1ACDADFC22BE}" destId="{B6973984-FF2B-443F-9F75-9E552D89FA91}" srcOrd="8" destOrd="0" presId="urn:microsoft.com/office/officeart/2005/8/layout/target3"/>
    <dgm:cxn modelId="{713D9A0D-F87A-4936-816C-16031AEBEF02}" type="presParOf" srcId="{5CEFA596-9BDC-43B4-A687-1ACDADFC22BE}" destId="{E5888619-6192-4F7B-80BA-2B441FD356A8}" srcOrd="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FC8AD-1A39-4CC4-86F0-A16453978A14}">
      <dsp:nvSpPr>
        <dsp:cNvPr id="0" name=""/>
        <dsp:cNvSpPr/>
      </dsp:nvSpPr>
      <dsp:spPr>
        <a:xfrm>
          <a:off x="0" y="-278784"/>
          <a:ext cx="5043487" cy="5043487"/>
        </a:xfrm>
        <a:prstGeom prst="pie">
          <a:avLst>
            <a:gd name="adj1" fmla="val 5400000"/>
            <a:gd name="adj2" fmla="val 16200000"/>
          </a:avLst>
        </a:prstGeom>
        <a:solidFill>
          <a:srgbClr val="CCCC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E291498-5BE7-4955-942C-B5433FB7B1CC}">
      <dsp:nvSpPr>
        <dsp:cNvPr id="0" name=""/>
        <dsp:cNvSpPr/>
      </dsp:nvSpPr>
      <dsp:spPr>
        <a:xfrm>
          <a:off x="2521743" y="-278784"/>
          <a:ext cx="8351045" cy="5043487"/>
        </a:xfrm>
        <a:prstGeom prst="rect">
          <a:avLst/>
        </a:prstGeom>
        <a:solidFill>
          <a:schemeClr val="accent6">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3840" tIns="243840" rIns="243840" bIns="243840" numCol="1" spcCol="1270" anchor="ctr" anchorCtr="0">
          <a:noAutofit/>
        </a:bodyPr>
        <a:lstStyle/>
        <a:p>
          <a:pPr lvl="0" algn="ctr" defTabSz="2844800" rtl="0">
            <a:lnSpc>
              <a:spcPct val="90000"/>
            </a:lnSpc>
            <a:spcBef>
              <a:spcPct val="0"/>
            </a:spcBef>
            <a:spcAft>
              <a:spcPct val="35000"/>
            </a:spcAft>
          </a:pPr>
          <a:r>
            <a:rPr lang="en-US" sz="6400" kern="1200" dirty="0" smtClean="0">
              <a:solidFill>
                <a:srgbClr val="002060"/>
              </a:solidFill>
              <a:latin typeface="Times New Roman" panose="02020603050405020304" pitchFamily="18" charset="0"/>
              <a:cs typeface="Times New Roman" panose="02020603050405020304" pitchFamily="18" charset="0"/>
            </a:rPr>
            <a:t>Learning Outcomes</a:t>
          </a:r>
          <a:endParaRPr lang="en-US" sz="6400" kern="1200" dirty="0">
            <a:solidFill>
              <a:srgbClr val="002060"/>
            </a:solidFill>
            <a:latin typeface="Times New Roman" panose="02020603050405020304" pitchFamily="18" charset="0"/>
            <a:cs typeface="Times New Roman" panose="02020603050405020304" pitchFamily="18" charset="0"/>
          </a:endParaRPr>
        </a:p>
      </dsp:txBody>
      <dsp:txXfrm>
        <a:off x="2521743" y="-278784"/>
        <a:ext cx="4175522" cy="2395656"/>
      </dsp:txXfrm>
    </dsp:sp>
    <dsp:sp modelId="{69FE2960-6667-45A8-925F-77AB2C3CE757}">
      <dsp:nvSpPr>
        <dsp:cNvPr id="0" name=""/>
        <dsp:cNvSpPr/>
      </dsp:nvSpPr>
      <dsp:spPr>
        <a:xfrm>
          <a:off x="1323915" y="2116871"/>
          <a:ext cx="2395656" cy="2395656"/>
        </a:xfrm>
        <a:prstGeom prst="pie">
          <a:avLst>
            <a:gd name="adj1" fmla="val 5400000"/>
            <a:gd name="adj2" fmla="val 16200000"/>
          </a:avLst>
        </a:prstGeom>
        <a:solidFill>
          <a:schemeClr val="accent6">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168BE619-7D0D-4B64-8458-CD5E0FC92B06}">
      <dsp:nvSpPr>
        <dsp:cNvPr id="0" name=""/>
        <dsp:cNvSpPr/>
      </dsp:nvSpPr>
      <dsp:spPr>
        <a:xfrm>
          <a:off x="2521743" y="2116871"/>
          <a:ext cx="8351045" cy="2395656"/>
        </a:xfrm>
        <a:prstGeom prst="rect">
          <a:avLst/>
        </a:prstGeom>
        <a:solidFill>
          <a:schemeClr val="lt1">
            <a:alpha val="90000"/>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kern="1200" dirty="0" smtClean="0">
              <a:latin typeface="Times New Roman" panose="02020603050405020304" pitchFamily="18" charset="0"/>
              <a:cs typeface="Times New Roman" panose="02020603050405020304" pitchFamily="18" charset="0"/>
            </a:rPr>
            <a:t>After completing the lesson , we will be able to ….</a:t>
          </a:r>
          <a:endParaRPr lang="en-US" sz="3600" kern="1200" dirty="0">
            <a:latin typeface="Times New Roman" panose="02020603050405020304" pitchFamily="18" charset="0"/>
            <a:cs typeface="Times New Roman" panose="02020603050405020304" pitchFamily="18" charset="0"/>
          </a:endParaRPr>
        </a:p>
      </dsp:txBody>
      <dsp:txXfrm>
        <a:off x="2521743" y="2116871"/>
        <a:ext cx="4175522" cy="2395656"/>
      </dsp:txXfrm>
    </dsp:sp>
    <dsp:sp modelId="{E5888619-6192-4F7B-80BA-2B441FD356A8}">
      <dsp:nvSpPr>
        <dsp:cNvPr id="0" name=""/>
        <dsp:cNvSpPr/>
      </dsp:nvSpPr>
      <dsp:spPr>
        <a:xfrm>
          <a:off x="6697266" y="1307127"/>
          <a:ext cx="4175522" cy="401514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solidFill>
                <a:schemeClr val="tx1"/>
              </a:solidFill>
              <a:latin typeface="Times New Roman" panose="02020603050405020304" pitchFamily="18" charset="0"/>
              <a:cs typeface="Times New Roman" panose="02020603050405020304" pitchFamily="18" charset="0"/>
            </a:rPr>
            <a:t>Recognize and use English sounds, stress and intonation</a:t>
          </a:r>
          <a:endParaRPr lang="en-US" sz="2400" kern="1200" dirty="0">
            <a:solidFill>
              <a:schemeClr val="tx1"/>
            </a:solidFill>
            <a:latin typeface="Times New Roman" panose="02020603050405020304" pitchFamily="18" charset="0"/>
            <a:cs typeface="Times New Roman" panose="02020603050405020304" pitchFamily="18" charset="0"/>
          </a:endParaRPr>
        </a:p>
        <a:p>
          <a:pPr marL="457200" lvl="2" indent="-228600" algn="l" defTabSz="1066800" rtl="0">
            <a:lnSpc>
              <a:spcPct val="90000"/>
            </a:lnSpc>
            <a:spcBef>
              <a:spcPct val="0"/>
            </a:spcBef>
            <a:spcAft>
              <a:spcPct val="15000"/>
            </a:spcAft>
            <a:buChar char="••"/>
          </a:pPr>
          <a:r>
            <a:rPr lang="en-US" sz="2400" kern="1200" dirty="0" smtClean="0">
              <a:solidFill>
                <a:schemeClr val="tx1"/>
              </a:solidFill>
              <a:latin typeface="Times New Roman" panose="02020603050405020304" pitchFamily="18" charset="0"/>
              <a:cs typeface="Times New Roman" panose="02020603050405020304" pitchFamily="18" charset="0"/>
            </a:rPr>
            <a:t>Understand and enjoy the poem</a:t>
          </a:r>
          <a:endParaRPr lang="en-US" sz="2400" kern="1200" dirty="0">
            <a:solidFill>
              <a:schemeClr val="tx1"/>
            </a:solidFill>
            <a:latin typeface="Times New Roman" panose="02020603050405020304" pitchFamily="18" charset="0"/>
            <a:cs typeface="Times New Roman" panose="02020603050405020304" pitchFamily="18" charset="0"/>
          </a:endParaRPr>
        </a:p>
        <a:p>
          <a:pPr marL="228600" lvl="1" indent="-228600" algn="l" defTabSz="1066800" rtl="0">
            <a:lnSpc>
              <a:spcPct val="90000"/>
            </a:lnSpc>
            <a:spcBef>
              <a:spcPct val="0"/>
            </a:spcBef>
            <a:spcAft>
              <a:spcPct val="15000"/>
            </a:spcAft>
            <a:buChar char="••"/>
          </a:pPr>
          <a:r>
            <a:rPr lang="en-US" sz="2400" kern="1200" dirty="0" smtClean="0">
              <a:solidFill>
                <a:schemeClr val="tx1"/>
              </a:solidFill>
              <a:latin typeface="Times New Roman" panose="02020603050405020304" pitchFamily="18" charset="0"/>
              <a:cs typeface="Times New Roman" panose="02020603050405020304" pitchFamily="18" charset="0"/>
            </a:rPr>
            <a:t>Interpret, evaluate and summarize the literary text</a:t>
          </a:r>
          <a:endParaRPr lang="en-US" sz="2400" kern="1200" dirty="0">
            <a:solidFill>
              <a:schemeClr val="tx1"/>
            </a:solidFill>
            <a:latin typeface="Times New Roman" panose="02020603050405020304" pitchFamily="18" charset="0"/>
            <a:cs typeface="Times New Roman" panose="02020603050405020304" pitchFamily="18" charset="0"/>
          </a:endParaRPr>
        </a:p>
      </dsp:txBody>
      <dsp:txXfrm>
        <a:off x="6697266" y="1307127"/>
        <a:ext cx="4175522" cy="4015143"/>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8F4D4-DB5A-4061-9C66-9B0D76175296}" type="datetimeFigureOut">
              <a:rPr lang="en-US" smtClean="0"/>
              <a:t>7/13/2020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38E8B4-14B4-44D4-A15D-E309086693A6}" type="slidenum">
              <a:rPr lang="en-US" smtClean="0"/>
              <a:t>‹#›</a:t>
            </a:fld>
            <a:endParaRPr lang="en-US"/>
          </a:p>
        </p:txBody>
      </p:sp>
    </p:spTree>
    <p:extLst>
      <p:ext uri="{BB962C8B-B14F-4D97-AF65-F5344CB8AC3E}">
        <p14:creationId xmlns:p14="http://schemas.microsoft.com/office/powerpoint/2010/main" val="4161289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a:t>
            </a:r>
            <a:r>
              <a:rPr lang="en-US" baseline="0" dirty="0" smtClean="0"/>
              <a:t>Poems are set here in this book to practice stress, intonation and pronunciation only.</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3</a:t>
            </a:fld>
            <a:endParaRPr lang="en-US"/>
          </a:p>
        </p:txBody>
      </p:sp>
    </p:spTree>
    <p:extLst>
      <p:ext uri="{BB962C8B-B14F-4D97-AF65-F5344CB8AC3E}">
        <p14:creationId xmlns:p14="http://schemas.microsoft.com/office/powerpoint/2010/main" val="4075849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12</a:t>
            </a:fld>
            <a:endParaRPr lang="en-US"/>
          </a:p>
        </p:txBody>
      </p:sp>
    </p:spTree>
    <p:extLst>
      <p:ext uri="{BB962C8B-B14F-4D97-AF65-F5344CB8AC3E}">
        <p14:creationId xmlns:p14="http://schemas.microsoft.com/office/powerpoint/2010/main" val="1648462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4</a:t>
            </a:fld>
            <a:endParaRPr lang="en-US"/>
          </a:p>
        </p:txBody>
      </p:sp>
    </p:spTree>
    <p:extLst>
      <p:ext uri="{BB962C8B-B14F-4D97-AF65-F5344CB8AC3E}">
        <p14:creationId xmlns:p14="http://schemas.microsoft.com/office/powerpoint/2010/main" val="2813951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5</a:t>
            </a:fld>
            <a:endParaRPr lang="en-US"/>
          </a:p>
        </p:txBody>
      </p:sp>
    </p:spTree>
    <p:extLst>
      <p:ext uri="{BB962C8B-B14F-4D97-AF65-F5344CB8AC3E}">
        <p14:creationId xmlns:p14="http://schemas.microsoft.com/office/powerpoint/2010/main" val="4114019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6</a:t>
            </a:fld>
            <a:endParaRPr lang="en-US"/>
          </a:p>
        </p:txBody>
      </p:sp>
    </p:spTree>
    <p:extLst>
      <p:ext uri="{BB962C8B-B14F-4D97-AF65-F5344CB8AC3E}">
        <p14:creationId xmlns:p14="http://schemas.microsoft.com/office/powerpoint/2010/main" val="4273070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7</a:t>
            </a:fld>
            <a:endParaRPr lang="en-US"/>
          </a:p>
        </p:txBody>
      </p:sp>
    </p:spTree>
    <p:extLst>
      <p:ext uri="{BB962C8B-B14F-4D97-AF65-F5344CB8AC3E}">
        <p14:creationId xmlns:p14="http://schemas.microsoft.com/office/powerpoint/2010/main" val="424835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8</a:t>
            </a:fld>
            <a:endParaRPr lang="en-US"/>
          </a:p>
        </p:txBody>
      </p:sp>
    </p:spTree>
    <p:extLst>
      <p:ext uri="{BB962C8B-B14F-4D97-AF65-F5344CB8AC3E}">
        <p14:creationId xmlns:p14="http://schemas.microsoft.com/office/powerpoint/2010/main" val="2786064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9</a:t>
            </a:fld>
            <a:endParaRPr lang="en-US"/>
          </a:p>
        </p:txBody>
      </p:sp>
    </p:spTree>
    <p:extLst>
      <p:ext uri="{BB962C8B-B14F-4D97-AF65-F5344CB8AC3E}">
        <p14:creationId xmlns:p14="http://schemas.microsoft.com/office/powerpoint/2010/main" val="3793758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a:t>
            </a:r>
            <a:r>
              <a:rPr lang="en-US" baseline="0" dirty="0" smtClean="0"/>
              <a:t>The poems are given here to practice only.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10</a:t>
            </a:fld>
            <a:endParaRPr lang="en-US"/>
          </a:p>
        </p:txBody>
      </p:sp>
    </p:spTree>
    <p:extLst>
      <p:ext uri="{BB962C8B-B14F-4D97-AF65-F5344CB8AC3E}">
        <p14:creationId xmlns:p14="http://schemas.microsoft.com/office/powerpoint/2010/main" val="3279751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11</a:t>
            </a:fld>
            <a:endParaRPr lang="en-US"/>
          </a:p>
        </p:txBody>
      </p:sp>
    </p:spTree>
    <p:extLst>
      <p:ext uri="{BB962C8B-B14F-4D97-AF65-F5344CB8AC3E}">
        <p14:creationId xmlns:p14="http://schemas.microsoft.com/office/powerpoint/2010/main" val="2848746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95" indent="0" algn="ctr">
              <a:buNone/>
              <a:defRPr sz="2000"/>
            </a:lvl2pPr>
            <a:lvl3pPr marL="914388" indent="0" algn="ctr">
              <a:buNone/>
              <a:defRPr sz="1800"/>
            </a:lvl3pPr>
            <a:lvl4pPr marL="1371583" indent="0" algn="ctr">
              <a:buNone/>
              <a:defRPr sz="1600"/>
            </a:lvl4pPr>
            <a:lvl5pPr marL="1828777" indent="0" algn="ctr">
              <a:buNone/>
              <a:defRPr sz="1600"/>
            </a:lvl5pPr>
            <a:lvl6pPr marL="2285972" indent="0" algn="ctr">
              <a:buNone/>
              <a:defRPr sz="1600"/>
            </a:lvl6pPr>
            <a:lvl7pPr marL="2743166" indent="0" algn="ctr">
              <a:buNone/>
              <a:defRPr sz="1600"/>
            </a:lvl7pPr>
            <a:lvl8pPr marL="3200360" indent="0" algn="ctr">
              <a:buNone/>
              <a:defRPr sz="1600"/>
            </a:lvl8pPr>
            <a:lvl9pPr marL="3657555"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7/13/2020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9194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7/13/2020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165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7/13/2020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8865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7/13/2020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9025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0"/>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2" y="4589466"/>
            <a:ext cx="10515600" cy="1500187"/>
          </a:xfrm>
        </p:spPr>
        <p:txBody>
          <a:bodyPr/>
          <a:lstStyle>
            <a:lvl1pPr marL="0" indent="0">
              <a:buNone/>
              <a:defRPr sz="2400">
                <a:solidFill>
                  <a:schemeClr val="tx1">
                    <a:tint val="75000"/>
                  </a:schemeClr>
                </a:solidFill>
              </a:defRPr>
            </a:lvl1pPr>
            <a:lvl2pPr marL="457195" indent="0">
              <a:buNone/>
              <a:defRPr sz="2000">
                <a:solidFill>
                  <a:schemeClr val="tx1">
                    <a:tint val="75000"/>
                  </a:schemeClr>
                </a:solidFill>
              </a:defRPr>
            </a:lvl2pPr>
            <a:lvl3pPr marL="914388" indent="0">
              <a:buNone/>
              <a:defRPr sz="1800">
                <a:solidFill>
                  <a:schemeClr val="tx1">
                    <a:tint val="75000"/>
                  </a:schemeClr>
                </a:solidFill>
              </a:defRPr>
            </a:lvl3pPr>
            <a:lvl4pPr marL="1371583" indent="0">
              <a:buNone/>
              <a:defRPr sz="1600">
                <a:solidFill>
                  <a:schemeClr val="tx1">
                    <a:tint val="75000"/>
                  </a:schemeClr>
                </a:solidFill>
              </a:defRPr>
            </a:lvl4pPr>
            <a:lvl5pPr marL="1828777" indent="0">
              <a:buNone/>
              <a:defRPr sz="1600">
                <a:solidFill>
                  <a:schemeClr val="tx1">
                    <a:tint val="75000"/>
                  </a:schemeClr>
                </a:solidFill>
              </a:defRPr>
            </a:lvl5pPr>
            <a:lvl6pPr marL="2285972" indent="0">
              <a:buNone/>
              <a:defRPr sz="1600">
                <a:solidFill>
                  <a:schemeClr val="tx1">
                    <a:tint val="75000"/>
                  </a:schemeClr>
                </a:solidFill>
              </a:defRPr>
            </a:lvl6pPr>
            <a:lvl7pPr marL="2743166" indent="0">
              <a:buNone/>
              <a:defRPr sz="1600">
                <a:solidFill>
                  <a:schemeClr val="tx1">
                    <a:tint val="75000"/>
                  </a:schemeClr>
                </a:solidFill>
              </a:defRPr>
            </a:lvl7pPr>
            <a:lvl8pPr marL="3200360" indent="0">
              <a:buNone/>
              <a:defRPr sz="1600">
                <a:solidFill>
                  <a:schemeClr val="tx1">
                    <a:tint val="75000"/>
                  </a:schemeClr>
                </a:solidFill>
              </a:defRPr>
            </a:lvl8pPr>
            <a:lvl9pPr marL="3657555"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958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1"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1"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7/13/2020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919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95" indent="0">
              <a:buNone/>
              <a:defRPr sz="2000" b="1"/>
            </a:lvl2pPr>
            <a:lvl3pPr marL="914388" indent="0">
              <a:buNone/>
              <a:defRPr sz="1800" b="1"/>
            </a:lvl3pPr>
            <a:lvl4pPr marL="1371583" indent="0">
              <a:buNone/>
              <a:defRPr sz="1600" b="1"/>
            </a:lvl4pPr>
            <a:lvl5pPr marL="1828777" indent="0">
              <a:buNone/>
              <a:defRPr sz="1600" b="1"/>
            </a:lvl5pPr>
            <a:lvl6pPr marL="2285972" indent="0">
              <a:buNone/>
              <a:defRPr sz="1600" b="1"/>
            </a:lvl6pPr>
            <a:lvl7pPr marL="2743166" indent="0">
              <a:buNone/>
              <a:defRPr sz="1600" b="1"/>
            </a:lvl7pPr>
            <a:lvl8pPr marL="3200360" indent="0">
              <a:buNone/>
              <a:defRPr sz="1600" b="1"/>
            </a:lvl8pPr>
            <a:lvl9pPr marL="3657555"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195" indent="0">
              <a:buNone/>
              <a:defRPr sz="2000" b="1"/>
            </a:lvl2pPr>
            <a:lvl3pPr marL="914388" indent="0">
              <a:buNone/>
              <a:defRPr sz="1800" b="1"/>
            </a:lvl3pPr>
            <a:lvl4pPr marL="1371583" indent="0">
              <a:buNone/>
              <a:defRPr sz="1600" b="1"/>
            </a:lvl4pPr>
            <a:lvl5pPr marL="1828777" indent="0">
              <a:buNone/>
              <a:defRPr sz="1600" b="1"/>
            </a:lvl5pPr>
            <a:lvl6pPr marL="2285972" indent="0">
              <a:buNone/>
              <a:defRPr sz="1600" b="1"/>
            </a:lvl6pPr>
            <a:lvl7pPr marL="2743166" indent="0">
              <a:buNone/>
              <a:defRPr sz="1600" b="1"/>
            </a:lvl7pPr>
            <a:lvl8pPr marL="3200360" indent="0">
              <a:buNone/>
              <a:defRPr sz="1600" b="1"/>
            </a:lvl8pPr>
            <a:lvl9pPr marL="3657555"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3" y="2505076"/>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7/13/2020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1994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7/13/2020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861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571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6"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9" y="987427"/>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91" y="2057400"/>
            <a:ext cx="3932236" cy="3811588"/>
          </a:xfrm>
        </p:spPr>
        <p:txBody>
          <a:bodyPr/>
          <a:lstStyle>
            <a:lvl1pPr marL="0" indent="0">
              <a:buNone/>
              <a:defRPr sz="1600"/>
            </a:lvl1pPr>
            <a:lvl2pPr marL="457195" indent="0">
              <a:buNone/>
              <a:defRPr sz="1400"/>
            </a:lvl2pPr>
            <a:lvl3pPr marL="914388" indent="0">
              <a:buNone/>
              <a:defRPr sz="1200"/>
            </a:lvl3pPr>
            <a:lvl4pPr marL="1371583" indent="0">
              <a:buNone/>
              <a:defRPr sz="1000"/>
            </a:lvl4pPr>
            <a:lvl5pPr marL="1828777" indent="0">
              <a:buNone/>
              <a:defRPr sz="1000"/>
            </a:lvl5pPr>
            <a:lvl6pPr marL="2285972" indent="0">
              <a:buNone/>
              <a:defRPr sz="1000"/>
            </a:lvl6pPr>
            <a:lvl7pPr marL="2743166" indent="0">
              <a:buNone/>
              <a:defRPr sz="1000"/>
            </a:lvl7pPr>
            <a:lvl8pPr marL="3200360" indent="0">
              <a:buNone/>
              <a:defRPr sz="1000"/>
            </a:lvl8pPr>
            <a:lvl9pPr marL="3657555"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557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6"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9" y="987427"/>
            <a:ext cx="6172201" cy="4873625"/>
          </a:xfrm>
        </p:spPr>
        <p:txBody>
          <a:bodyPr/>
          <a:lstStyle>
            <a:lvl1pPr marL="0" indent="0">
              <a:buNone/>
              <a:defRPr sz="3200"/>
            </a:lvl1pPr>
            <a:lvl2pPr marL="457195" indent="0">
              <a:buNone/>
              <a:defRPr sz="2800"/>
            </a:lvl2pPr>
            <a:lvl3pPr marL="914388" indent="0">
              <a:buNone/>
              <a:defRPr sz="2400"/>
            </a:lvl3pPr>
            <a:lvl4pPr marL="1371583" indent="0">
              <a:buNone/>
              <a:defRPr sz="2000"/>
            </a:lvl4pPr>
            <a:lvl5pPr marL="1828777" indent="0">
              <a:buNone/>
              <a:defRPr sz="2000"/>
            </a:lvl5pPr>
            <a:lvl6pPr marL="2285972" indent="0">
              <a:buNone/>
              <a:defRPr sz="2000"/>
            </a:lvl6pPr>
            <a:lvl7pPr marL="2743166" indent="0">
              <a:buNone/>
              <a:defRPr sz="2000"/>
            </a:lvl7pPr>
            <a:lvl8pPr marL="3200360" indent="0">
              <a:buNone/>
              <a:defRPr sz="2000"/>
            </a:lvl8pPr>
            <a:lvl9pPr marL="3657555" indent="0">
              <a:buNone/>
              <a:defRPr sz="2000"/>
            </a:lvl9pPr>
          </a:lstStyle>
          <a:p>
            <a:endParaRPr lang="en-US"/>
          </a:p>
        </p:txBody>
      </p:sp>
      <p:sp>
        <p:nvSpPr>
          <p:cNvPr id="4" name="Text Placeholder 3"/>
          <p:cNvSpPr>
            <a:spLocks noGrp="1"/>
          </p:cNvSpPr>
          <p:nvPr>
            <p:ph type="body" sz="half" idx="2"/>
          </p:nvPr>
        </p:nvSpPr>
        <p:spPr>
          <a:xfrm>
            <a:off x="839791" y="2057400"/>
            <a:ext cx="3932236" cy="3811588"/>
          </a:xfrm>
        </p:spPr>
        <p:txBody>
          <a:bodyPr/>
          <a:lstStyle>
            <a:lvl1pPr marL="0" indent="0">
              <a:buNone/>
              <a:defRPr sz="1600"/>
            </a:lvl1pPr>
            <a:lvl2pPr marL="457195" indent="0">
              <a:buNone/>
              <a:defRPr sz="1400"/>
            </a:lvl2pPr>
            <a:lvl3pPr marL="914388" indent="0">
              <a:buNone/>
              <a:defRPr sz="1200"/>
            </a:lvl3pPr>
            <a:lvl4pPr marL="1371583" indent="0">
              <a:buNone/>
              <a:defRPr sz="1000"/>
            </a:lvl4pPr>
            <a:lvl5pPr marL="1828777" indent="0">
              <a:buNone/>
              <a:defRPr sz="1000"/>
            </a:lvl5pPr>
            <a:lvl6pPr marL="2285972" indent="0">
              <a:buNone/>
              <a:defRPr sz="1000"/>
            </a:lvl6pPr>
            <a:lvl7pPr marL="2743166" indent="0">
              <a:buNone/>
              <a:defRPr sz="1000"/>
            </a:lvl7pPr>
            <a:lvl8pPr marL="3200360" indent="0">
              <a:buNone/>
              <a:defRPr sz="1000"/>
            </a:lvl8pPr>
            <a:lvl9pPr marL="3657555"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278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3"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3"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7/13/2020</a:t>
            </a:fld>
            <a:endParaRPr lang="en-US" dirty="0"/>
          </a:p>
        </p:txBody>
      </p:sp>
      <p:sp>
        <p:nvSpPr>
          <p:cNvPr id="5" name="Footer Placeholder 4"/>
          <p:cNvSpPr>
            <a:spLocks noGrp="1"/>
          </p:cNvSpPr>
          <p:nvPr>
            <p:ph type="ftr" sz="quarter" idx="3"/>
          </p:nvPr>
        </p:nvSpPr>
        <p:spPr>
          <a:xfrm>
            <a:off x="4038603"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0646543"/>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txStyles>
    <p:titleStyle>
      <a:lvl1pPr algn="l" defTabSz="914388"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7" indent="-228597" algn="l" defTabSz="914388"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91" indent="-228597" algn="l" defTabSz="914388"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86" indent="-228597" algn="l" defTabSz="914388"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80"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75"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69"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63"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57"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51"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88" rtl="0" eaLnBrk="1" latinLnBrk="0" hangingPunct="1">
        <a:defRPr sz="1800" kern="1200">
          <a:solidFill>
            <a:schemeClr val="tx1"/>
          </a:solidFill>
          <a:latin typeface="+mn-lt"/>
          <a:ea typeface="+mn-ea"/>
          <a:cs typeface="+mn-cs"/>
        </a:defRPr>
      </a:lvl1pPr>
      <a:lvl2pPr marL="457195" algn="l" defTabSz="914388" rtl="0" eaLnBrk="1" latinLnBrk="0" hangingPunct="1">
        <a:defRPr sz="1800" kern="1200">
          <a:solidFill>
            <a:schemeClr val="tx1"/>
          </a:solidFill>
          <a:latin typeface="+mn-lt"/>
          <a:ea typeface="+mn-ea"/>
          <a:cs typeface="+mn-cs"/>
        </a:defRPr>
      </a:lvl2pPr>
      <a:lvl3pPr marL="914388" algn="l" defTabSz="914388" rtl="0" eaLnBrk="1" latinLnBrk="0" hangingPunct="1">
        <a:defRPr sz="1800" kern="1200">
          <a:solidFill>
            <a:schemeClr val="tx1"/>
          </a:solidFill>
          <a:latin typeface="+mn-lt"/>
          <a:ea typeface="+mn-ea"/>
          <a:cs typeface="+mn-cs"/>
        </a:defRPr>
      </a:lvl3pPr>
      <a:lvl4pPr marL="1371583" algn="l" defTabSz="914388" rtl="0" eaLnBrk="1" latinLnBrk="0" hangingPunct="1">
        <a:defRPr sz="1800" kern="1200">
          <a:solidFill>
            <a:schemeClr val="tx1"/>
          </a:solidFill>
          <a:latin typeface="+mn-lt"/>
          <a:ea typeface="+mn-ea"/>
          <a:cs typeface="+mn-cs"/>
        </a:defRPr>
      </a:lvl4pPr>
      <a:lvl5pPr marL="1828777" algn="l" defTabSz="914388" rtl="0" eaLnBrk="1" latinLnBrk="0" hangingPunct="1">
        <a:defRPr sz="1800" kern="1200">
          <a:solidFill>
            <a:schemeClr val="tx1"/>
          </a:solidFill>
          <a:latin typeface="+mn-lt"/>
          <a:ea typeface="+mn-ea"/>
          <a:cs typeface="+mn-cs"/>
        </a:defRPr>
      </a:lvl5pPr>
      <a:lvl6pPr marL="2285972" algn="l" defTabSz="914388" rtl="0" eaLnBrk="1" latinLnBrk="0" hangingPunct="1">
        <a:defRPr sz="1800" kern="1200">
          <a:solidFill>
            <a:schemeClr val="tx1"/>
          </a:solidFill>
          <a:latin typeface="+mn-lt"/>
          <a:ea typeface="+mn-ea"/>
          <a:cs typeface="+mn-cs"/>
        </a:defRPr>
      </a:lvl6pPr>
      <a:lvl7pPr marL="2743166" algn="l" defTabSz="914388" rtl="0" eaLnBrk="1" latinLnBrk="0" hangingPunct="1">
        <a:defRPr sz="1800" kern="1200">
          <a:solidFill>
            <a:schemeClr val="tx1"/>
          </a:solidFill>
          <a:latin typeface="+mn-lt"/>
          <a:ea typeface="+mn-ea"/>
          <a:cs typeface="+mn-cs"/>
        </a:defRPr>
      </a:lvl7pPr>
      <a:lvl8pPr marL="3200360" algn="l" defTabSz="914388" rtl="0" eaLnBrk="1" latinLnBrk="0" hangingPunct="1">
        <a:defRPr sz="1800" kern="1200">
          <a:solidFill>
            <a:schemeClr val="tx1"/>
          </a:solidFill>
          <a:latin typeface="+mn-lt"/>
          <a:ea typeface="+mn-ea"/>
          <a:cs typeface="+mn-cs"/>
        </a:defRPr>
      </a:lvl8pPr>
      <a:lvl9pPr marL="3657555" algn="l" defTabSz="9143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naziz13.na@gmail.com" TargetMode="External"/><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148921" y="2094109"/>
            <a:ext cx="1428935" cy="31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1" name="Rectangle 10"/>
          <p:cNvSpPr/>
          <p:nvPr/>
        </p:nvSpPr>
        <p:spPr>
          <a:xfrm>
            <a:off x="7096618" y="2902490"/>
            <a:ext cx="1428935" cy="3649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3" name="Rectangle 12"/>
          <p:cNvSpPr/>
          <p:nvPr/>
        </p:nvSpPr>
        <p:spPr>
          <a:xfrm>
            <a:off x="7096615" y="3810715"/>
            <a:ext cx="1428937" cy="373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5" name="Rectangle 14"/>
          <p:cNvSpPr/>
          <p:nvPr/>
        </p:nvSpPr>
        <p:spPr>
          <a:xfrm>
            <a:off x="7096622" y="4734433"/>
            <a:ext cx="1428935" cy="373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219" y="265471"/>
            <a:ext cx="11651226" cy="6327058"/>
          </a:xfrm>
          <a:prstGeom prst="rect">
            <a:avLst/>
          </a:prstGeom>
          <a:ln w="25400">
            <a:solidFill>
              <a:srgbClr val="990033"/>
            </a:solidFill>
          </a:ln>
        </p:spPr>
      </p:pic>
      <p:sp>
        <p:nvSpPr>
          <p:cNvPr id="4" name="TextBox 3"/>
          <p:cNvSpPr txBox="1"/>
          <p:nvPr/>
        </p:nvSpPr>
        <p:spPr>
          <a:xfrm>
            <a:off x="1224116" y="360427"/>
            <a:ext cx="10014155" cy="769441"/>
          </a:xfrm>
          <a:prstGeom prst="rect">
            <a:avLst/>
          </a:prstGeom>
          <a:noFill/>
        </p:spPr>
        <p:txBody>
          <a:bodyPr wrap="square" rtlCol="0">
            <a:spAutoFit/>
          </a:bodyPr>
          <a:lstStyle/>
          <a:p>
            <a:r>
              <a:rPr lang="en-US" sz="4400" dirty="0" smtClean="0"/>
              <a:t>Welcome everybody to Multimedia class</a:t>
            </a:r>
            <a:endParaRPr lang="en-US" sz="4400" dirty="0"/>
          </a:p>
        </p:txBody>
      </p:sp>
    </p:spTree>
    <p:extLst>
      <p:ext uri="{BB962C8B-B14F-4D97-AF65-F5344CB8AC3E}">
        <p14:creationId xmlns:p14="http://schemas.microsoft.com/office/powerpoint/2010/main" val="83182212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extBox 1"/>
          <p:cNvSpPr txBox="1"/>
          <p:nvPr/>
        </p:nvSpPr>
        <p:spPr>
          <a:xfrm>
            <a:off x="723236" y="3840692"/>
            <a:ext cx="4098919" cy="2308324"/>
          </a:xfrm>
          <a:prstGeom prst="rect">
            <a:avLst/>
          </a:prstGeom>
          <a:noFill/>
          <a:ln>
            <a:noFill/>
          </a:ln>
        </p:spPr>
        <p:txBody>
          <a:bodyPr wrap="square" rtlCol="0">
            <a:spAutoFit/>
          </a:bodyPr>
          <a:lstStyle/>
          <a:p>
            <a:pPr fontAlgn="base"/>
            <a:r>
              <a:rPr lang="en-US" sz="2400" b="1" dirty="0">
                <a:solidFill>
                  <a:srgbClr val="003300"/>
                </a:solidFill>
              </a:rPr>
              <a:t>Meaning</a:t>
            </a:r>
          </a:p>
          <a:p>
            <a:pPr fontAlgn="base"/>
            <a:r>
              <a:rPr lang="en-US" sz="2400" dirty="0"/>
              <a:t>They – The fishermen</a:t>
            </a:r>
          </a:p>
          <a:p>
            <a:pPr fontAlgn="base"/>
            <a:r>
              <a:rPr lang="en-US" sz="2400" dirty="0"/>
              <a:t>Rowed</a:t>
            </a:r>
          </a:p>
          <a:p>
            <a:pPr fontAlgn="base"/>
            <a:r>
              <a:rPr lang="en-US" sz="2400" dirty="0"/>
              <a:t>Rolling foam</a:t>
            </a:r>
          </a:p>
          <a:p>
            <a:pPr fontAlgn="base"/>
            <a:r>
              <a:rPr lang="en-US" sz="2400" dirty="0"/>
              <a:t>Crawling</a:t>
            </a:r>
          </a:p>
          <a:p>
            <a:pPr fontAlgn="base"/>
            <a:r>
              <a:rPr lang="en-US" sz="2400" dirty="0"/>
              <a:t>Grave</a:t>
            </a:r>
          </a:p>
        </p:txBody>
      </p:sp>
      <p:sp>
        <p:nvSpPr>
          <p:cNvPr id="5" name="TextBox 4"/>
          <p:cNvSpPr txBox="1"/>
          <p:nvPr/>
        </p:nvSpPr>
        <p:spPr>
          <a:xfrm>
            <a:off x="4592224" y="415661"/>
            <a:ext cx="5923376" cy="2677656"/>
          </a:xfrm>
          <a:prstGeom prst="rect">
            <a:avLst/>
          </a:prstGeom>
          <a:noFill/>
        </p:spPr>
        <p:txBody>
          <a:bodyPr wrap="square" rtlCol="0">
            <a:spAutoFit/>
          </a:bodyPr>
          <a:lstStyle/>
          <a:p>
            <a:pPr fontAlgn="base"/>
            <a:r>
              <a:rPr lang="en-US" sz="2400" b="1" dirty="0" smtClean="0">
                <a:latin typeface="Times New Roman" panose="02020603050405020304" pitchFamily="18" charset="0"/>
                <a:cs typeface="Times New Roman" panose="02020603050405020304" pitchFamily="18" charset="0"/>
              </a:rPr>
              <a:t>They </a:t>
            </a:r>
            <a:r>
              <a:rPr lang="en-US" sz="2400" b="1" dirty="0">
                <a:latin typeface="Times New Roman" panose="02020603050405020304" pitchFamily="18" charset="0"/>
                <a:cs typeface="Times New Roman" panose="02020603050405020304" pitchFamily="18" charset="0"/>
              </a:rPr>
              <a:t>rowed her in across the rolling foam,</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The cruel crawling foam,</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The cruel hungry foam,</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To her grave beside the sea:</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But still the boatmen hear her call the cattle home</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Across the sands of Dee.</a:t>
            </a:r>
            <a:endParaRPr lang="en-US" sz="24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2001" y="3466956"/>
            <a:ext cx="4508552" cy="2800048"/>
          </a:xfrm>
          <a:prstGeom prst="rect">
            <a:avLst/>
          </a:prstGeom>
          <a:ln w="25400">
            <a:solidFill>
              <a:schemeClr val="tx1"/>
            </a:solidFill>
          </a:ln>
        </p:spPr>
      </p:pic>
      <p:sp>
        <p:nvSpPr>
          <p:cNvPr id="6" name="TextBox 5"/>
          <p:cNvSpPr txBox="1"/>
          <p:nvPr/>
        </p:nvSpPr>
        <p:spPr>
          <a:xfrm>
            <a:off x="1047135" y="724013"/>
            <a:ext cx="1725561" cy="584775"/>
          </a:xfrm>
          <a:prstGeom prst="rect">
            <a:avLst/>
          </a:prstGeom>
          <a:solidFill>
            <a:schemeClr val="accent4">
              <a:lumMod val="75000"/>
            </a:schemeClr>
          </a:solidFill>
        </p:spPr>
        <p:txBody>
          <a:bodyPr wrap="square" rtlCol="0">
            <a:spAutoFit/>
          </a:bodyPr>
          <a:lstStyle/>
          <a:p>
            <a:r>
              <a:rPr lang="en-US" sz="3200" b="1" dirty="0">
                <a:solidFill>
                  <a:srgbClr val="990033"/>
                </a:solidFill>
              </a:rPr>
              <a:t>Stanza </a:t>
            </a:r>
            <a:r>
              <a:rPr lang="en-US" sz="3200" b="1" dirty="0" smtClean="0">
                <a:solidFill>
                  <a:srgbClr val="990033"/>
                </a:solidFill>
              </a:rPr>
              <a:t>4</a:t>
            </a:r>
            <a:endParaRPr lang="en-US" sz="3200" dirty="0">
              <a:solidFill>
                <a:srgbClr val="990033"/>
              </a:solidFill>
            </a:endParaRPr>
          </a:p>
        </p:txBody>
      </p:sp>
    </p:spTree>
    <p:extLst>
      <p:ext uri="{BB962C8B-B14F-4D97-AF65-F5344CB8AC3E}">
        <p14:creationId xmlns:p14="http://schemas.microsoft.com/office/powerpoint/2010/main" val="16751844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2000"/>
                                        <p:tgtEl>
                                          <p:spTgt spid="2">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edge">
                                      <p:cBhvr>
                                        <p:cTn id="10" dur="2000"/>
                                        <p:tgtEl>
                                          <p:spTgt spid="2">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edge">
                                      <p:cBhvr>
                                        <p:cTn id="13" dur="2000"/>
                                        <p:tgtEl>
                                          <p:spTgt spid="2">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edge">
                                      <p:cBhvr>
                                        <p:cTn id="16" dur="2000"/>
                                        <p:tgtEl>
                                          <p:spTgt spid="2">
                                            <p:txEl>
                                              <p:pRg st="3" end="3"/>
                                            </p:txEl>
                                          </p:spTgt>
                                        </p:tgtEl>
                                      </p:cBhvr>
                                    </p:animEffect>
                                  </p:childTnLst>
                                </p:cTn>
                              </p:par>
                              <p:par>
                                <p:cTn id="17" presetID="2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edge">
                                      <p:cBhvr>
                                        <p:cTn id="19" dur="2000"/>
                                        <p:tgtEl>
                                          <p:spTgt spid="2">
                                            <p:txEl>
                                              <p:pRg st="4" end="4"/>
                                            </p:txEl>
                                          </p:spTgt>
                                        </p:tgtEl>
                                      </p:cBhvr>
                                    </p:animEffect>
                                  </p:childTnLst>
                                </p:cTn>
                              </p:par>
                              <p:par>
                                <p:cTn id="20" presetID="20"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edge">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extBox 1"/>
          <p:cNvSpPr txBox="1"/>
          <p:nvPr/>
        </p:nvSpPr>
        <p:spPr>
          <a:xfrm>
            <a:off x="1248984" y="2001586"/>
            <a:ext cx="9644062" cy="3416320"/>
          </a:xfrm>
          <a:prstGeom prst="rect">
            <a:avLst/>
          </a:prstGeom>
          <a:noFill/>
        </p:spPr>
        <p:txBody>
          <a:bodyPr wrap="square" rtlCol="0">
            <a:spAutoFit/>
          </a:bodyPr>
          <a:lstStyle/>
          <a:p>
            <a:r>
              <a:rPr lang="en-US" sz="2400" b="1" dirty="0" smtClean="0">
                <a:solidFill>
                  <a:srgbClr val="990033"/>
                </a:solidFill>
                <a:latin typeface="Times New Roman" panose="02020603050405020304" pitchFamily="18" charset="0"/>
                <a:cs typeface="Times New Roman" panose="02020603050405020304" pitchFamily="18" charset="0"/>
              </a:rPr>
              <a:t>Ask and answer questions in pairs.</a:t>
            </a:r>
          </a:p>
          <a:p>
            <a:endParaRPr lang="en-US" sz="2400" dirty="0">
              <a:latin typeface="Times New Roman" panose="02020603050405020304" pitchFamily="18" charset="0"/>
              <a:cs typeface="Times New Roman" panose="02020603050405020304" pitchFamily="18" charset="0"/>
            </a:endParaRPr>
          </a:p>
          <a:p>
            <a:pPr marL="342900" indent="-342900">
              <a:buAutoNum type="arabicPeriod"/>
            </a:pPr>
            <a:r>
              <a:rPr lang="en-US" sz="2400" dirty="0" smtClean="0">
                <a:latin typeface="Times New Roman" panose="02020603050405020304" pitchFamily="18" charset="0"/>
                <a:cs typeface="Times New Roman" panose="02020603050405020304" pitchFamily="18" charset="0"/>
              </a:rPr>
              <a:t>What was the weather like when Mary went to bring the cattle home?</a:t>
            </a:r>
          </a:p>
          <a:p>
            <a:pPr marL="342900" indent="-342900">
              <a:buAutoNum type="arabicPeriod"/>
            </a:pPr>
            <a:r>
              <a:rPr lang="en-US" sz="2400" dirty="0" smtClean="0">
                <a:latin typeface="Times New Roman" panose="02020603050405020304" pitchFamily="18" charset="0"/>
                <a:cs typeface="Times New Roman" panose="02020603050405020304" pitchFamily="18" charset="0"/>
              </a:rPr>
              <a:t>Look at some words, phrases and sentences that have been repeated several times. Explain why the poet has done that.</a:t>
            </a:r>
          </a:p>
          <a:p>
            <a:pPr marL="342900" indent="-342900">
              <a:buAutoNum type="arabicPeriod"/>
            </a:pPr>
            <a:r>
              <a:rPr lang="en-US" sz="2400" dirty="0" smtClean="0">
                <a:latin typeface="Times New Roman" panose="02020603050405020304" pitchFamily="18" charset="0"/>
                <a:cs typeface="Times New Roman" panose="02020603050405020304" pitchFamily="18" charset="0"/>
              </a:rPr>
              <a:t>How has the poet described the see?</a:t>
            </a:r>
          </a:p>
          <a:p>
            <a:pPr marL="342900" indent="-342900">
              <a:buAutoNum type="arabicPeriod"/>
            </a:pPr>
            <a:r>
              <a:rPr lang="en-US" sz="2400" dirty="0" smtClean="0">
                <a:latin typeface="Times New Roman" panose="02020603050405020304" pitchFamily="18" charset="0"/>
                <a:cs typeface="Times New Roman" panose="02020603050405020304" pitchFamily="18" charset="0"/>
              </a:rPr>
              <a:t>Narrate the story of Mary in your own words.</a:t>
            </a:r>
          </a:p>
          <a:p>
            <a:pPr marL="342900" indent="-342900">
              <a:buAutoNum type="arabicPeriod"/>
            </a:pPr>
            <a:r>
              <a:rPr lang="en-US" sz="2400" dirty="0" smtClean="0">
                <a:latin typeface="Times New Roman" panose="02020603050405020304" pitchFamily="18" charset="0"/>
                <a:cs typeface="Times New Roman" panose="02020603050405020304" pitchFamily="18" charset="0"/>
              </a:rPr>
              <a:t>Suppose you were walking on the shore with a couple of your friends while Mary was drowning. Describe what you would have done.</a:t>
            </a:r>
          </a:p>
        </p:txBody>
      </p:sp>
      <p:sp>
        <p:nvSpPr>
          <p:cNvPr id="4" name="TextBox 3"/>
          <p:cNvSpPr txBox="1"/>
          <p:nvPr/>
        </p:nvSpPr>
        <p:spPr>
          <a:xfrm>
            <a:off x="4993566" y="649740"/>
            <a:ext cx="2154898" cy="646331"/>
          </a:xfrm>
          <a:prstGeom prst="rect">
            <a:avLst/>
          </a:prstGeom>
          <a:solidFill>
            <a:srgbClr val="CCCC00"/>
          </a:solidFill>
        </p:spPr>
        <p:txBody>
          <a:bodyPr wrap="square" rtlCol="0">
            <a:spAutoFit/>
          </a:bodyPr>
          <a:lstStyle/>
          <a:p>
            <a:r>
              <a:rPr lang="en-US" sz="3600" dirty="0" smtClean="0">
                <a:solidFill>
                  <a:srgbClr val="990033"/>
                </a:solidFill>
                <a:latin typeface="Times New Roman" panose="02020603050405020304" pitchFamily="18" charset="0"/>
                <a:cs typeface="Times New Roman" panose="02020603050405020304" pitchFamily="18" charset="0"/>
              </a:rPr>
              <a:t>Pair Work</a:t>
            </a:r>
            <a:endParaRPr lang="en-US" sz="3600" dirty="0">
              <a:solidFill>
                <a:srgbClr val="99003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8200446"/>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871" y="224852"/>
            <a:ext cx="11752289" cy="6415791"/>
          </a:xfrm>
          <a:prstGeom prst="rect">
            <a:avLst/>
          </a:prstGeom>
        </p:spPr>
      </p:pic>
      <p:sp>
        <p:nvSpPr>
          <p:cNvPr id="6" name="TextBox 5"/>
          <p:cNvSpPr txBox="1"/>
          <p:nvPr/>
        </p:nvSpPr>
        <p:spPr>
          <a:xfrm>
            <a:off x="1460090" y="988142"/>
            <a:ext cx="4527755" cy="2800767"/>
          </a:xfrm>
          <a:prstGeom prst="rect">
            <a:avLst/>
          </a:prstGeom>
          <a:noFill/>
        </p:spPr>
        <p:txBody>
          <a:bodyPr wrap="square" rtlCol="0">
            <a:spAutoFit/>
          </a:bodyPr>
          <a:lstStyle/>
          <a:p>
            <a:r>
              <a:rPr lang="en-US" sz="8800" dirty="0" smtClean="0"/>
              <a:t>Thank you all….</a:t>
            </a:r>
            <a:endParaRPr lang="en-US" sz="8800" dirty="0"/>
          </a:p>
        </p:txBody>
      </p:sp>
    </p:spTree>
    <p:extLst>
      <p:ext uri="{BB962C8B-B14F-4D97-AF65-F5344CB8AC3E}">
        <p14:creationId xmlns:p14="http://schemas.microsoft.com/office/powerpoint/2010/main" val="338617272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5738" y="171450"/>
            <a:ext cx="11801475" cy="648652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5980" y="1192046"/>
            <a:ext cx="2228850" cy="2228850"/>
          </a:xfrm>
          <a:prstGeom prst="rect">
            <a:avLst/>
          </a:prstGeom>
          <a:ln w="31750">
            <a:solidFill>
              <a:schemeClr val="accent5">
                <a:lumMod val="50000"/>
              </a:schemeClr>
            </a:solidFill>
          </a:ln>
        </p:spPr>
      </p:pic>
      <p:sp>
        <p:nvSpPr>
          <p:cNvPr id="6" name="Rectangle 5"/>
          <p:cNvSpPr/>
          <p:nvPr/>
        </p:nvSpPr>
        <p:spPr>
          <a:xfrm>
            <a:off x="495756" y="4133778"/>
            <a:ext cx="5829299" cy="2357437"/>
          </a:xfrm>
          <a:prstGeom prst="rect">
            <a:avLst/>
          </a:prstGeom>
          <a:solidFill>
            <a:schemeClr val="bg1"/>
          </a:solidFill>
          <a:ln w="44450" cmpd="thickThin">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Nurul Aziz</a:t>
            </a:r>
          </a:p>
          <a:p>
            <a:pPr algn="ctr"/>
            <a:r>
              <a:rPr lang="en-US" sz="2400" dirty="0">
                <a:solidFill>
                  <a:schemeClr val="tx1"/>
                </a:solidFill>
                <a:latin typeface="Times New Roman" panose="02020603050405020304" pitchFamily="18" charset="0"/>
                <a:cs typeface="Times New Roman" panose="02020603050405020304" pitchFamily="18" charset="0"/>
              </a:rPr>
              <a:t>Assistant Teacher (English)</a:t>
            </a:r>
          </a:p>
          <a:p>
            <a:pPr algn="ctr"/>
            <a:r>
              <a:rPr lang="en-US" sz="2400" dirty="0">
                <a:solidFill>
                  <a:schemeClr val="tx1"/>
                </a:solidFill>
                <a:latin typeface="Times New Roman" panose="02020603050405020304" pitchFamily="18" charset="0"/>
                <a:cs typeface="Times New Roman" panose="02020603050405020304" pitchFamily="18" charset="0"/>
              </a:rPr>
              <a:t>Krishnakumari City </a:t>
            </a:r>
            <a:r>
              <a:rPr lang="en-US" sz="2400" dirty="0" smtClean="0">
                <a:solidFill>
                  <a:schemeClr val="tx1"/>
                </a:solidFill>
                <a:latin typeface="Times New Roman" panose="02020603050405020304" pitchFamily="18" charset="0"/>
                <a:cs typeface="Times New Roman" panose="02020603050405020304" pitchFamily="18" charset="0"/>
              </a:rPr>
              <a:t>Corp. </a:t>
            </a:r>
            <a:r>
              <a:rPr lang="en-US" sz="2400" dirty="0">
                <a:solidFill>
                  <a:schemeClr val="tx1"/>
                </a:solidFill>
                <a:latin typeface="Times New Roman" panose="02020603050405020304" pitchFamily="18" charset="0"/>
                <a:cs typeface="Times New Roman" panose="02020603050405020304" pitchFamily="18" charset="0"/>
              </a:rPr>
              <a:t>Girls’ High School,</a:t>
            </a:r>
          </a:p>
          <a:p>
            <a:pPr algn="ctr"/>
            <a:r>
              <a:rPr lang="en-US" sz="2400" dirty="0">
                <a:solidFill>
                  <a:schemeClr val="tx1"/>
                </a:solidFill>
                <a:latin typeface="Times New Roman" panose="02020603050405020304" pitchFamily="18" charset="0"/>
                <a:cs typeface="Times New Roman" panose="02020603050405020304" pitchFamily="18" charset="0"/>
              </a:rPr>
              <a:t>Nandankanan,Chittagong</a:t>
            </a:r>
          </a:p>
          <a:p>
            <a:pPr algn="ctr"/>
            <a:r>
              <a:rPr lang="en-US" sz="2400" dirty="0">
                <a:solidFill>
                  <a:schemeClr val="tx1"/>
                </a:solidFill>
                <a:latin typeface="Times New Roman" panose="02020603050405020304" pitchFamily="18" charset="0"/>
                <a:cs typeface="Times New Roman" panose="02020603050405020304" pitchFamily="18" charset="0"/>
              </a:rPr>
              <a:t>E-mail : </a:t>
            </a:r>
            <a:r>
              <a:rPr lang="en-US" sz="2400" dirty="0">
                <a:solidFill>
                  <a:schemeClr val="tx1"/>
                </a:solidFill>
                <a:latin typeface="Times New Roman" panose="02020603050405020304" pitchFamily="18" charset="0"/>
                <a:cs typeface="Times New Roman" panose="02020603050405020304" pitchFamily="18" charset="0"/>
                <a:hlinkClick r:id="rId3"/>
              </a:rPr>
              <a:t>naziz13.na@gmail.com</a:t>
            </a:r>
            <a:endParaRPr lang="en-US" sz="2400" dirty="0">
              <a:solidFill>
                <a:schemeClr val="tx1"/>
              </a:solidFill>
              <a:latin typeface="Times New Roman" panose="02020603050405020304" pitchFamily="18" charset="0"/>
              <a:cs typeface="Times New Roman" panose="02020603050405020304" pitchFamily="18" charset="0"/>
            </a:endParaRPr>
          </a:p>
          <a:p>
            <a:pPr algn="ctr"/>
            <a:r>
              <a:rPr lang="en-US" sz="2400" dirty="0" smtClean="0">
                <a:solidFill>
                  <a:schemeClr val="tx1"/>
                </a:solidFill>
                <a:latin typeface="Times New Roman" panose="02020603050405020304" pitchFamily="18" charset="0"/>
                <a:cs typeface="Times New Roman" panose="02020603050405020304" pitchFamily="18" charset="0"/>
              </a:rPr>
              <a:t>Mobile : 01843773924</a:t>
            </a:r>
            <a:endParaRPr lang="en-US" sz="2400" dirty="0">
              <a:solidFill>
                <a:schemeClr val="tx1"/>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15084" y="1192046"/>
            <a:ext cx="1961712" cy="2222666"/>
          </a:xfrm>
          <a:prstGeom prst="rect">
            <a:avLst/>
          </a:prstGeom>
          <a:ln w="41275" cap="sq" cmpd="thickThin">
            <a:solidFill>
              <a:srgbClr val="FF00FF">
                <a:alpha val="99000"/>
              </a:srgbClr>
            </a:solidFill>
          </a:ln>
          <a:effectLst>
            <a:outerShdw blurRad="50800" dist="50800" dir="5400000" algn="ctr" rotWithShape="0">
              <a:schemeClr val="bg1"/>
            </a:outerShdw>
          </a:effectLst>
        </p:spPr>
      </p:pic>
      <p:sp>
        <p:nvSpPr>
          <p:cNvPr id="8" name="Rectangle 7"/>
          <p:cNvSpPr/>
          <p:nvPr/>
        </p:nvSpPr>
        <p:spPr>
          <a:xfrm>
            <a:off x="7356868" y="4133778"/>
            <a:ext cx="3598531" cy="2132462"/>
          </a:xfrm>
          <a:prstGeom prst="rect">
            <a:avLst/>
          </a:prstGeom>
          <a:solidFill>
            <a:schemeClr val="bg1"/>
          </a:solidFill>
          <a:ln w="47625" cap="sq" cmpd="thickThin">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English For Today</a:t>
            </a:r>
          </a:p>
          <a:p>
            <a:pPr algn="ctr"/>
            <a:r>
              <a:rPr lang="en-US" sz="2400" dirty="0">
                <a:solidFill>
                  <a:schemeClr val="tx1"/>
                </a:solidFill>
                <a:latin typeface="Times New Roman" panose="02020603050405020304" pitchFamily="18" charset="0"/>
                <a:cs typeface="Times New Roman" panose="02020603050405020304" pitchFamily="18" charset="0"/>
              </a:rPr>
              <a:t>Class : 9</a:t>
            </a:r>
          </a:p>
          <a:p>
            <a:pPr algn="ctr"/>
            <a:r>
              <a:rPr lang="en-US" sz="2400" dirty="0">
                <a:solidFill>
                  <a:schemeClr val="tx1"/>
                </a:solidFill>
                <a:latin typeface="Times New Roman" panose="02020603050405020304" pitchFamily="18" charset="0"/>
                <a:cs typeface="Times New Roman" panose="02020603050405020304" pitchFamily="18" charset="0"/>
              </a:rPr>
              <a:t>Time : 45 Minutes</a:t>
            </a:r>
          </a:p>
          <a:p>
            <a:pPr algn="ctr"/>
            <a:r>
              <a:rPr lang="en-US" sz="2400" dirty="0">
                <a:solidFill>
                  <a:schemeClr val="tx1"/>
                </a:solidFill>
                <a:latin typeface="Times New Roman" panose="02020603050405020304" pitchFamily="18" charset="0"/>
                <a:cs typeface="Times New Roman" panose="02020603050405020304" pitchFamily="18" charset="0"/>
              </a:rPr>
              <a:t>Date </a:t>
            </a:r>
            <a:r>
              <a:rPr lang="en-US" sz="2400" dirty="0" smtClean="0">
                <a:solidFill>
                  <a:schemeClr val="tx1"/>
                </a:solidFill>
                <a:latin typeface="Times New Roman" panose="02020603050405020304" pitchFamily="18" charset="0"/>
                <a:cs typeface="Times New Roman" panose="02020603050405020304" pitchFamily="18" charset="0"/>
              </a:rPr>
              <a:t>: 14/03/2020 </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46279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edge">
                                      <p:cBhvr>
                                        <p:cTn id="17" dur="2000"/>
                                        <p:tgtEl>
                                          <p:spTgt spid="6">
                                            <p:txEl>
                                              <p:pRg st="0" end="0"/>
                                            </p:txEl>
                                          </p:spTgt>
                                        </p:tgtEl>
                                      </p:cBhvr>
                                    </p:animEffect>
                                  </p:childTnLst>
                                </p:cTn>
                              </p:par>
                              <p:par>
                                <p:cTn id="18" presetID="20" presetClass="entr" presetSubtype="0" fill="hold"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wedge">
                                      <p:cBhvr>
                                        <p:cTn id="20" dur="2000"/>
                                        <p:tgtEl>
                                          <p:spTgt spid="6">
                                            <p:txEl>
                                              <p:pRg st="1" end="1"/>
                                            </p:txEl>
                                          </p:spTgt>
                                        </p:tgtEl>
                                      </p:cBhvr>
                                    </p:animEffect>
                                  </p:childTnLst>
                                </p:cTn>
                              </p:par>
                              <p:par>
                                <p:cTn id="21" presetID="20" presetClass="entr" presetSubtype="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wedge">
                                      <p:cBhvr>
                                        <p:cTn id="23" dur="2000"/>
                                        <p:tgtEl>
                                          <p:spTgt spid="6">
                                            <p:txEl>
                                              <p:pRg st="2" end="2"/>
                                            </p:txEl>
                                          </p:spTgt>
                                        </p:tgtEl>
                                      </p:cBhvr>
                                    </p:animEffect>
                                  </p:childTnLst>
                                </p:cTn>
                              </p:par>
                              <p:par>
                                <p:cTn id="24" presetID="20" presetClass="entr" presetSubtype="0" fill="hold" nodeType="with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wedge">
                                      <p:cBhvr>
                                        <p:cTn id="26" dur="2000"/>
                                        <p:tgtEl>
                                          <p:spTgt spid="6">
                                            <p:txEl>
                                              <p:pRg st="3" end="3"/>
                                            </p:txEl>
                                          </p:spTgt>
                                        </p:tgtEl>
                                      </p:cBhvr>
                                    </p:animEffect>
                                  </p:childTnLst>
                                </p:cTn>
                              </p:par>
                              <p:par>
                                <p:cTn id="27" presetID="20" presetClass="entr" presetSubtype="0"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wedge">
                                      <p:cBhvr>
                                        <p:cTn id="29" dur="2000"/>
                                        <p:tgtEl>
                                          <p:spTgt spid="6">
                                            <p:txEl>
                                              <p:pRg st="4" end="4"/>
                                            </p:txEl>
                                          </p:spTgt>
                                        </p:tgtEl>
                                      </p:cBhvr>
                                    </p:animEffect>
                                  </p:childTnLst>
                                </p:cTn>
                              </p:par>
                              <p:par>
                                <p:cTn id="30" presetID="20" presetClass="entr" presetSubtype="0" fill="hold"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edge">
                                      <p:cBhvr>
                                        <p:cTn id="32" dur="2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edge">
                                      <p:cBhvr>
                                        <p:cTn id="37" dur="2000"/>
                                        <p:tgtEl>
                                          <p:spTgt spid="8">
                                            <p:txEl>
                                              <p:pRg st="0" end="0"/>
                                            </p:txEl>
                                          </p:spTgt>
                                        </p:tgtEl>
                                      </p:cBhvr>
                                    </p:animEffect>
                                  </p:childTnLst>
                                </p:cTn>
                              </p:par>
                              <p:par>
                                <p:cTn id="38" presetID="20" presetClass="entr" presetSubtype="0" fill="hold" nodeType="withEffect">
                                  <p:stCondLst>
                                    <p:cond delay="0"/>
                                  </p:stCondLst>
                                  <p:childTnLst>
                                    <p:set>
                                      <p:cBhvr>
                                        <p:cTn id="39" dur="1" fill="hold">
                                          <p:stCondLst>
                                            <p:cond delay="0"/>
                                          </p:stCondLst>
                                        </p:cTn>
                                        <p:tgtEl>
                                          <p:spTgt spid="8">
                                            <p:txEl>
                                              <p:pRg st="1" end="1"/>
                                            </p:txEl>
                                          </p:spTgt>
                                        </p:tgtEl>
                                        <p:attrNameLst>
                                          <p:attrName>style.visibility</p:attrName>
                                        </p:attrNameLst>
                                      </p:cBhvr>
                                      <p:to>
                                        <p:strVal val="visible"/>
                                      </p:to>
                                    </p:set>
                                    <p:animEffect transition="in" filter="wedge">
                                      <p:cBhvr>
                                        <p:cTn id="40" dur="2000"/>
                                        <p:tgtEl>
                                          <p:spTgt spid="8">
                                            <p:txEl>
                                              <p:pRg st="1" end="1"/>
                                            </p:txEl>
                                          </p:spTgt>
                                        </p:tgtEl>
                                      </p:cBhvr>
                                    </p:animEffect>
                                  </p:childTnLst>
                                </p:cTn>
                              </p:par>
                              <p:par>
                                <p:cTn id="41" presetID="20" presetClass="entr" presetSubtype="0" fill="hold" nodeType="with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animEffect transition="in" filter="wedge">
                                      <p:cBhvr>
                                        <p:cTn id="43" dur="2000"/>
                                        <p:tgtEl>
                                          <p:spTgt spid="8">
                                            <p:txEl>
                                              <p:pRg st="2" end="2"/>
                                            </p:txEl>
                                          </p:spTgt>
                                        </p:tgtEl>
                                      </p:cBhvr>
                                    </p:animEffect>
                                  </p:childTnLst>
                                </p:cTn>
                              </p:par>
                              <p:par>
                                <p:cTn id="44" presetID="20" presetClass="entr" presetSubtype="0" fill="hold" nodeType="with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Effect transition="in" filter="wedge">
                                      <p:cBhvr>
                                        <p:cTn id="46"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9158" y="224852"/>
            <a:ext cx="11752289" cy="64157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7204" y="1684412"/>
            <a:ext cx="6136195" cy="4602147"/>
          </a:xfrm>
          <a:prstGeom prst="rect">
            <a:avLst/>
          </a:prstGeom>
          <a:solidFill>
            <a:schemeClr val="tx1"/>
          </a:solidFill>
          <a:ln w="19050">
            <a:solidFill>
              <a:schemeClr val="tx1"/>
            </a:solidFill>
          </a:ln>
        </p:spPr>
      </p:pic>
      <p:sp>
        <p:nvSpPr>
          <p:cNvPr id="4" name="TextBox 3"/>
          <p:cNvSpPr txBox="1"/>
          <p:nvPr/>
        </p:nvSpPr>
        <p:spPr>
          <a:xfrm>
            <a:off x="2228598" y="477579"/>
            <a:ext cx="7713406" cy="954107"/>
          </a:xfrm>
          <a:prstGeom prst="rect">
            <a:avLst/>
          </a:prstGeom>
          <a:noFill/>
        </p:spPr>
        <p:txBody>
          <a:bodyPr wrap="square" rtlCol="0">
            <a:spAutoFit/>
          </a:bodyPr>
          <a:lstStyle/>
          <a:p>
            <a:r>
              <a:rPr lang="en-US" sz="2800" dirty="0" smtClean="0"/>
              <a:t>Do you have any idea about the smallest river in the world….Can you tell the name?</a:t>
            </a:r>
            <a:r>
              <a:rPr lang="en-US" dirty="0" smtClean="0"/>
              <a:t> </a:t>
            </a:r>
            <a:endParaRPr lang="en-US" dirty="0"/>
          </a:p>
        </p:txBody>
      </p:sp>
    </p:spTree>
    <p:extLst>
      <p:ext uri="{BB962C8B-B14F-4D97-AF65-F5344CB8AC3E}">
        <p14:creationId xmlns:p14="http://schemas.microsoft.com/office/powerpoint/2010/main" val="31830152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9158" y="224852"/>
            <a:ext cx="11752289" cy="64157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900113" y="1643063"/>
            <a:ext cx="10144125" cy="3754874"/>
          </a:xfrm>
          <a:prstGeom prst="rect">
            <a:avLst/>
          </a:prstGeom>
          <a:noFill/>
        </p:spPr>
        <p:txBody>
          <a:bodyPr wrap="square" rtlCol="0">
            <a:spAutoFit/>
          </a:bodyPr>
          <a:lstStyle/>
          <a:p>
            <a:pPr algn="ctr"/>
            <a:r>
              <a:rPr lang="en-US" sz="4000" dirty="0" smtClean="0">
                <a:latin typeface="Times New Roman" panose="02020603050405020304" pitchFamily="18" charset="0"/>
                <a:cs typeface="Times New Roman" panose="02020603050405020304" pitchFamily="18" charset="0"/>
              </a:rPr>
              <a:t>Our today’s lesson is </a:t>
            </a:r>
          </a:p>
          <a:p>
            <a:endParaRPr lang="en-US" sz="3200" dirty="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pPr algn="ctr"/>
            <a:r>
              <a:rPr lang="en-US" sz="6600" dirty="0" smtClean="0">
                <a:solidFill>
                  <a:srgbClr val="CC0099"/>
                </a:solidFill>
                <a:latin typeface="Times New Roman" panose="02020603050405020304" pitchFamily="18" charset="0"/>
                <a:cs typeface="Times New Roman" panose="02020603050405020304" pitchFamily="18" charset="0"/>
              </a:rPr>
              <a:t>The Sands of Dee</a:t>
            </a:r>
          </a:p>
          <a:p>
            <a:pPr algn="r"/>
            <a:r>
              <a:rPr lang="en-US" sz="3200" dirty="0" smtClean="0">
                <a:latin typeface="Times New Roman" panose="02020603050405020304" pitchFamily="18" charset="0"/>
                <a:cs typeface="Times New Roman" panose="02020603050405020304" pitchFamily="18" charset="0"/>
              </a:rPr>
              <a:t>By </a:t>
            </a:r>
            <a:r>
              <a:rPr lang="en-US" sz="3200" dirty="0" smtClean="0">
                <a:solidFill>
                  <a:srgbClr val="990033"/>
                </a:solidFill>
                <a:latin typeface="Times New Roman" panose="02020603050405020304" pitchFamily="18" charset="0"/>
                <a:cs typeface="Times New Roman" panose="02020603050405020304" pitchFamily="18" charset="0"/>
              </a:rPr>
              <a:t>Charles Kingsley</a:t>
            </a:r>
            <a:endParaRPr lang="en-US" sz="3200" dirty="0" smtClean="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Unit 14 Lesson 3</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227405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inter</a:t>
            </a:r>
            <a:endParaRPr lang="en-US" dirty="0"/>
          </a:p>
        </p:txBody>
      </p:sp>
      <p:graphicFrame>
        <p:nvGraphicFramePr>
          <p:cNvPr id="4" name="Diagram 3"/>
          <p:cNvGraphicFramePr/>
          <p:nvPr>
            <p:extLst>
              <p:ext uri="{D42A27DB-BD31-4B8C-83A1-F6EECF244321}">
                <p14:modId xmlns:p14="http://schemas.microsoft.com/office/powerpoint/2010/main" val="1645918229"/>
              </p:ext>
            </p:extLst>
          </p:nvPr>
        </p:nvGraphicFramePr>
        <p:xfrm>
          <a:off x="457199" y="1128713"/>
          <a:ext cx="10872789" cy="50434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2640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68" y="195355"/>
            <a:ext cx="11752289" cy="64157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19569" y="657432"/>
            <a:ext cx="6519399" cy="523220"/>
          </a:xfrm>
          <a:prstGeom prst="rect">
            <a:avLst/>
          </a:prstGeom>
          <a:noFill/>
          <a:ln w="28575">
            <a:solidFill>
              <a:schemeClr val="tx1"/>
            </a:solidFill>
          </a:ln>
        </p:spPr>
        <p:txBody>
          <a:bodyPr wrap="square" rtlCol="0">
            <a:spAutoFit/>
          </a:bodyPr>
          <a:lstStyle/>
          <a:p>
            <a:r>
              <a:rPr lang="en-US" sz="2800" b="1" dirty="0" smtClean="0">
                <a:solidFill>
                  <a:srgbClr val="CC0099"/>
                </a:solidFill>
              </a:rPr>
              <a:t>“The </a:t>
            </a:r>
            <a:r>
              <a:rPr lang="en-US" sz="2800" b="1" dirty="0" smtClean="0">
                <a:solidFill>
                  <a:srgbClr val="CC0099"/>
                </a:solidFill>
                <a:latin typeface="Times New Roman" panose="02020603050405020304" pitchFamily="18" charset="0"/>
                <a:cs typeface="Times New Roman" panose="02020603050405020304" pitchFamily="18" charset="0"/>
              </a:rPr>
              <a:t>Sands of Dee </a:t>
            </a:r>
            <a:r>
              <a:rPr lang="en-US" sz="2800" b="1" dirty="0">
                <a:solidFill>
                  <a:srgbClr val="CC0099"/>
                </a:solidFill>
                <a:latin typeface="Times New Roman" panose="02020603050405020304" pitchFamily="18" charset="0"/>
                <a:cs typeface="Times New Roman" panose="02020603050405020304" pitchFamily="18" charset="0"/>
              </a:rPr>
              <a:t>"</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by </a:t>
            </a:r>
            <a:r>
              <a:rPr lang="en-US" sz="2800" b="1" i="1" dirty="0" smtClean="0">
                <a:solidFill>
                  <a:srgbClr val="002060"/>
                </a:solidFill>
                <a:latin typeface="Times New Roman" panose="02020603050405020304" pitchFamily="18" charset="0"/>
                <a:cs typeface="Times New Roman" panose="02020603050405020304" pitchFamily="18" charset="0"/>
              </a:rPr>
              <a:t>Charles Kingsley</a:t>
            </a:r>
            <a:endParaRPr lang="en-US" sz="2800" b="1" i="1" dirty="0">
              <a:solidFill>
                <a:srgbClr val="002060"/>
              </a:solidFill>
              <a:latin typeface="Times New Roman" panose="02020603050405020304" pitchFamily="18" charset="0"/>
              <a:cs typeface="Times New Roman" panose="02020603050405020304" pitchFamily="18" charset="0"/>
            </a:endParaRPr>
          </a:p>
        </p:txBody>
      </p:sp>
      <p:sp>
        <p:nvSpPr>
          <p:cNvPr id="6" name="Rectangle 1"/>
          <p:cNvSpPr>
            <a:spLocks noChangeArrowheads="1"/>
          </p:cNvSpPr>
          <p:nvPr/>
        </p:nvSpPr>
        <p:spPr bwMode="auto">
          <a:xfrm>
            <a:off x="628856" y="2165949"/>
            <a:ext cx="10884310" cy="4154984"/>
          </a:xfrm>
          <a:prstGeom prst="rect">
            <a:avLst/>
          </a:prstGeom>
          <a:noFill/>
          <a:ln w="25400">
            <a:solidFill>
              <a:srgbClr val="33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effectLst/>
                <a:latin typeface="Times New Roman" panose="02020603050405020304" pitchFamily="18" charset="0"/>
                <a:cs typeface="Times New Roman" panose="02020603050405020304" pitchFamily="18" charset="0"/>
              </a:rPr>
              <a:t>Sands of Dee by Charles Kingsley is a folklore that tells the story of a little girl whom her parents </a:t>
            </a:r>
            <a:r>
              <a:rPr kumimoji="0" lang="en-US" altLang="en-US" sz="2400" b="0" i="0" u="none" strike="noStrike" cap="none" normalizeH="0" baseline="0" dirty="0" smtClean="0">
                <a:ln>
                  <a:noFill/>
                </a:ln>
                <a:effectLst/>
                <a:latin typeface="Times New Roman" panose="02020603050405020304" pitchFamily="18" charset="0"/>
                <a:cs typeface="Times New Roman" panose="02020603050405020304" pitchFamily="18" charset="0"/>
              </a:rPr>
              <a:t>sent </a:t>
            </a:r>
            <a:r>
              <a:rPr kumimoji="0" lang="en-US" altLang="en-US" sz="2400" b="0" i="0" u="none" strike="noStrike" cap="none" normalizeH="0" baseline="0" dirty="0" smtClean="0">
                <a:ln>
                  <a:noFill/>
                </a:ln>
                <a:effectLst/>
                <a:latin typeface="Times New Roman" panose="02020603050405020304" pitchFamily="18" charset="0"/>
                <a:cs typeface="Times New Roman" panose="02020603050405020304" pitchFamily="18" charset="0"/>
              </a:rPr>
              <a:t>out to bring their cattle home before it rained.</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effectLst/>
                <a:latin typeface="Times New Roman" panose="02020603050405020304" pitchFamily="18" charset="0"/>
                <a:cs typeface="Times New Roman" panose="02020603050405020304" pitchFamily="18" charset="0"/>
              </a:rPr>
              <a:t>Mary was a little girl who was asked to bring the cattle home, which had gone away for grazing. She went out of the house alone calling out to them. Dusk was falling by then and the day was stormy and dark, tides were rising. As soon as she landed on the shores of Dee to reach the land on the other side, mist covered her eyes. She couldn’t even see where the land lay and ultimately the sea pulled her in. Her body was discovered later by the fishermen who went to catch salmon in the sea. They found her by shining golden tresses of the sea and brought her to the shore where her grave lasts till this day. But even now, when the fishermen walk along those shores in search of fish, they can hear Mary’s frantic shrill calling the cattle home.</a:t>
            </a:r>
          </a:p>
        </p:txBody>
      </p:sp>
    </p:spTree>
    <p:extLst>
      <p:ext uri="{BB962C8B-B14F-4D97-AF65-F5344CB8AC3E}">
        <p14:creationId xmlns:p14="http://schemas.microsoft.com/office/powerpoint/2010/main" val="237049381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6">
                                            <p:txEl>
                                              <p:pRg st="0" end="0"/>
                                            </p:txEl>
                                          </p:spTgt>
                                        </p:tgtEl>
                                        <p:attrNameLst>
                                          <p:attrName>ppt_w</p:attrName>
                                        </p:attrNameLst>
                                      </p:cBhvr>
                                    </p:anim>
                                    <p:anim by="(#ppt_w*0.50)" calcmode="lin" valueType="num">
                                      <p:cBhvr>
                                        <p:cTn id="8" dur="500" decel="50000" autoRev="1" fill="hold">
                                          <p:stCondLst>
                                            <p:cond delay="0"/>
                                          </p:stCondLst>
                                        </p:cTn>
                                        <p:tgtEl>
                                          <p:spTgt spid="6">
                                            <p:txEl>
                                              <p:pRg st="0" end="0"/>
                                            </p:txEl>
                                          </p:spTgt>
                                        </p:tgtEl>
                                        <p:attrNameLst>
                                          <p:attrName>ppt_x</p:attrName>
                                        </p:attrNameLst>
                                      </p:cBhvr>
                                    </p:anim>
                                    <p:anim from="(-#ppt_h/2)" to="(#ppt_y)" calcmode="lin" valueType="num">
                                      <p:cBhvr>
                                        <p:cTn id="9" dur="1000" fill="hold">
                                          <p:stCondLst>
                                            <p:cond delay="0"/>
                                          </p:stCondLst>
                                        </p:cTn>
                                        <p:tgtEl>
                                          <p:spTgt spid="6">
                                            <p:txEl>
                                              <p:pRg st="0" end="0"/>
                                            </p:txEl>
                                          </p:spTgt>
                                        </p:tgtEl>
                                        <p:attrNameLst>
                                          <p:attrName>ppt_y</p:attrName>
                                        </p:attrNameLst>
                                      </p:cBhvr>
                                    </p:anim>
                                    <p:animRot by="21600000">
                                      <p:cBhvr>
                                        <p:cTn id="10" dur="1000" fill="hold">
                                          <p:stCondLst>
                                            <p:cond delay="0"/>
                                          </p:stCondLst>
                                        </p:cTn>
                                        <p:tgtEl>
                                          <p:spTgt spid="6">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6">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6">
                                            <p:txEl>
                                              <p:pRg st="1" end="1"/>
                                            </p:txEl>
                                          </p:spTgt>
                                        </p:tgtEl>
                                        <p:attrNameLst>
                                          <p:attrName>ppt_w</p:attrName>
                                        </p:attrNameLst>
                                      </p:cBhvr>
                                    </p:anim>
                                    <p:anim by="(#ppt_w*0.50)" calcmode="lin" valueType="num">
                                      <p:cBhvr>
                                        <p:cTn id="14" dur="500" decel="50000" autoRev="1" fill="hold">
                                          <p:stCondLst>
                                            <p:cond delay="0"/>
                                          </p:stCondLst>
                                        </p:cTn>
                                        <p:tgtEl>
                                          <p:spTgt spid="6">
                                            <p:txEl>
                                              <p:pRg st="1" end="1"/>
                                            </p:txEl>
                                          </p:spTgt>
                                        </p:tgtEl>
                                        <p:attrNameLst>
                                          <p:attrName>ppt_x</p:attrName>
                                        </p:attrNameLst>
                                      </p:cBhvr>
                                    </p:anim>
                                    <p:anim from="(-#ppt_h/2)" to="(#ppt_y)" calcmode="lin" valueType="num">
                                      <p:cBhvr>
                                        <p:cTn id="15" dur="1000" fill="hold">
                                          <p:stCondLst>
                                            <p:cond delay="0"/>
                                          </p:stCondLst>
                                        </p:cTn>
                                        <p:tgtEl>
                                          <p:spTgt spid="6">
                                            <p:txEl>
                                              <p:pRg st="1" end="1"/>
                                            </p:txEl>
                                          </p:spTgt>
                                        </p:tgtEl>
                                        <p:attrNameLst>
                                          <p:attrName>ppt_y</p:attrName>
                                        </p:attrNameLst>
                                      </p:cBhvr>
                                    </p:anim>
                                    <p:animRot by="21600000">
                                      <p:cBhvr>
                                        <p:cTn id="16" dur="1000" fill="hold">
                                          <p:stCondLst>
                                            <p:cond delay="0"/>
                                          </p:stCondLst>
                                        </p:cTn>
                                        <p:tgtEl>
                                          <p:spTgt spid="6">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5974" y="224852"/>
            <a:ext cx="11711186" cy="64157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82209" y="3389331"/>
            <a:ext cx="6645744" cy="3046988"/>
          </a:xfrm>
          <a:prstGeom prst="rect">
            <a:avLst/>
          </a:prstGeom>
          <a:noFill/>
        </p:spPr>
        <p:txBody>
          <a:bodyPr wrap="square" rtlCol="0">
            <a:spAutoFit/>
          </a:bodyPr>
          <a:lstStyle/>
          <a:p>
            <a:pPr fontAlgn="base"/>
            <a:r>
              <a:rPr lang="en-US" sz="2400" b="1" dirty="0">
                <a:solidFill>
                  <a:srgbClr val="003300"/>
                </a:solidFill>
                <a:latin typeface="Times New Roman" panose="02020603050405020304" pitchFamily="18" charset="0"/>
                <a:cs typeface="Times New Roman" panose="02020603050405020304" pitchFamily="18" charset="0"/>
              </a:rPr>
              <a:t>Meaning</a:t>
            </a:r>
          </a:p>
          <a:p>
            <a:pPr fontAlgn="base"/>
            <a:r>
              <a:rPr lang="en-US" sz="2400" dirty="0">
                <a:latin typeface="Times New Roman" panose="02020603050405020304" pitchFamily="18" charset="0"/>
                <a:cs typeface="Times New Roman" panose="02020603050405020304" pitchFamily="18" charset="0"/>
              </a:rPr>
              <a:t>Cattle – Cows and Oxen</a:t>
            </a:r>
          </a:p>
          <a:p>
            <a:pPr fontAlgn="base"/>
            <a:r>
              <a:rPr lang="en-US" sz="2400" dirty="0">
                <a:latin typeface="Times New Roman" panose="02020603050405020304" pitchFamily="18" charset="0"/>
                <a:cs typeface="Times New Roman" panose="02020603050405020304" pitchFamily="18" charset="0"/>
              </a:rPr>
              <a:t>Sands of Dee – Shores of the river Dee in Wales</a:t>
            </a:r>
          </a:p>
          <a:p>
            <a:pPr fontAlgn="base"/>
            <a:r>
              <a:rPr lang="en-US" sz="2400" dirty="0">
                <a:latin typeface="Times New Roman" panose="02020603050405020304" pitchFamily="18" charset="0"/>
                <a:cs typeface="Times New Roman" panose="02020603050405020304" pitchFamily="18" charset="0"/>
              </a:rPr>
              <a:t>Western wind – Wind from the west</a:t>
            </a:r>
          </a:p>
          <a:p>
            <a:pPr fontAlgn="base"/>
            <a:r>
              <a:rPr lang="en-US" sz="2400" dirty="0">
                <a:latin typeface="Times New Roman" panose="02020603050405020304" pitchFamily="18" charset="0"/>
                <a:cs typeface="Times New Roman" panose="02020603050405020304" pitchFamily="18" charset="0"/>
              </a:rPr>
              <a:t>Dank – Unpleasantly damp and cold</a:t>
            </a:r>
          </a:p>
          <a:p>
            <a:pPr fontAlgn="base"/>
            <a:r>
              <a:rPr lang="en-US" sz="2400" dirty="0">
                <a:latin typeface="Times New Roman" panose="02020603050405020304" pitchFamily="18" charset="0"/>
                <a:cs typeface="Times New Roman" panose="02020603050405020304" pitchFamily="18" charset="0"/>
              </a:rPr>
              <a:t>Foam – (Here) Waves</a:t>
            </a:r>
          </a:p>
          <a:p>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476134" y="487471"/>
            <a:ext cx="6474545" cy="2308324"/>
          </a:xfrm>
          <a:prstGeom prst="rect">
            <a:avLst/>
          </a:prstGeom>
          <a:noFill/>
        </p:spPr>
        <p:txBody>
          <a:bodyPr wrap="square" rtlCol="0">
            <a:spAutoFit/>
          </a:bodyPr>
          <a:lstStyle/>
          <a:p>
            <a:pPr fontAlgn="base"/>
            <a:r>
              <a:rPr lang="en-US" sz="2400" b="1" dirty="0" smtClean="0"/>
              <a:t>“</a:t>
            </a:r>
            <a:r>
              <a:rPr lang="en-US" sz="2400" b="1" dirty="0"/>
              <a:t>O Mary, go and call the cattle home,</a:t>
            </a:r>
            <a:r>
              <a:rPr lang="en-US" sz="2400" dirty="0"/>
              <a:t/>
            </a:r>
            <a:br>
              <a:rPr lang="en-US" sz="2400" dirty="0"/>
            </a:br>
            <a:r>
              <a:rPr lang="en-US" sz="2400" b="1" dirty="0"/>
              <a:t>And call the cattle home,</a:t>
            </a:r>
            <a:r>
              <a:rPr lang="en-US" sz="2400" dirty="0"/>
              <a:t/>
            </a:r>
            <a:br>
              <a:rPr lang="en-US" sz="2400" dirty="0"/>
            </a:br>
            <a:r>
              <a:rPr lang="en-US" sz="2400" b="1" dirty="0"/>
              <a:t>And call the cattle home</a:t>
            </a:r>
            <a:r>
              <a:rPr lang="en-US" sz="2400" dirty="0"/>
              <a:t/>
            </a:r>
            <a:br>
              <a:rPr lang="en-US" sz="2400" dirty="0"/>
            </a:br>
            <a:r>
              <a:rPr lang="en-US" sz="2400" b="1" dirty="0"/>
              <a:t>Across the sands of Dee”;</a:t>
            </a:r>
            <a:r>
              <a:rPr lang="en-US" sz="2400" dirty="0"/>
              <a:t/>
            </a:r>
            <a:br>
              <a:rPr lang="en-US" sz="2400" dirty="0"/>
            </a:br>
            <a:r>
              <a:rPr lang="en-US" sz="2400" b="1" dirty="0"/>
              <a:t>The western wind was wild and dank with foam,</a:t>
            </a:r>
            <a:r>
              <a:rPr lang="en-US" sz="2400" dirty="0"/>
              <a:t/>
            </a:r>
            <a:br>
              <a:rPr lang="en-US" sz="2400" dirty="0"/>
            </a:br>
            <a:r>
              <a:rPr lang="en-US" sz="2400" b="1" dirty="0"/>
              <a:t>And all alone went she.</a:t>
            </a:r>
            <a:endParaRPr lang="en-US" sz="2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3407" y="3728251"/>
            <a:ext cx="3344880" cy="2225866"/>
          </a:xfrm>
          <a:prstGeom prst="rect">
            <a:avLst/>
          </a:prstGeom>
          <a:ln w="25400">
            <a:solidFill>
              <a:schemeClr val="tx1"/>
            </a:solidFill>
          </a:ln>
        </p:spPr>
      </p:pic>
      <p:sp>
        <p:nvSpPr>
          <p:cNvPr id="7" name="TextBox 6"/>
          <p:cNvSpPr txBox="1"/>
          <p:nvPr/>
        </p:nvSpPr>
        <p:spPr>
          <a:xfrm>
            <a:off x="796413" y="753509"/>
            <a:ext cx="1725561" cy="584775"/>
          </a:xfrm>
          <a:prstGeom prst="rect">
            <a:avLst/>
          </a:prstGeom>
          <a:solidFill>
            <a:schemeClr val="accent4">
              <a:lumMod val="75000"/>
            </a:schemeClr>
          </a:solidFill>
        </p:spPr>
        <p:txBody>
          <a:bodyPr wrap="square" rtlCol="0">
            <a:spAutoFit/>
          </a:bodyPr>
          <a:lstStyle/>
          <a:p>
            <a:r>
              <a:rPr lang="en-US" sz="3200" b="1" dirty="0">
                <a:solidFill>
                  <a:srgbClr val="990033"/>
                </a:solidFill>
              </a:rPr>
              <a:t>Stanza </a:t>
            </a:r>
            <a:r>
              <a:rPr lang="en-US" sz="3200" b="1" dirty="0" smtClean="0">
                <a:solidFill>
                  <a:srgbClr val="990033"/>
                </a:solidFill>
              </a:rPr>
              <a:t>1</a:t>
            </a:r>
            <a:endParaRPr lang="en-US" sz="3200" dirty="0">
              <a:solidFill>
                <a:srgbClr val="990033"/>
              </a:solidFill>
            </a:endParaRPr>
          </a:p>
        </p:txBody>
      </p:sp>
    </p:spTree>
    <p:extLst>
      <p:ext uri="{BB962C8B-B14F-4D97-AF65-F5344CB8AC3E}">
        <p14:creationId xmlns:p14="http://schemas.microsoft.com/office/powerpoint/2010/main" val="278274776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2000"/>
                                        <p:tgtEl>
                                          <p:spTgt spid="2">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edge">
                                      <p:cBhvr>
                                        <p:cTn id="10" dur="2000"/>
                                        <p:tgtEl>
                                          <p:spTgt spid="2">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edge">
                                      <p:cBhvr>
                                        <p:cTn id="13" dur="2000"/>
                                        <p:tgtEl>
                                          <p:spTgt spid="2">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edge">
                                      <p:cBhvr>
                                        <p:cTn id="16" dur="2000"/>
                                        <p:tgtEl>
                                          <p:spTgt spid="2">
                                            <p:txEl>
                                              <p:pRg st="3" end="3"/>
                                            </p:txEl>
                                          </p:spTgt>
                                        </p:tgtEl>
                                      </p:cBhvr>
                                    </p:animEffect>
                                  </p:childTnLst>
                                </p:cTn>
                              </p:par>
                              <p:par>
                                <p:cTn id="17" presetID="2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edge">
                                      <p:cBhvr>
                                        <p:cTn id="19" dur="2000"/>
                                        <p:tgtEl>
                                          <p:spTgt spid="2">
                                            <p:txEl>
                                              <p:pRg st="4" end="4"/>
                                            </p:txEl>
                                          </p:spTgt>
                                        </p:tgtEl>
                                      </p:cBhvr>
                                    </p:animEffect>
                                  </p:childTnLst>
                                </p:cTn>
                              </p:par>
                              <p:par>
                                <p:cTn id="20" presetID="20"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edge">
                                      <p:cBhvr>
                                        <p:cTn id="22" dur="2000"/>
                                        <p:tgtEl>
                                          <p:spTgt spid="2">
                                            <p:txEl>
                                              <p:pRg st="5" end="5"/>
                                            </p:txEl>
                                          </p:spTgt>
                                        </p:tgtEl>
                                      </p:cBhvr>
                                    </p:animEffect>
                                  </p:childTnLst>
                                </p:cTn>
                              </p:par>
                              <p:par>
                                <p:cTn id="23" presetID="20"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edge">
                                      <p:cBhvr>
                                        <p:cTn id="25"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0723" y="255270"/>
            <a:ext cx="11682611" cy="63520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646510" y="3040503"/>
            <a:ext cx="6130006" cy="3416320"/>
          </a:xfrm>
          <a:prstGeom prst="rect">
            <a:avLst/>
          </a:prstGeom>
          <a:noFill/>
        </p:spPr>
        <p:txBody>
          <a:bodyPr wrap="square" rtlCol="0">
            <a:spAutoFit/>
          </a:bodyPr>
          <a:lstStyle/>
          <a:p>
            <a:pPr fontAlgn="base"/>
            <a:r>
              <a:rPr lang="en-US" sz="2400" b="1" dirty="0">
                <a:solidFill>
                  <a:srgbClr val="003300"/>
                </a:solidFill>
                <a:latin typeface="Times New Roman" panose="02020603050405020304" pitchFamily="18" charset="0"/>
                <a:cs typeface="Times New Roman" panose="02020603050405020304" pitchFamily="18" charset="0"/>
              </a:rPr>
              <a:t>Meaning</a:t>
            </a:r>
          </a:p>
          <a:p>
            <a:pPr fontAlgn="base"/>
            <a:r>
              <a:rPr lang="en-US" sz="2400" dirty="0">
                <a:latin typeface="Times New Roman" panose="02020603050405020304" pitchFamily="18" charset="0"/>
                <a:cs typeface="Times New Roman" panose="02020603050405020304" pitchFamily="18" charset="0"/>
              </a:rPr>
              <a:t>Western tide – Waves from the west</a:t>
            </a:r>
          </a:p>
          <a:p>
            <a:pPr fontAlgn="base"/>
            <a:r>
              <a:rPr lang="en-US" sz="2400" dirty="0">
                <a:latin typeface="Times New Roman" panose="02020603050405020304" pitchFamily="18" charset="0"/>
                <a:cs typeface="Times New Roman" panose="02020603050405020304" pitchFamily="18" charset="0"/>
              </a:rPr>
              <a:t>Crept up along the sand – Moved to the shore</a:t>
            </a:r>
          </a:p>
          <a:p>
            <a:pPr fontAlgn="base"/>
            <a:r>
              <a:rPr lang="en-US" sz="2400" dirty="0">
                <a:latin typeface="Times New Roman" panose="02020603050405020304" pitchFamily="18" charset="0"/>
                <a:cs typeface="Times New Roman" panose="02020603050405020304" pitchFamily="18" charset="0"/>
              </a:rPr>
              <a:t>O’er – Over</a:t>
            </a:r>
          </a:p>
          <a:p>
            <a:pPr fontAlgn="base"/>
            <a:r>
              <a:rPr lang="en-US" sz="2400" dirty="0">
                <a:latin typeface="Times New Roman" panose="02020603050405020304" pitchFamily="18" charset="0"/>
                <a:cs typeface="Times New Roman" panose="02020603050405020304" pitchFamily="18" charset="0"/>
              </a:rPr>
              <a:t>As far as eye could see – In the vicinity</a:t>
            </a:r>
          </a:p>
          <a:p>
            <a:pPr fontAlgn="base"/>
            <a:r>
              <a:rPr lang="en-US" sz="2400" dirty="0">
                <a:latin typeface="Times New Roman" panose="02020603050405020304" pitchFamily="18" charset="0"/>
                <a:cs typeface="Times New Roman" panose="02020603050405020304" pitchFamily="18" charset="0"/>
              </a:rPr>
              <a:t>Rolling mist – Floating mist</a:t>
            </a:r>
          </a:p>
          <a:p>
            <a:pPr fontAlgn="base"/>
            <a:r>
              <a:rPr lang="en-US" sz="2400" dirty="0">
                <a:latin typeface="Times New Roman" panose="02020603050405020304" pitchFamily="18" charset="0"/>
                <a:cs typeface="Times New Roman" panose="02020603050405020304" pitchFamily="18" charset="0"/>
              </a:rPr>
              <a:t>And never home came she – She never came home</a:t>
            </a:r>
          </a:p>
          <a:p>
            <a:endParaRPr lang="en-US" sz="24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5030145" y="424402"/>
            <a:ext cx="6017341" cy="2616101"/>
          </a:xfrm>
          <a:prstGeom prst="rect">
            <a:avLst/>
          </a:prstGeom>
          <a:noFill/>
        </p:spPr>
        <p:txBody>
          <a:bodyPr wrap="square" rtlCol="0">
            <a:spAutoFit/>
          </a:bodyPr>
          <a:lstStyle/>
          <a:p>
            <a:pPr fontAlgn="base"/>
            <a:endParaRPr lang="en-US" sz="2000" b="1" dirty="0"/>
          </a:p>
          <a:p>
            <a:pPr fontAlgn="base"/>
            <a:r>
              <a:rPr lang="en-US" sz="2400" b="1" dirty="0"/>
              <a:t>The western tide crept up along the sand,</a:t>
            </a:r>
            <a:r>
              <a:rPr lang="en-US" sz="2400" dirty="0"/>
              <a:t/>
            </a:r>
            <a:br>
              <a:rPr lang="en-US" sz="2400" dirty="0"/>
            </a:br>
            <a:r>
              <a:rPr lang="en-US" sz="2400" b="1" dirty="0"/>
              <a:t>And o’er and o’er the sand,</a:t>
            </a:r>
            <a:r>
              <a:rPr lang="en-US" sz="2400" dirty="0"/>
              <a:t/>
            </a:r>
            <a:br>
              <a:rPr lang="en-US" sz="2400" dirty="0"/>
            </a:br>
            <a:r>
              <a:rPr lang="en-US" sz="2400" b="1" dirty="0"/>
              <a:t>And round and round the sand,</a:t>
            </a:r>
            <a:r>
              <a:rPr lang="en-US" sz="2400" dirty="0"/>
              <a:t/>
            </a:r>
            <a:br>
              <a:rPr lang="en-US" sz="2400" dirty="0"/>
            </a:br>
            <a:r>
              <a:rPr lang="en-US" sz="2400" b="1" dirty="0"/>
              <a:t>As far as eye could see.</a:t>
            </a:r>
            <a:r>
              <a:rPr lang="en-US" sz="2400" dirty="0"/>
              <a:t/>
            </a:r>
            <a:br>
              <a:rPr lang="en-US" sz="2400" dirty="0"/>
            </a:br>
            <a:r>
              <a:rPr lang="en-US" sz="2400" b="1" dirty="0"/>
              <a:t>The rolling mist came down and hid the land:</a:t>
            </a:r>
            <a:r>
              <a:rPr lang="en-US" sz="2400" dirty="0"/>
              <a:t/>
            </a:r>
            <a:br>
              <a:rPr lang="en-US" sz="2400" dirty="0"/>
            </a:br>
            <a:r>
              <a:rPr lang="en-US" sz="2400" b="1" dirty="0"/>
              <a:t>And never home came she.</a:t>
            </a:r>
            <a:endParaRPr lang="en-US" sz="24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2364" y="3533866"/>
            <a:ext cx="3385122" cy="2365810"/>
          </a:xfrm>
          <a:prstGeom prst="rect">
            <a:avLst/>
          </a:prstGeom>
          <a:ln w="25400">
            <a:solidFill>
              <a:schemeClr val="tx1"/>
            </a:solidFill>
          </a:ln>
        </p:spPr>
      </p:pic>
      <p:sp>
        <p:nvSpPr>
          <p:cNvPr id="2" name="TextBox 1"/>
          <p:cNvSpPr txBox="1"/>
          <p:nvPr/>
        </p:nvSpPr>
        <p:spPr>
          <a:xfrm>
            <a:off x="1047135" y="724013"/>
            <a:ext cx="1725561" cy="584775"/>
          </a:xfrm>
          <a:prstGeom prst="rect">
            <a:avLst/>
          </a:prstGeom>
          <a:solidFill>
            <a:schemeClr val="accent4">
              <a:lumMod val="75000"/>
            </a:schemeClr>
          </a:solidFill>
        </p:spPr>
        <p:txBody>
          <a:bodyPr wrap="square" rtlCol="0">
            <a:spAutoFit/>
          </a:bodyPr>
          <a:lstStyle/>
          <a:p>
            <a:r>
              <a:rPr lang="en-US" sz="3200" b="1" dirty="0">
                <a:solidFill>
                  <a:srgbClr val="990033"/>
                </a:solidFill>
              </a:rPr>
              <a:t>Stanza 2</a:t>
            </a:r>
            <a:endParaRPr lang="en-US" sz="3200" dirty="0">
              <a:solidFill>
                <a:srgbClr val="990033"/>
              </a:solidFill>
            </a:endParaRPr>
          </a:p>
        </p:txBody>
      </p:sp>
    </p:spTree>
    <p:extLst>
      <p:ext uri="{BB962C8B-B14F-4D97-AF65-F5344CB8AC3E}">
        <p14:creationId xmlns:p14="http://schemas.microsoft.com/office/powerpoint/2010/main" val="2843689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edge">
                                      <p:cBhvr>
                                        <p:cTn id="7" dur="2000"/>
                                        <p:tgtEl>
                                          <p:spTgt spid="4">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edge">
                                      <p:cBhvr>
                                        <p:cTn id="10" dur="2000"/>
                                        <p:tgtEl>
                                          <p:spTgt spid="4">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edge">
                                      <p:cBhvr>
                                        <p:cTn id="13" dur="2000"/>
                                        <p:tgtEl>
                                          <p:spTgt spid="4">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edge">
                                      <p:cBhvr>
                                        <p:cTn id="16" dur="2000"/>
                                        <p:tgtEl>
                                          <p:spTgt spid="4">
                                            <p:txEl>
                                              <p:pRg st="3" end="3"/>
                                            </p:txEl>
                                          </p:spTgt>
                                        </p:tgtEl>
                                      </p:cBhvr>
                                    </p:animEffect>
                                  </p:childTnLst>
                                </p:cTn>
                              </p:par>
                              <p:par>
                                <p:cTn id="17" presetID="2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wedge">
                                      <p:cBhvr>
                                        <p:cTn id="19" dur="2000"/>
                                        <p:tgtEl>
                                          <p:spTgt spid="4">
                                            <p:txEl>
                                              <p:pRg st="4" end="4"/>
                                            </p:txEl>
                                          </p:spTgt>
                                        </p:tgtEl>
                                      </p:cBhvr>
                                    </p:animEffect>
                                  </p:childTnLst>
                                </p:cTn>
                              </p:par>
                              <p:par>
                                <p:cTn id="20" presetID="2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edge">
                                      <p:cBhvr>
                                        <p:cTn id="22" dur="2000"/>
                                        <p:tgtEl>
                                          <p:spTgt spid="4">
                                            <p:txEl>
                                              <p:pRg st="5" end="5"/>
                                            </p:txEl>
                                          </p:spTgt>
                                        </p:tgtEl>
                                      </p:cBhvr>
                                    </p:animEffect>
                                  </p:childTnLst>
                                </p:cTn>
                              </p:par>
                              <p:par>
                                <p:cTn id="23" presetID="2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wedge">
                                      <p:cBhvr>
                                        <p:cTn id="25"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extBox 1"/>
          <p:cNvSpPr txBox="1"/>
          <p:nvPr/>
        </p:nvSpPr>
        <p:spPr>
          <a:xfrm>
            <a:off x="945174" y="2981152"/>
            <a:ext cx="2712426" cy="3416320"/>
          </a:xfrm>
          <a:prstGeom prst="rect">
            <a:avLst/>
          </a:prstGeom>
          <a:noFill/>
        </p:spPr>
        <p:txBody>
          <a:bodyPr wrap="square" rtlCol="0">
            <a:spAutoFit/>
          </a:bodyPr>
          <a:lstStyle/>
          <a:p>
            <a:pPr fontAlgn="base"/>
            <a:r>
              <a:rPr lang="en-US" sz="2400" b="1" dirty="0">
                <a:solidFill>
                  <a:srgbClr val="003300"/>
                </a:solidFill>
              </a:rPr>
              <a:t>Meaning</a:t>
            </a:r>
          </a:p>
          <a:p>
            <a:pPr fontAlgn="base"/>
            <a:r>
              <a:rPr lang="en-US" sz="2400" dirty="0"/>
              <a:t>Weed</a:t>
            </a:r>
          </a:p>
          <a:p>
            <a:pPr fontAlgn="base"/>
            <a:r>
              <a:rPr lang="en-US" sz="2400" dirty="0"/>
              <a:t>Tress</a:t>
            </a:r>
          </a:p>
          <a:p>
            <a:pPr fontAlgn="base"/>
            <a:r>
              <a:rPr lang="en-US" sz="2400" dirty="0"/>
              <a:t>Drowned</a:t>
            </a:r>
          </a:p>
          <a:p>
            <a:pPr fontAlgn="base"/>
            <a:r>
              <a:rPr lang="en-US" sz="2400" dirty="0"/>
              <a:t>Maiden – A girl</a:t>
            </a:r>
          </a:p>
          <a:p>
            <a:pPr fontAlgn="base"/>
            <a:r>
              <a:rPr lang="en-US" sz="2400" dirty="0"/>
              <a:t>Nets</a:t>
            </a:r>
          </a:p>
          <a:p>
            <a:pPr fontAlgn="base"/>
            <a:r>
              <a:rPr lang="en-US" sz="2400" dirty="0"/>
              <a:t>Salmon</a:t>
            </a:r>
          </a:p>
          <a:p>
            <a:pPr fontAlgn="base"/>
            <a:r>
              <a:rPr lang="en-US" sz="2400" dirty="0"/>
              <a:t>Shone</a:t>
            </a:r>
          </a:p>
          <a:p>
            <a:pPr fontAlgn="base"/>
            <a:r>
              <a:rPr lang="en-US" sz="2400" dirty="0"/>
              <a:t>Stakes</a:t>
            </a:r>
          </a:p>
        </p:txBody>
      </p:sp>
      <p:sp>
        <p:nvSpPr>
          <p:cNvPr id="5" name="TextBox 4"/>
          <p:cNvSpPr txBox="1"/>
          <p:nvPr/>
        </p:nvSpPr>
        <p:spPr>
          <a:xfrm>
            <a:off x="4601497" y="550753"/>
            <a:ext cx="6312309" cy="2308324"/>
          </a:xfrm>
          <a:prstGeom prst="rect">
            <a:avLst/>
          </a:prstGeom>
          <a:noFill/>
        </p:spPr>
        <p:txBody>
          <a:bodyPr wrap="square" rtlCol="0">
            <a:spAutoFit/>
          </a:bodyPr>
          <a:lstStyle/>
          <a:p>
            <a:pPr fontAlgn="base"/>
            <a:r>
              <a:rPr lang="en-US" sz="2000" b="1" dirty="0" smtClean="0"/>
              <a:t> </a:t>
            </a:r>
            <a:r>
              <a:rPr lang="en-US" sz="2400" b="1" dirty="0" smtClean="0"/>
              <a:t>“</a:t>
            </a:r>
            <a:r>
              <a:rPr lang="en-US" sz="2400" b="1" dirty="0"/>
              <a:t>Oh! is it weed, or fish, or floating hair–</a:t>
            </a:r>
            <a:r>
              <a:rPr lang="en-US" sz="2400" dirty="0"/>
              <a:t/>
            </a:r>
            <a:br>
              <a:rPr lang="en-US" sz="2400" dirty="0"/>
            </a:br>
            <a:r>
              <a:rPr lang="en-US" sz="2400" b="1" dirty="0"/>
              <a:t>A tress of golden hair,</a:t>
            </a:r>
            <a:r>
              <a:rPr lang="en-US" sz="2400" dirty="0"/>
              <a:t/>
            </a:r>
            <a:br>
              <a:rPr lang="en-US" sz="2400" dirty="0"/>
            </a:br>
            <a:r>
              <a:rPr lang="en-US" sz="2400" b="1" dirty="0"/>
              <a:t>A drownèd maiden’s hair</a:t>
            </a:r>
            <a:r>
              <a:rPr lang="en-US" sz="2400" dirty="0"/>
              <a:t/>
            </a:r>
            <a:br>
              <a:rPr lang="en-US" sz="2400" dirty="0"/>
            </a:br>
            <a:r>
              <a:rPr lang="en-US" sz="2400" b="1" dirty="0"/>
              <a:t>Above the nets at sea?</a:t>
            </a:r>
            <a:r>
              <a:rPr lang="en-US" sz="2400" dirty="0"/>
              <a:t/>
            </a:r>
            <a:br>
              <a:rPr lang="en-US" sz="2400" dirty="0"/>
            </a:br>
            <a:r>
              <a:rPr lang="en-US" sz="2400" b="1" dirty="0"/>
              <a:t>Was never salmon yet that shone so fair</a:t>
            </a:r>
            <a:r>
              <a:rPr lang="en-US" sz="2400" dirty="0"/>
              <a:t/>
            </a:r>
            <a:br>
              <a:rPr lang="en-US" sz="2400" dirty="0"/>
            </a:br>
            <a:r>
              <a:rPr lang="en-US" sz="2400" b="1" dirty="0"/>
              <a:t>Among the stakes on Dee</a:t>
            </a:r>
            <a:r>
              <a:rPr lang="en-US" sz="2400" b="1" dirty="0" smtClean="0"/>
              <a:t>.”</a:t>
            </a:r>
            <a:endParaRPr lang="en-US" sz="24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8788" y="3260422"/>
            <a:ext cx="4286668" cy="2857779"/>
          </a:xfrm>
          <a:prstGeom prst="rect">
            <a:avLst/>
          </a:prstGeom>
          <a:ln w="25400">
            <a:solidFill>
              <a:schemeClr val="tx1"/>
            </a:solidFill>
          </a:ln>
        </p:spPr>
      </p:pic>
      <p:sp>
        <p:nvSpPr>
          <p:cNvPr id="6" name="TextBox 5"/>
          <p:cNvSpPr txBox="1"/>
          <p:nvPr/>
        </p:nvSpPr>
        <p:spPr>
          <a:xfrm>
            <a:off x="1047135" y="724013"/>
            <a:ext cx="1725561" cy="584775"/>
          </a:xfrm>
          <a:prstGeom prst="rect">
            <a:avLst/>
          </a:prstGeom>
          <a:solidFill>
            <a:schemeClr val="accent4">
              <a:lumMod val="75000"/>
            </a:schemeClr>
          </a:solidFill>
        </p:spPr>
        <p:txBody>
          <a:bodyPr wrap="square" rtlCol="0">
            <a:spAutoFit/>
          </a:bodyPr>
          <a:lstStyle/>
          <a:p>
            <a:r>
              <a:rPr lang="en-US" sz="3200" b="1" dirty="0">
                <a:solidFill>
                  <a:srgbClr val="990033"/>
                </a:solidFill>
              </a:rPr>
              <a:t>Stanza </a:t>
            </a:r>
            <a:r>
              <a:rPr lang="en-US" sz="3200" b="1" dirty="0" smtClean="0">
                <a:solidFill>
                  <a:srgbClr val="990033"/>
                </a:solidFill>
              </a:rPr>
              <a:t>3</a:t>
            </a:r>
            <a:endParaRPr lang="en-US" sz="3200" dirty="0">
              <a:solidFill>
                <a:srgbClr val="990033"/>
              </a:solidFill>
            </a:endParaRPr>
          </a:p>
        </p:txBody>
      </p:sp>
    </p:spTree>
    <p:extLst>
      <p:ext uri="{BB962C8B-B14F-4D97-AF65-F5344CB8AC3E}">
        <p14:creationId xmlns:p14="http://schemas.microsoft.com/office/powerpoint/2010/main" val="3566161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2000"/>
                                        <p:tgtEl>
                                          <p:spTgt spid="2">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edge">
                                      <p:cBhvr>
                                        <p:cTn id="10" dur="2000"/>
                                        <p:tgtEl>
                                          <p:spTgt spid="2">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edge">
                                      <p:cBhvr>
                                        <p:cTn id="13" dur="2000"/>
                                        <p:tgtEl>
                                          <p:spTgt spid="2">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edge">
                                      <p:cBhvr>
                                        <p:cTn id="16" dur="2000"/>
                                        <p:tgtEl>
                                          <p:spTgt spid="2">
                                            <p:txEl>
                                              <p:pRg st="3" end="3"/>
                                            </p:txEl>
                                          </p:spTgt>
                                        </p:tgtEl>
                                      </p:cBhvr>
                                    </p:animEffect>
                                  </p:childTnLst>
                                </p:cTn>
                              </p:par>
                              <p:par>
                                <p:cTn id="17" presetID="2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edge">
                                      <p:cBhvr>
                                        <p:cTn id="19" dur="2000"/>
                                        <p:tgtEl>
                                          <p:spTgt spid="2">
                                            <p:txEl>
                                              <p:pRg st="4" end="4"/>
                                            </p:txEl>
                                          </p:spTgt>
                                        </p:tgtEl>
                                      </p:cBhvr>
                                    </p:animEffect>
                                  </p:childTnLst>
                                </p:cTn>
                              </p:par>
                              <p:par>
                                <p:cTn id="20" presetID="20"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edge">
                                      <p:cBhvr>
                                        <p:cTn id="22" dur="2000"/>
                                        <p:tgtEl>
                                          <p:spTgt spid="2">
                                            <p:txEl>
                                              <p:pRg st="5" end="5"/>
                                            </p:txEl>
                                          </p:spTgt>
                                        </p:tgtEl>
                                      </p:cBhvr>
                                    </p:animEffect>
                                  </p:childTnLst>
                                </p:cTn>
                              </p:par>
                              <p:par>
                                <p:cTn id="23" presetID="20"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edge">
                                      <p:cBhvr>
                                        <p:cTn id="25" dur="2000"/>
                                        <p:tgtEl>
                                          <p:spTgt spid="2">
                                            <p:txEl>
                                              <p:pRg st="6" end="6"/>
                                            </p:txEl>
                                          </p:spTgt>
                                        </p:tgtEl>
                                      </p:cBhvr>
                                    </p:animEffect>
                                  </p:childTnLst>
                                </p:cTn>
                              </p:par>
                              <p:par>
                                <p:cTn id="26" presetID="20" presetClass="entr" presetSubtype="0"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wedge">
                                      <p:cBhvr>
                                        <p:cTn id="28" dur="2000"/>
                                        <p:tgtEl>
                                          <p:spTgt spid="2">
                                            <p:txEl>
                                              <p:pRg st="7" end="7"/>
                                            </p:txEl>
                                          </p:spTgt>
                                        </p:tgtEl>
                                      </p:cBhvr>
                                    </p:animEffect>
                                  </p:childTnLst>
                                </p:cTn>
                              </p:par>
                              <p:par>
                                <p:cTn id="29" presetID="20" presetClass="entr" presetSubtype="0"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wedge">
                                      <p:cBhvr>
                                        <p:cTn id="31"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5928</TotalTime>
  <Words>554</Words>
  <Application>Microsoft Office PowerPoint</Application>
  <PresentationFormat>Widescreen</PresentationFormat>
  <Paragraphs>86</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1471</cp:revision>
  <dcterms:created xsi:type="dcterms:W3CDTF">2019-02-24T18:18:27Z</dcterms:created>
  <dcterms:modified xsi:type="dcterms:W3CDTF">2020-07-13T20:23:03Z</dcterms:modified>
</cp:coreProperties>
</file>