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  <p:sldId id="261" r:id="rId3"/>
    <p:sldId id="309" r:id="rId4"/>
    <p:sldId id="316" r:id="rId5"/>
    <p:sldId id="288" r:id="rId6"/>
    <p:sldId id="312" r:id="rId7"/>
    <p:sldId id="265" r:id="rId8"/>
    <p:sldId id="290" r:id="rId9"/>
    <p:sldId id="289" r:id="rId10"/>
    <p:sldId id="314" r:id="rId11"/>
    <p:sldId id="304" r:id="rId12"/>
    <p:sldId id="313" r:id="rId13"/>
    <p:sldId id="315" r:id="rId14"/>
    <p:sldId id="293" r:id="rId15"/>
    <p:sldId id="278" r:id="rId16"/>
    <p:sldId id="305" r:id="rId17"/>
    <p:sldId id="306" r:id="rId18"/>
    <p:sldId id="282" r:id="rId19"/>
    <p:sldId id="307" r:id="rId20"/>
    <p:sldId id="272" r:id="rId21"/>
    <p:sldId id="284" r:id="rId22"/>
  </p:sldIdLst>
  <p:sldSz cx="12801600" cy="7315200"/>
  <p:notesSz cx="6858000" cy="9144000"/>
  <p:defaultTextStyle>
    <a:defPPr>
      <a:defRPr lang="en-US"/>
    </a:defPPr>
    <a:lvl1pPr marL="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1pPr>
    <a:lvl2pPr marL="48280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2pPr>
    <a:lvl3pPr marL="96560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3pPr>
    <a:lvl4pPr marL="144841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4pPr>
    <a:lvl5pPr marL="193121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4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822" y="6"/>
      </p:cViewPr>
      <p:guideLst>
        <p:guide orient="horz" pos="230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801600" cy="73152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29721" y="124115"/>
            <a:ext cx="12504057" cy="69886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29721" y="124115"/>
            <a:ext cx="664798" cy="688657"/>
            <a:chOff x="3497627" y="3108960"/>
            <a:chExt cx="1309465" cy="1203960"/>
          </a:xfrm>
        </p:grpSpPr>
        <p:sp>
          <p:nvSpPr>
            <p:cNvPr id="10" name="Oval 9"/>
            <p:cNvSpPr/>
            <p:nvPr userDrawn="1"/>
          </p:nvSpPr>
          <p:spPr>
            <a:xfrm>
              <a:off x="3550920" y="3855720"/>
              <a:ext cx="502920" cy="45720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4236720" y="3108960"/>
              <a:ext cx="518160" cy="472440"/>
            </a:xfrm>
            <a:prstGeom prst="ellipse">
              <a:avLst/>
            </a:prstGeom>
            <a:pattFill prst="pct75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Terminator 11"/>
            <p:cNvSpPr/>
            <p:nvPr userDrawn="1"/>
          </p:nvSpPr>
          <p:spPr>
            <a:xfrm rot="2539918">
              <a:off x="3945221" y="3393855"/>
              <a:ext cx="430597" cy="636347"/>
            </a:xfrm>
            <a:prstGeom prst="flowChartTerminator">
              <a:avLst/>
            </a:prstGeom>
            <a:pattFill prst="plaid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Terminator 13"/>
            <p:cNvSpPr/>
            <p:nvPr userDrawn="1"/>
          </p:nvSpPr>
          <p:spPr>
            <a:xfrm rot="8139500">
              <a:off x="3948082" y="3408144"/>
              <a:ext cx="430597" cy="636347"/>
            </a:xfrm>
            <a:prstGeom prst="flowChartTerminator">
              <a:avLst/>
            </a:prstGeom>
            <a:pattFill prst="plaid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4304172" y="3804269"/>
              <a:ext cx="502920" cy="457200"/>
            </a:xfrm>
            <a:prstGeom prst="ellipse">
              <a:avLst/>
            </a:prstGeom>
            <a:pattFill prst="dkHorz">
              <a:fgClr>
                <a:schemeClr val="accent6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3497627" y="3136582"/>
              <a:ext cx="518160" cy="472440"/>
            </a:xfrm>
            <a:prstGeom prst="ellipse">
              <a:avLst/>
            </a:prstGeom>
            <a:pattFill prst="pct75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11720492" y="6180987"/>
            <a:ext cx="664798" cy="688657"/>
            <a:chOff x="3497627" y="3108960"/>
            <a:chExt cx="1309465" cy="1203960"/>
          </a:xfrm>
        </p:grpSpPr>
        <p:sp>
          <p:nvSpPr>
            <p:cNvPr id="19" name="Oval 18"/>
            <p:cNvSpPr/>
            <p:nvPr userDrawn="1"/>
          </p:nvSpPr>
          <p:spPr>
            <a:xfrm>
              <a:off x="3550920" y="3855720"/>
              <a:ext cx="502920" cy="45720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236720" y="3108960"/>
              <a:ext cx="518160" cy="472440"/>
            </a:xfrm>
            <a:prstGeom prst="ellipse">
              <a:avLst/>
            </a:prstGeom>
            <a:pattFill prst="pct75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Terminator 20"/>
            <p:cNvSpPr/>
            <p:nvPr userDrawn="1"/>
          </p:nvSpPr>
          <p:spPr>
            <a:xfrm rot="2539918">
              <a:off x="3945221" y="3393855"/>
              <a:ext cx="430597" cy="636347"/>
            </a:xfrm>
            <a:prstGeom prst="flowChartTerminator">
              <a:avLst/>
            </a:prstGeom>
            <a:pattFill prst="plaid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Terminator 21"/>
            <p:cNvSpPr/>
            <p:nvPr userDrawn="1"/>
          </p:nvSpPr>
          <p:spPr>
            <a:xfrm rot="8139500">
              <a:off x="3948082" y="3408144"/>
              <a:ext cx="430597" cy="636347"/>
            </a:xfrm>
            <a:prstGeom prst="flowChartTerminator">
              <a:avLst/>
            </a:prstGeom>
            <a:pattFill prst="plaid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4304172" y="3804269"/>
              <a:ext cx="502920" cy="457200"/>
            </a:xfrm>
            <a:prstGeom prst="ellipse">
              <a:avLst/>
            </a:prstGeom>
            <a:pattFill prst="dkHorz">
              <a:fgClr>
                <a:schemeClr val="accent6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3497627" y="3136582"/>
              <a:ext cx="518160" cy="472440"/>
            </a:xfrm>
            <a:prstGeom prst="ellipse">
              <a:avLst/>
            </a:prstGeom>
            <a:pattFill prst="pct75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372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389467"/>
            <a:ext cx="11041380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1947333"/>
            <a:ext cx="11041380" cy="46414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D9B19953-C9E1-42AF-87C8-EDDB3F13828C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1ACBD435-3FFA-4C9C-BAB9-7DBE675FE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7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389467"/>
            <a:ext cx="2760345" cy="619929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389467"/>
            <a:ext cx="8121015" cy="61992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D9B19953-C9E1-42AF-87C8-EDDB3F13828C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1ACBD435-3FFA-4C9C-BAB9-7DBE675FE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0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389467"/>
            <a:ext cx="11041380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110" y="1947333"/>
            <a:ext cx="11041380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D9B19953-C9E1-42AF-87C8-EDDB3F13828C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1ACBD435-3FFA-4C9C-BAB9-7DBE675FE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2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823721"/>
            <a:ext cx="11041380" cy="3042919"/>
          </a:xfrm>
          <a:prstGeom prst="rect">
            <a:avLst/>
          </a:prstGeo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4895428"/>
            <a:ext cx="11041380" cy="1600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D9B19953-C9E1-42AF-87C8-EDDB3F13828C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1ACBD435-3FFA-4C9C-BAB9-7DBE675FE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389467"/>
            <a:ext cx="11041380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1947333"/>
            <a:ext cx="5440680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1947333"/>
            <a:ext cx="5440680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D9B19953-C9E1-42AF-87C8-EDDB3F13828C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1ACBD435-3FFA-4C9C-BAB9-7DBE675FE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3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389467"/>
            <a:ext cx="11041380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793241"/>
            <a:ext cx="5415676" cy="8788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672080"/>
            <a:ext cx="5415676" cy="3930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793241"/>
            <a:ext cx="5442347" cy="8788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672080"/>
            <a:ext cx="5442347" cy="3930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D9B19953-C9E1-42AF-87C8-EDDB3F13828C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1ACBD435-3FFA-4C9C-BAB9-7DBE675FE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0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389467"/>
            <a:ext cx="11041380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D9B19953-C9E1-42AF-87C8-EDDB3F13828C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1ACBD435-3FFA-4C9C-BAB9-7DBE675FE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9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D9B19953-C9E1-42AF-87C8-EDDB3F13828C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1ACBD435-3FFA-4C9C-BAB9-7DBE675FE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9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87680"/>
            <a:ext cx="4128849" cy="170688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053254"/>
            <a:ext cx="6480810" cy="5198533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194560"/>
            <a:ext cx="4128849" cy="4065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D9B19953-C9E1-42AF-87C8-EDDB3F13828C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1ACBD435-3FFA-4C9C-BAB9-7DBE675FE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1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87680"/>
            <a:ext cx="4128849" cy="170688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053254"/>
            <a:ext cx="6480810" cy="519853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194560"/>
            <a:ext cx="4128849" cy="4065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D9B19953-C9E1-42AF-87C8-EDDB3F13828C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1ACBD435-3FFA-4C9C-BAB9-7DBE675FE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0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801600" cy="73152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721" y="124116"/>
            <a:ext cx="12504057" cy="69196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9721" y="6338282"/>
            <a:ext cx="664798" cy="688657"/>
            <a:chOff x="3497627" y="3108960"/>
            <a:chExt cx="1309465" cy="1203960"/>
          </a:xfrm>
        </p:grpSpPr>
        <p:sp>
          <p:nvSpPr>
            <p:cNvPr id="10" name="Oval 9"/>
            <p:cNvSpPr/>
            <p:nvPr userDrawn="1"/>
          </p:nvSpPr>
          <p:spPr>
            <a:xfrm>
              <a:off x="3550920" y="3855720"/>
              <a:ext cx="502920" cy="45720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4236720" y="3108960"/>
              <a:ext cx="518160" cy="472440"/>
            </a:xfrm>
            <a:prstGeom prst="ellipse">
              <a:avLst/>
            </a:prstGeom>
            <a:pattFill prst="pct75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Terminator 11"/>
            <p:cNvSpPr/>
            <p:nvPr userDrawn="1"/>
          </p:nvSpPr>
          <p:spPr>
            <a:xfrm rot="2539918">
              <a:off x="3945221" y="3393855"/>
              <a:ext cx="430597" cy="636347"/>
            </a:xfrm>
            <a:prstGeom prst="flowChartTerminator">
              <a:avLst/>
            </a:prstGeom>
            <a:pattFill prst="plaid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Terminator 12"/>
            <p:cNvSpPr/>
            <p:nvPr userDrawn="1"/>
          </p:nvSpPr>
          <p:spPr>
            <a:xfrm rot="8139500">
              <a:off x="3948082" y="3408144"/>
              <a:ext cx="430597" cy="636347"/>
            </a:xfrm>
            <a:prstGeom prst="flowChartTerminator">
              <a:avLst/>
            </a:prstGeom>
            <a:pattFill prst="plaid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4304172" y="3804269"/>
              <a:ext cx="502920" cy="457200"/>
            </a:xfrm>
            <a:prstGeom prst="ellipse">
              <a:avLst/>
            </a:prstGeom>
            <a:pattFill prst="dkHorz">
              <a:fgClr>
                <a:schemeClr val="accent6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3497627" y="3136582"/>
              <a:ext cx="518160" cy="472440"/>
            </a:xfrm>
            <a:prstGeom prst="ellipse">
              <a:avLst/>
            </a:prstGeom>
            <a:pattFill prst="pct75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822090" y="6268072"/>
            <a:ext cx="664798" cy="688657"/>
            <a:chOff x="3497627" y="3108960"/>
            <a:chExt cx="1309465" cy="1203960"/>
          </a:xfrm>
        </p:grpSpPr>
        <p:sp>
          <p:nvSpPr>
            <p:cNvPr id="17" name="Oval 16"/>
            <p:cNvSpPr/>
            <p:nvPr userDrawn="1"/>
          </p:nvSpPr>
          <p:spPr>
            <a:xfrm>
              <a:off x="3550920" y="3855720"/>
              <a:ext cx="502920" cy="45720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4236720" y="3108960"/>
              <a:ext cx="518160" cy="472440"/>
            </a:xfrm>
            <a:prstGeom prst="ellipse">
              <a:avLst/>
            </a:prstGeom>
            <a:pattFill prst="pct75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Terminator 18"/>
            <p:cNvSpPr/>
            <p:nvPr userDrawn="1"/>
          </p:nvSpPr>
          <p:spPr>
            <a:xfrm rot="2539918">
              <a:off x="3945221" y="3393855"/>
              <a:ext cx="430597" cy="636347"/>
            </a:xfrm>
            <a:prstGeom prst="flowChartTerminator">
              <a:avLst/>
            </a:prstGeom>
            <a:pattFill prst="plaid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Terminator 19"/>
            <p:cNvSpPr/>
            <p:nvPr userDrawn="1"/>
          </p:nvSpPr>
          <p:spPr>
            <a:xfrm rot="8139500">
              <a:off x="3948082" y="3408144"/>
              <a:ext cx="430597" cy="636347"/>
            </a:xfrm>
            <a:prstGeom prst="flowChartTerminator">
              <a:avLst/>
            </a:prstGeom>
            <a:pattFill prst="plaid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304172" y="3804269"/>
              <a:ext cx="502920" cy="457200"/>
            </a:xfrm>
            <a:prstGeom prst="ellipse">
              <a:avLst/>
            </a:prstGeom>
            <a:pattFill prst="dkHorz">
              <a:fgClr>
                <a:schemeClr val="accent6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3497627" y="3136582"/>
              <a:ext cx="518160" cy="472440"/>
            </a:xfrm>
            <a:prstGeom prst="ellipse">
              <a:avLst/>
            </a:prstGeom>
            <a:pattFill prst="pct75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386" y="174173"/>
            <a:ext cx="932586" cy="6241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8" y="40791"/>
            <a:ext cx="1059543" cy="105954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18597" y="6996410"/>
            <a:ext cx="7837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BD" sz="2000" baseline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তাজিবুর রহমান, সহকারী শিক্ষক, পার কেকানিয়া সরকারি প্রাথমিক বিদ্যালয়, কালিয়া নড়াইল।</a:t>
            </a:r>
            <a:r>
              <a:rPr lang="en-US" sz="2000" baseline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6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254" y="1739789"/>
            <a:ext cx="10476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নড়াইল অনলাইন প্রাইমারি স্কুলে </a:t>
            </a:r>
          </a:p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05250" y="1731818"/>
            <a:ext cx="10194023" cy="3208166"/>
            <a:chOff x="1510143" y="2078181"/>
            <a:chExt cx="9656621" cy="166234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2078182"/>
              <a:ext cx="9642764" cy="16623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510143" y="2078181"/>
              <a:ext cx="706582" cy="1662339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627" y="4804230"/>
            <a:ext cx="3018491" cy="2221378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3940213" y="3614058"/>
            <a:ext cx="3374987" cy="3411550"/>
          </a:xfrm>
          <a:custGeom>
            <a:avLst/>
            <a:gdLst>
              <a:gd name="connsiteX0" fmla="*/ 0 w 5557838"/>
              <a:gd name="connsiteY0" fmla="*/ 1071563 h 3286125"/>
              <a:gd name="connsiteX1" fmla="*/ 400050 w 5557838"/>
              <a:gd name="connsiteY1" fmla="*/ 1100138 h 3286125"/>
              <a:gd name="connsiteX2" fmla="*/ 842963 w 5557838"/>
              <a:gd name="connsiteY2" fmla="*/ 871538 h 3286125"/>
              <a:gd name="connsiteX3" fmla="*/ 857250 w 5557838"/>
              <a:gd name="connsiteY3" fmla="*/ 742950 h 3286125"/>
              <a:gd name="connsiteX4" fmla="*/ 1085850 w 5557838"/>
              <a:gd name="connsiteY4" fmla="*/ 600075 h 3286125"/>
              <a:gd name="connsiteX5" fmla="*/ 1200150 w 5557838"/>
              <a:gd name="connsiteY5" fmla="*/ 657225 h 3286125"/>
              <a:gd name="connsiteX6" fmla="*/ 1243013 w 5557838"/>
              <a:gd name="connsiteY6" fmla="*/ 685800 h 3286125"/>
              <a:gd name="connsiteX7" fmla="*/ 1514475 w 5557838"/>
              <a:gd name="connsiteY7" fmla="*/ 1014413 h 3286125"/>
              <a:gd name="connsiteX8" fmla="*/ 1871663 w 5557838"/>
              <a:gd name="connsiteY8" fmla="*/ 1114425 h 3286125"/>
              <a:gd name="connsiteX9" fmla="*/ 2043113 w 5557838"/>
              <a:gd name="connsiteY9" fmla="*/ 928688 h 3286125"/>
              <a:gd name="connsiteX10" fmla="*/ 2171700 w 5557838"/>
              <a:gd name="connsiteY10" fmla="*/ 514350 h 3286125"/>
              <a:gd name="connsiteX11" fmla="*/ 2728913 w 5557838"/>
              <a:gd name="connsiteY11" fmla="*/ 400050 h 3286125"/>
              <a:gd name="connsiteX12" fmla="*/ 3186113 w 5557838"/>
              <a:gd name="connsiteY12" fmla="*/ 857250 h 3286125"/>
              <a:gd name="connsiteX13" fmla="*/ 3314700 w 5557838"/>
              <a:gd name="connsiteY13" fmla="*/ 900113 h 3286125"/>
              <a:gd name="connsiteX14" fmla="*/ 3843338 w 5557838"/>
              <a:gd name="connsiteY14" fmla="*/ 814388 h 3286125"/>
              <a:gd name="connsiteX15" fmla="*/ 4014788 w 5557838"/>
              <a:gd name="connsiteY15" fmla="*/ 400050 h 3286125"/>
              <a:gd name="connsiteX16" fmla="*/ 4429125 w 5557838"/>
              <a:gd name="connsiteY16" fmla="*/ 371475 h 3286125"/>
              <a:gd name="connsiteX17" fmla="*/ 4529138 w 5557838"/>
              <a:gd name="connsiteY17" fmla="*/ 514350 h 3286125"/>
              <a:gd name="connsiteX18" fmla="*/ 4586288 w 5557838"/>
              <a:gd name="connsiteY18" fmla="*/ 585788 h 3286125"/>
              <a:gd name="connsiteX19" fmla="*/ 4657725 w 5557838"/>
              <a:gd name="connsiteY19" fmla="*/ 771525 h 3286125"/>
              <a:gd name="connsiteX20" fmla="*/ 4943475 w 5557838"/>
              <a:gd name="connsiteY20" fmla="*/ 742950 h 3286125"/>
              <a:gd name="connsiteX21" fmla="*/ 5514975 w 5557838"/>
              <a:gd name="connsiteY21" fmla="*/ 0 h 3286125"/>
              <a:gd name="connsiteX22" fmla="*/ 5557838 w 5557838"/>
              <a:gd name="connsiteY22" fmla="*/ 3286125 h 3286125"/>
              <a:gd name="connsiteX23" fmla="*/ 28575 w 5557838"/>
              <a:gd name="connsiteY23" fmla="*/ 3286125 h 3286125"/>
              <a:gd name="connsiteX24" fmla="*/ 0 w 5557838"/>
              <a:gd name="connsiteY24" fmla="*/ 1014413 h 328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557838" h="3286125">
                <a:moveTo>
                  <a:pt x="0" y="1071563"/>
                </a:moveTo>
                <a:lnTo>
                  <a:pt x="400050" y="1100138"/>
                </a:lnTo>
                <a:lnTo>
                  <a:pt x="842963" y="871538"/>
                </a:lnTo>
                <a:lnTo>
                  <a:pt x="857250" y="742950"/>
                </a:lnTo>
                <a:lnTo>
                  <a:pt x="1085850" y="600075"/>
                </a:lnTo>
                <a:cubicBezTo>
                  <a:pt x="1123950" y="619125"/>
                  <a:pt x="1162754" y="636827"/>
                  <a:pt x="1200150" y="657225"/>
                </a:cubicBezTo>
                <a:cubicBezTo>
                  <a:pt x="1215225" y="665448"/>
                  <a:pt x="1243013" y="685800"/>
                  <a:pt x="1243013" y="685800"/>
                </a:cubicBezTo>
                <a:lnTo>
                  <a:pt x="1514475" y="1014413"/>
                </a:lnTo>
                <a:lnTo>
                  <a:pt x="1871663" y="1114425"/>
                </a:lnTo>
                <a:lnTo>
                  <a:pt x="2043113" y="928688"/>
                </a:lnTo>
                <a:lnTo>
                  <a:pt x="2171700" y="514350"/>
                </a:lnTo>
                <a:lnTo>
                  <a:pt x="2728913" y="400050"/>
                </a:lnTo>
                <a:lnTo>
                  <a:pt x="3186113" y="857250"/>
                </a:lnTo>
                <a:lnTo>
                  <a:pt x="3314700" y="900113"/>
                </a:lnTo>
                <a:lnTo>
                  <a:pt x="3843338" y="814388"/>
                </a:lnTo>
                <a:lnTo>
                  <a:pt x="4014788" y="400050"/>
                </a:lnTo>
                <a:lnTo>
                  <a:pt x="4429125" y="371475"/>
                </a:lnTo>
                <a:lnTo>
                  <a:pt x="4529138" y="514350"/>
                </a:lnTo>
                <a:cubicBezTo>
                  <a:pt x="4569692" y="572929"/>
                  <a:pt x="4542035" y="541535"/>
                  <a:pt x="4586288" y="585788"/>
                </a:cubicBezTo>
                <a:lnTo>
                  <a:pt x="4657725" y="771525"/>
                </a:lnTo>
                <a:lnTo>
                  <a:pt x="4943475" y="742950"/>
                </a:lnTo>
                <a:lnTo>
                  <a:pt x="5514975" y="0"/>
                </a:lnTo>
                <a:lnTo>
                  <a:pt x="5557838" y="3286125"/>
                </a:lnTo>
                <a:lnTo>
                  <a:pt x="28575" y="3286125"/>
                </a:lnTo>
                <a:lnTo>
                  <a:pt x="0" y="1014413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142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3492E-6 5.55556E-7 L 0.77281 0.0138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41" y="6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8.JPG"/>
          <p:cNvPicPr>
            <a:picLocks noChangeAspect="1"/>
          </p:cNvPicPr>
          <p:nvPr/>
        </p:nvPicPr>
        <p:blipFill>
          <a:blip r:embed="rId2"/>
          <a:srcRect l="57912" t="18298" r="9176" b="68415"/>
          <a:stretch>
            <a:fillRect/>
          </a:stretch>
        </p:blipFill>
        <p:spPr>
          <a:xfrm>
            <a:off x="1039092" y="304801"/>
            <a:ext cx="4322618" cy="1775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0255" y="1239982"/>
            <a:ext cx="66640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গোলার্ধ হলো গোলকের অর্ধেক। </a:t>
            </a:r>
            <a:endParaRPr lang="en-US" sz="4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0982" y="408709"/>
            <a:ext cx="46966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500" dirty="0">
                <a:latin typeface="NikoshBAN" pitchFamily="2" charset="0"/>
                <a:cs typeface="NikoshBAN" pitchFamily="2" charset="0"/>
              </a:rPr>
              <a:t>গোলার্ধ বলতে কী বুঝি? 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53893" y="2202873"/>
            <a:ext cx="2978727" cy="2826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932218" y="3699164"/>
            <a:ext cx="3269673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15746" y="3248891"/>
            <a:ext cx="33250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500" dirty="0">
                <a:latin typeface="NikoshBAN" pitchFamily="2" charset="0"/>
                <a:cs typeface="NikoshBAN" pitchFamily="2" charset="0"/>
              </a:rPr>
              <a:t>এটি একটি গোলক 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7927" y="5257800"/>
            <a:ext cx="11901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00" dirty="0">
                <a:latin typeface="NikoshBAN" pitchFamily="2" charset="0"/>
                <a:cs typeface="NikoshBAN" pitchFamily="2" charset="0"/>
              </a:rPr>
              <a:t>একে সমান ২ ভাগে ভাগ করি তাহলে ১ভাগ হলো অর্ধেক। তাকে আমরা গোলার্ধ বলি।  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2" grpId="0" animBg="1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57056" t="16313" r="8312" b="65496"/>
          <a:stretch>
            <a:fillRect/>
          </a:stretch>
        </p:blipFill>
        <p:spPr>
          <a:xfrm>
            <a:off x="3020290" y="4918363"/>
            <a:ext cx="5153891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9561" t="21067" r="41865" b="65496"/>
          <a:stretch>
            <a:fillRect/>
          </a:stretch>
        </p:blipFill>
        <p:spPr>
          <a:xfrm>
            <a:off x="609600" y="720437"/>
            <a:ext cx="11139054" cy="402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1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8.JPG"/>
          <p:cNvPicPr>
            <a:picLocks noChangeAspect="1"/>
          </p:cNvPicPr>
          <p:nvPr/>
        </p:nvPicPr>
        <p:blipFill>
          <a:blip r:embed="rId2"/>
          <a:srcRect l="56904" t="34382" r="9015" b="51166"/>
          <a:stretch>
            <a:fillRect/>
          </a:stretch>
        </p:blipFill>
        <p:spPr>
          <a:xfrm>
            <a:off x="1136072" y="665018"/>
            <a:ext cx="10807037" cy="41702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5528" y="5472545"/>
            <a:ext cx="4267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500" dirty="0">
                <a:latin typeface="NikoshBAN" pitchFamily="2" charset="0"/>
                <a:cs typeface="NikoshBAN" pitchFamily="2" charset="0"/>
              </a:rPr>
              <a:t>উত্তর গোলার্ধে শীতকাল 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57399" t="34478" r="8809" b="48525"/>
          <a:stretch>
            <a:fillRect/>
          </a:stretch>
        </p:blipFill>
        <p:spPr>
          <a:xfrm>
            <a:off x="4668982" y="4422604"/>
            <a:ext cx="3519055" cy="2310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9561" t="37713" r="42346" b="48525"/>
          <a:stretch>
            <a:fillRect/>
          </a:stretch>
        </p:blipFill>
        <p:spPr>
          <a:xfrm>
            <a:off x="775855" y="568036"/>
            <a:ext cx="11443853" cy="4066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853" y="1909732"/>
            <a:ext cx="2544376" cy="1911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ed Rectangle 12"/>
          <p:cNvSpPr/>
          <p:nvPr/>
        </p:nvSpPr>
        <p:spPr>
          <a:xfrm>
            <a:off x="2296332" y="2260820"/>
            <a:ext cx="6784921" cy="1293884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ঋতুগুলো কী কী?</a:t>
            </a:r>
            <a:endParaRPr lang="en-US" sz="5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31902" y="1653272"/>
            <a:ext cx="2118682" cy="2499628"/>
            <a:chOff x="231902" y="975607"/>
            <a:chExt cx="1845290" cy="1405881"/>
          </a:xfrm>
        </p:grpSpPr>
        <p:sp>
          <p:nvSpPr>
            <p:cNvPr id="15" name="Freeform 1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 16"/>
          <p:cNvSpPr/>
          <p:nvPr/>
        </p:nvSpPr>
        <p:spPr>
          <a:xfrm>
            <a:off x="381333" y="1787263"/>
            <a:ext cx="1765568" cy="2194148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378861" y="4838726"/>
            <a:ext cx="9538522" cy="129388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গ্রীষ্ম, বর্ষা, শরত, হেমন্ত, শীত ও বসন্ত। </a:t>
            </a:r>
            <a:endParaRPr lang="en-US" sz="5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8202" y="387047"/>
            <a:ext cx="9066721" cy="9407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08731" tIns="54366" rIns="108731" bIns="54366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পাঠ্য বইয়ের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57-58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নং পৃষ্ঠা দেখো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ookAnim.gif">
            <a:extLst>
              <a:ext uri="{FF2B5EF4-FFF2-40B4-BE49-F238E27FC236}">
                <a16:creationId xmlns:a16="http://schemas.microsoft.com/office/drawing/2014/main" id="{4A9141FF-7F40-4DE9-96E6-AC8B24CEB8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8537" y="292405"/>
            <a:ext cx="1075130" cy="86450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89629" y="1632368"/>
            <a:ext cx="9613881" cy="4255404"/>
            <a:chOff x="850416" y="1427240"/>
            <a:chExt cx="9613881" cy="4255404"/>
          </a:xfrm>
        </p:grpSpPr>
        <p:grpSp>
          <p:nvGrpSpPr>
            <p:cNvPr id="10" name="Group 9"/>
            <p:cNvGrpSpPr/>
            <p:nvPr/>
          </p:nvGrpSpPr>
          <p:grpSpPr>
            <a:xfrm>
              <a:off x="850416" y="1427240"/>
              <a:ext cx="9613881" cy="4255404"/>
              <a:chOff x="850416" y="1427240"/>
              <a:chExt cx="9613881" cy="425540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50416" y="1429148"/>
                <a:ext cx="4723454" cy="425349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740843" y="1427240"/>
                <a:ext cx="4723454" cy="425349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0970" y="1539107"/>
                <a:ext cx="4128654" cy="395987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5" name="Oval 14"/>
              <p:cNvSpPr/>
              <p:nvPr/>
            </p:nvSpPr>
            <p:spPr>
              <a:xfrm>
                <a:off x="5740843" y="16453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740843" y="2068406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740843" y="24835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740843" y="2906606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740843" y="33217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740843" y="3744806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740843" y="41599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740843" y="4583006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740843" y="50235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 flipH="1">
                <a:off x="5199529" y="16453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 flipH="1">
                <a:off x="5199529" y="2068406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 flipH="1">
                <a:off x="5199529" y="24835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 flipH="1">
                <a:off x="5199529" y="2906606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 flipH="1">
                <a:off x="5199529" y="33217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flipH="1">
                <a:off x="5199529" y="41599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 flipH="1">
                <a:off x="5199529" y="4583006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flipH="1">
                <a:off x="5199529" y="50235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flipH="1">
                <a:off x="5199529" y="3744806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5283401" y="1732589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5296873" y="21616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5296873" y="25680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5296873" y="29998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5296873" y="34189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5296873" y="38380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5296873" y="42698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5296873" y="46508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5296873" y="50953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23827" y="1544014"/>
              <a:ext cx="3575273" cy="3954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040329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1899" y="1712340"/>
            <a:ext cx="8119571" cy="24699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186383" y="2420369"/>
            <a:ext cx="1905000" cy="838200"/>
            <a:chOff x="4495800" y="1295400"/>
            <a:chExt cx="2819400" cy="1371600"/>
          </a:xfrm>
        </p:grpSpPr>
        <p:sp>
          <p:nvSpPr>
            <p:cNvPr id="12" name="Flowchart: Direct Access Storage 11"/>
            <p:cNvSpPr/>
            <p:nvPr/>
          </p:nvSpPr>
          <p:spPr>
            <a:xfrm flipH="1">
              <a:off x="4953000" y="1524000"/>
              <a:ext cx="2362200" cy="838200"/>
            </a:xfrm>
            <a:prstGeom prst="flowChartMagneticDru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Extract 18"/>
            <p:cNvSpPr/>
            <p:nvPr/>
          </p:nvSpPr>
          <p:spPr>
            <a:xfrm rot="5400000">
              <a:off x="4610100" y="1485900"/>
              <a:ext cx="1295400" cy="914400"/>
            </a:xfrm>
            <a:prstGeom prst="flowChartExtra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495800" y="1295400"/>
              <a:ext cx="533400" cy="1371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491" y="294594"/>
            <a:ext cx="2544376" cy="12721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ed Rectangle 12"/>
          <p:cNvSpPr/>
          <p:nvPr/>
        </p:nvSpPr>
        <p:spPr>
          <a:xfrm>
            <a:off x="2861186" y="465991"/>
            <a:ext cx="6297562" cy="850090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 ৩টি দলে ভাগ হও এবং নিচের চিত্রের দিকে লক্ষ্য কর এবং ছক আঁকো । </a:t>
            </a:r>
            <a:endParaRPr 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66236" y="157044"/>
            <a:ext cx="1594950" cy="1421034"/>
            <a:chOff x="231902" y="975607"/>
            <a:chExt cx="1845290" cy="1405881"/>
          </a:xfrm>
        </p:grpSpPr>
        <p:sp>
          <p:nvSpPr>
            <p:cNvPr id="15" name="Freeform 1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 16"/>
          <p:cNvSpPr/>
          <p:nvPr/>
        </p:nvSpPr>
        <p:spPr>
          <a:xfrm>
            <a:off x="1566896" y="285856"/>
            <a:ext cx="1178951" cy="121036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I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98777" y="6358597"/>
            <a:ext cx="9804046" cy="33106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দলে আলোচনা করে খাতায় লিখঃ</a:t>
            </a:r>
          </a:p>
        </p:txBody>
      </p:sp>
      <p:sp>
        <p:nvSpPr>
          <p:cNvPr id="9" name="Trapezoid 8"/>
          <p:cNvSpPr/>
          <p:nvPr/>
        </p:nvSpPr>
        <p:spPr>
          <a:xfrm rot="5400000">
            <a:off x="5497676" y="681380"/>
            <a:ext cx="1493901" cy="4295402"/>
          </a:xfrm>
          <a:prstGeom prst="trapezoid">
            <a:avLst>
              <a:gd name="adj" fmla="val 28275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3224020" y="1734393"/>
            <a:ext cx="1759509" cy="2411984"/>
            <a:chOff x="10614870" y="2674369"/>
            <a:chExt cx="1759509" cy="2411984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8" t="6977" r="6520" b="4257"/>
            <a:stretch/>
          </p:blipFill>
          <p:spPr bwMode="auto">
            <a:xfrm rot="830483">
              <a:off x="10708281" y="2997679"/>
              <a:ext cx="1604557" cy="16071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softEdge rad="112500"/>
            </a:effec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11503459" y="2674369"/>
              <a:ext cx="0" cy="24119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614870" y="3613871"/>
              <a:ext cx="523105" cy="397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পূর্ব</a:t>
              </a:r>
              <a:endPara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610866" y="3613871"/>
              <a:ext cx="763513" cy="397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পশ্চিম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205050" y="1712340"/>
            <a:ext cx="1891876" cy="2456091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8344C17A-419B-46CF-83FE-5EC26D4EC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008304"/>
              </p:ext>
            </p:extLst>
          </p:nvPr>
        </p:nvGraphicFramePr>
        <p:xfrm>
          <a:off x="984738" y="4533685"/>
          <a:ext cx="9527088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3620">
                  <a:extLst>
                    <a:ext uri="{9D8B030D-6E8A-4147-A177-3AD203B41FA5}">
                      <a16:colId xmlns:a16="http://schemas.microsoft.com/office/drawing/2014/main" val="314032753"/>
                    </a:ext>
                  </a:extLst>
                </a:gridCol>
                <a:gridCol w="3627772">
                  <a:extLst>
                    <a:ext uri="{9D8B030D-6E8A-4147-A177-3AD203B41FA5}">
                      <a16:colId xmlns:a16="http://schemas.microsoft.com/office/drawing/2014/main" val="494644570"/>
                    </a:ext>
                  </a:extLst>
                </a:gridCol>
                <a:gridCol w="3175696">
                  <a:extLst>
                    <a:ext uri="{9D8B030D-6E8A-4147-A177-3AD203B41FA5}">
                      <a16:colId xmlns:a16="http://schemas.microsoft.com/office/drawing/2014/main" val="3088387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5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5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টর্চের অভিমুখে উত্তর মেরু </a:t>
                      </a:r>
                      <a:endParaRPr lang="en-US" sz="25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5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টর্চের বিপরীতে উত্তর মেরু </a:t>
                      </a:r>
                      <a:endParaRPr lang="en-US" sz="25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664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5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দিনের দৈর্ঘ্য (সেমি) </a:t>
                      </a:r>
                      <a:endParaRPr lang="en-US" sz="25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488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5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রাতের দৈর্ঘ্য (সেমি) </a:t>
                      </a:r>
                      <a:endParaRPr lang="en-US" sz="25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254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0316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10" y="595464"/>
            <a:ext cx="4864281" cy="432380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58451" y="2251468"/>
            <a:ext cx="4296197" cy="1293884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উপস্থাপন </a:t>
            </a:r>
            <a:endParaRPr lang="en-US" sz="5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1902" y="1653272"/>
            <a:ext cx="2437556" cy="2499628"/>
            <a:chOff x="231902" y="975607"/>
            <a:chExt cx="1845290" cy="1405881"/>
          </a:xfrm>
        </p:grpSpPr>
        <p:sp>
          <p:nvSpPr>
            <p:cNvPr id="7" name="Freeform 6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eeform 8"/>
          <p:cNvSpPr/>
          <p:nvPr/>
        </p:nvSpPr>
        <p:spPr>
          <a:xfrm>
            <a:off x="381333" y="1787263"/>
            <a:ext cx="2031296" cy="2194148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9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0577" y="1453135"/>
            <a:ext cx="1082531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তোমরা কী এবার বলতে পারো? </a:t>
            </a:r>
            <a:endParaRPr lang="en-US" sz="6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0741" y="2808977"/>
            <a:ext cx="7932677" cy="1033124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731" tIns="54366" rIns="108731" bIns="54366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ঋতু পরিবর্তন কেন হয়? 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117046" y="646719"/>
            <a:ext cx="3216691" cy="3084125"/>
            <a:chOff x="7608628" y="1250522"/>
            <a:chExt cx="3216691" cy="3084125"/>
          </a:xfrm>
        </p:grpSpPr>
        <p:sp>
          <p:nvSpPr>
            <p:cNvPr id="6" name="Freeform 5"/>
            <p:cNvSpPr/>
            <p:nvPr/>
          </p:nvSpPr>
          <p:spPr>
            <a:xfrm>
              <a:off x="9217903" y="1250522"/>
              <a:ext cx="1607416" cy="3084125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 flipH="1" flipV="1">
              <a:off x="7608628" y="1250522"/>
              <a:ext cx="1607416" cy="3084125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4481385" y="946605"/>
            <a:ext cx="2670392" cy="2484354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0021" y="1713649"/>
            <a:ext cx="172675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90271" y="3730844"/>
            <a:ext cx="10729800" cy="2110341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731" tIns="54366" rIns="108731" bIns="54366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জুন মাসে উত্তর গোলার্ধে কোন ঋতু দেখা যায় ?</a:t>
            </a:r>
            <a:endParaRPr lang="en-US" sz="6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12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59657" y="174171"/>
            <a:ext cx="4078514" cy="3338286"/>
          </a:xfrm>
          <a:prstGeom prst="frame">
            <a:avLst>
              <a:gd name="adj1" fmla="val 5109"/>
            </a:avLst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457199" y="500742"/>
            <a:ext cx="4078514" cy="3338286"/>
          </a:xfrm>
          <a:prstGeom prst="frame">
            <a:avLst>
              <a:gd name="adj1" fmla="val 510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841828" y="827313"/>
            <a:ext cx="4078514" cy="3338286"/>
          </a:xfrm>
          <a:prstGeom prst="frame">
            <a:avLst>
              <a:gd name="adj1" fmla="val 510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240971" y="1182912"/>
            <a:ext cx="4078514" cy="3338286"/>
          </a:xfrm>
          <a:prstGeom prst="frame">
            <a:avLst>
              <a:gd name="adj1" fmla="val 510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12686" y="1665512"/>
            <a:ext cx="4078514" cy="3338286"/>
            <a:chOff x="1640114" y="1683660"/>
            <a:chExt cx="4078514" cy="3338286"/>
          </a:xfrm>
        </p:grpSpPr>
        <p:sp>
          <p:nvSpPr>
            <p:cNvPr id="9" name="Frame 8"/>
            <p:cNvSpPr/>
            <p:nvPr/>
          </p:nvSpPr>
          <p:spPr>
            <a:xfrm>
              <a:off x="1640114" y="1683660"/>
              <a:ext cx="4078514" cy="3338286"/>
            </a:xfrm>
            <a:prstGeom prst="frame">
              <a:avLst>
                <a:gd name="adj1" fmla="val 5109"/>
              </a:avLst>
            </a:prstGeom>
            <a:gradFill>
              <a:gsLst>
                <a:gs pos="9000">
                  <a:srgbClr val="0070C0"/>
                </a:gs>
                <a:gs pos="90500">
                  <a:srgbClr val="C2DAEF"/>
                </a:gs>
                <a:gs pos="81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400000" scaled="0"/>
            </a:gradFill>
            <a:ln>
              <a:noFill/>
            </a:ln>
            <a:effectLst>
              <a:glow rad="127000">
                <a:schemeClr val="bg1"/>
              </a:glow>
              <a:reflection endPos="47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6" t="35516" r="26508" b="35514"/>
            <a:stretch/>
          </p:blipFill>
          <p:spPr>
            <a:xfrm>
              <a:off x="1843314" y="1881462"/>
              <a:ext cx="3614058" cy="29426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Frame 10"/>
          <p:cNvSpPr/>
          <p:nvPr/>
        </p:nvSpPr>
        <p:spPr>
          <a:xfrm>
            <a:off x="1968379" y="1857873"/>
            <a:ext cx="3619623" cy="2962681"/>
          </a:xfrm>
          <a:prstGeom prst="frame">
            <a:avLst>
              <a:gd name="adj1" fmla="val 5109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5716695" y="1690002"/>
            <a:ext cx="5811276" cy="3338286"/>
          </a:xfrm>
          <a:prstGeom prst="frame">
            <a:avLst>
              <a:gd name="adj1" fmla="val 510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i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তাজিবুর রহমান</a:t>
            </a:r>
            <a:endParaRPr lang="bn-IN" sz="3600" i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i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BD" sz="3200" i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 কেকানিয়া সরকারি প্রাথমিক বিদ্যালয় </a:t>
            </a:r>
            <a:endParaRPr lang="bn-IN" sz="3200" i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i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কালিয়া, নড়াইল। </a:t>
            </a:r>
            <a:endParaRPr lang="en-US" sz="3200" i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i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০১৭১১-১৪০৪৪২</a:t>
            </a:r>
            <a:r>
              <a:rPr lang="bn-BD" sz="3600" i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3600" i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33255" y="344713"/>
            <a:ext cx="6665144" cy="140038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8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8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5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1" grpId="1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2742251" y="117985"/>
            <a:ext cx="6459173" cy="1215390"/>
          </a:xfrm>
          <a:prstGeom prst="triangle">
            <a:avLst>
              <a:gd name="adj" fmla="val 50000"/>
            </a:avLst>
          </a:prstGeom>
          <a:solidFill>
            <a:schemeClr val="accent6">
              <a:lumMod val="25000"/>
            </a:schemeClr>
          </a:solidFill>
          <a:ln>
            <a:solidFill>
              <a:schemeClr val="accent6">
                <a:lumMod val="9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31" tIns="54366" rIns="108731" bIns="54366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36436" y="1356174"/>
            <a:ext cx="5770195" cy="15787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31" tIns="54366" rIns="108731" bIns="5436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03520" y="1854862"/>
            <a:ext cx="913188" cy="1027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31" tIns="54366" rIns="108731" bIns="54366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93728" y="1633670"/>
            <a:ext cx="2370596" cy="1087413"/>
          </a:xfrm>
          <a:prstGeom prst="rect">
            <a:avLst/>
          </a:prstGeom>
          <a:solidFill>
            <a:schemeClr val="tx2">
              <a:lumMod val="50000"/>
              <a:alpha val="69000"/>
            </a:schemeClr>
          </a:solidFill>
          <a:ln>
            <a:solidFill>
              <a:schemeClr val="accent1">
                <a:shade val="50000"/>
                <a:alpha val="9000"/>
              </a:schemeClr>
            </a:solidFill>
          </a:ln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31" tIns="54366" rIns="108731" bIns="54366" rtlCol="0" anchor="ctr"/>
          <a:lstStyle/>
          <a:p>
            <a:pPr algn="ctr"/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3776496" y="1829600"/>
            <a:ext cx="1957528" cy="673715"/>
            <a:chOff x="4572379" y="3007117"/>
            <a:chExt cx="1867989" cy="1120745"/>
          </a:xfrm>
        </p:grpSpPr>
        <p:sp>
          <p:nvSpPr>
            <p:cNvPr id="11" name="Rectangle 10"/>
            <p:cNvSpPr/>
            <p:nvPr/>
          </p:nvSpPr>
          <p:spPr>
            <a:xfrm>
              <a:off x="4572379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39030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72379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39030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484573" y="470654"/>
            <a:ext cx="3582947" cy="1125456"/>
          </a:xfrm>
          <a:prstGeom prst="rect">
            <a:avLst/>
          </a:prstGeom>
          <a:noFill/>
        </p:spPr>
        <p:txBody>
          <a:bodyPr wrap="square" lIns="108731" tIns="54366" rIns="108731" bIns="54366" rtlCol="0">
            <a:spAutoFit/>
          </a:bodyPr>
          <a:lstStyle/>
          <a:p>
            <a:r>
              <a:rPr lang="bn-BD" sz="66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4649" y="4602284"/>
            <a:ext cx="10620428" cy="615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9" tIns="52670" rIns="105339" bIns="52670" rtlCol="0" anchor="ctr"/>
          <a:lstStyle/>
          <a:p>
            <a:pPr marL="526711" indent="-526711">
              <a:buFont typeface="Wingdings" pitchFamily="2" charset="2"/>
              <a:buChar char="Ø"/>
            </a:pPr>
            <a:r>
              <a:rPr lang="bn-BD" sz="46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 চারিদিকে পৃথিবীর ঘূর্ণনের  একটি ছবি আকঁবে</a:t>
            </a:r>
            <a:r>
              <a:rPr lang="bn-BD" sz="4267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693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7411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5" grpId="0"/>
      <p:bldP spid="15" grpId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5).jpeg"/>
          <p:cNvPicPr>
            <a:picLocks noChangeAspect="1"/>
          </p:cNvPicPr>
          <p:nvPr/>
        </p:nvPicPr>
        <p:blipFill>
          <a:blip r:embed="rId2"/>
          <a:srcRect l="12105" t="53654" r="5298" b="5298"/>
          <a:stretch>
            <a:fillRect/>
          </a:stretch>
        </p:blipFill>
        <p:spPr>
          <a:xfrm>
            <a:off x="4252685" y="551542"/>
            <a:ext cx="3512457" cy="2278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 rot="19982790">
            <a:off x="3728489" y="2965657"/>
            <a:ext cx="7301696" cy="3033671"/>
          </a:xfrm>
          <a:prstGeom prst="rect">
            <a:avLst/>
          </a:prstGeom>
          <a:noFill/>
        </p:spPr>
        <p:txBody>
          <a:bodyPr wrap="square" lIns="108731" tIns="54366" rIns="108731" bIns="54366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190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0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2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573365" y="257144"/>
            <a:ext cx="5094664" cy="155427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bn-BD" sz="9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9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5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189629" y="1632368"/>
            <a:ext cx="9613881" cy="4255404"/>
            <a:chOff x="850416" y="1427240"/>
            <a:chExt cx="9613881" cy="4255404"/>
          </a:xfrm>
        </p:grpSpPr>
        <p:sp>
          <p:nvSpPr>
            <p:cNvPr id="38" name="Rectangle 37"/>
            <p:cNvSpPr/>
            <p:nvPr/>
          </p:nvSpPr>
          <p:spPr>
            <a:xfrm>
              <a:off x="850416" y="1429148"/>
              <a:ext cx="4723454" cy="425349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740843" y="1427240"/>
              <a:ext cx="4723454" cy="425349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1171" y="1539107"/>
              <a:ext cx="4432207" cy="39598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5" name="Oval 44"/>
            <p:cNvSpPr/>
            <p:nvPr/>
          </p:nvSpPr>
          <p:spPr>
            <a:xfrm>
              <a:off x="5740843" y="1645367"/>
              <a:ext cx="373086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740843" y="2068406"/>
              <a:ext cx="373086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740843" y="2483567"/>
              <a:ext cx="373086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740843" y="2906606"/>
              <a:ext cx="373086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740843" y="3321767"/>
              <a:ext cx="373086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740843" y="3744806"/>
              <a:ext cx="373086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740843" y="4159967"/>
              <a:ext cx="373086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740843" y="4583006"/>
              <a:ext cx="373086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740843" y="5023567"/>
              <a:ext cx="373086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flipH="1">
              <a:off x="5199529" y="1645367"/>
              <a:ext cx="384094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flipH="1">
              <a:off x="5199529" y="2068406"/>
              <a:ext cx="384094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flipH="1">
              <a:off x="5199529" y="2483567"/>
              <a:ext cx="384094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flipH="1">
              <a:off x="5199529" y="2906606"/>
              <a:ext cx="384094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flipH="1">
              <a:off x="5199529" y="3321767"/>
              <a:ext cx="384094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flipH="1">
              <a:off x="5199529" y="4159967"/>
              <a:ext cx="384094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flipH="1">
              <a:off x="5199529" y="4583006"/>
              <a:ext cx="384094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flipH="1">
              <a:off x="5199529" y="5023567"/>
              <a:ext cx="384094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flipH="1">
              <a:off x="5199529" y="3744806"/>
              <a:ext cx="384094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5283401" y="1732589"/>
              <a:ext cx="720196" cy="218361"/>
            </a:xfrm>
            <a:prstGeom prst="roundRect">
              <a:avLst>
                <a:gd name="adj" fmla="val 49156"/>
              </a:avLst>
            </a:prstGeom>
            <a:gradFill>
              <a:gsLst>
                <a:gs pos="94690">
                  <a:schemeClr val="tx1"/>
                </a:gs>
                <a:gs pos="11000">
                  <a:schemeClr val="tx1"/>
                </a:gs>
                <a:gs pos="67000">
                  <a:schemeClr val="bg2"/>
                </a:gs>
                <a:gs pos="86000">
                  <a:schemeClr val="tx1"/>
                </a:gs>
                <a:gs pos="37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296873" y="2161687"/>
              <a:ext cx="720196" cy="218361"/>
            </a:xfrm>
            <a:prstGeom prst="roundRect">
              <a:avLst>
                <a:gd name="adj" fmla="val 49156"/>
              </a:avLst>
            </a:prstGeom>
            <a:gradFill>
              <a:gsLst>
                <a:gs pos="94690">
                  <a:schemeClr val="tx1"/>
                </a:gs>
                <a:gs pos="11000">
                  <a:schemeClr val="tx1"/>
                </a:gs>
                <a:gs pos="67000">
                  <a:schemeClr val="bg2"/>
                </a:gs>
                <a:gs pos="86000">
                  <a:schemeClr val="tx1"/>
                </a:gs>
                <a:gs pos="37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296873" y="2568087"/>
              <a:ext cx="720196" cy="218361"/>
            </a:xfrm>
            <a:prstGeom prst="roundRect">
              <a:avLst>
                <a:gd name="adj" fmla="val 49156"/>
              </a:avLst>
            </a:prstGeom>
            <a:gradFill>
              <a:gsLst>
                <a:gs pos="94690">
                  <a:schemeClr val="tx1"/>
                </a:gs>
                <a:gs pos="11000">
                  <a:schemeClr val="tx1"/>
                </a:gs>
                <a:gs pos="67000">
                  <a:schemeClr val="bg2"/>
                </a:gs>
                <a:gs pos="86000">
                  <a:schemeClr val="tx1"/>
                </a:gs>
                <a:gs pos="37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296873" y="2999887"/>
              <a:ext cx="720196" cy="218361"/>
            </a:xfrm>
            <a:prstGeom prst="roundRect">
              <a:avLst>
                <a:gd name="adj" fmla="val 49156"/>
              </a:avLst>
            </a:prstGeom>
            <a:gradFill>
              <a:gsLst>
                <a:gs pos="94690">
                  <a:schemeClr val="tx1"/>
                </a:gs>
                <a:gs pos="11000">
                  <a:schemeClr val="tx1"/>
                </a:gs>
                <a:gs pos="67000">
                  <a:schemeClr val="bg2"/>
                </a:gs>
                <a:gs pos="86000">
                  <a:schemeClr val="tx1"/>
                </a:gs>
                <a:gs pos="37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5296873" y="3418987"/>
              <a:ext cx="720196" cy="218361"/>
            </a:xfrm>
            <a:prstGeom prst="roundRect">
              <a:avLst>
                <a:gd name="adj" fmla="val 49156"/>
              </a:avLst>
            </a:prstGeom>
            <a:gradFill>
              <a:gsLst>
                <a:gs pos="94690">
                  <a:schemeClr val="tx1"/>
                </a:gs>
                <a:gs pos="11000">
                  <a:schemeClr val="tx1"/>
                </a:gs>
                <a:gs pos="67000">
                  <a:schemeClr val="bg2"/>
                </a:gs>
                <a:gs pos="86000">
                  <a:schemeClr val="tx1"/>
                </a:gs>
                <a:gs pos="37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296873" y="3838087"/>
              <a:ext cx="720196" cy="218361"/>
            </a:xfrm>
            <a:prstGeom prst="roundRect">
              <a:avLst>
                <a:gd name="adj" fmla="val 49156"/>
              </a:avLst>
            </a:prstGeom>
            <a:gradFill>
              <a:gsLst>
                <a:gs pos="94690">
                  <a:schemeClr val="tx1"/>
                </a:gs>
                <a:gs pos="11000">
                  <a:schemeClr val="tx1"/>
                </a:gs>
                <a:gs pos="67000">
                  <a:schemeClr val="bg2"/>
                </a:gs>
                <a:gs pos="86000">
                  <a:schemeClr val="tx1"/>
                </a:gs>
                <a:gs pos="37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5296873" y="4269887"/>
              <a:ext cx="720196" cy="218361"/>
            </a:xfrm>
            <a:prstGeom prst="roundRect">
              <a:avLst>
                <a:gd name="adj" fmla="val 49156"/>
              </a:avLst>
            </a:prstGeom>
            <a:gradFill>
              <a:gsLst>
                <a:gs pos="94690">
                  <a:schemeClr val="tx1"/>
                </a:gs>
                <a:gs pos="11000">
                  <a:schemeClr val="tx1"/>
                </a:gs>
                <a:gs pos="67000">
                  <a:schemeClr val="bg2"/>
                </a:gs>
                <a:gs pos="86000">
                  <a:schemeClr val="tx1"/>
                </a:gs>
                <a:gs pos="37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5296873" y="4650887"/>
              <a:ext cx="720196" cy="218361"/>
            </a:xfrm>
            <a:prstGeom prst="roundRect">
              <a:avLst>
                <a:gd name="adj" fmla="val 49156"/>
              </a:avLst>
            </a:prstGeom>
            <a:gradFill>
              <a:gsLst>
                <a:gs pos="94690">
                  <a:schemeClr val="tx1"/>
                </a:gs>
                <a:gs pos="11000">
                  <a:schemeClr val="tx1"/>
                </a:gs>
                <a:gs pos="67000">
                  <a:schemeClr val="bg2"/>
                </a:gs>
                <a:gs pos="86000">
                  <a:schemeClr val="tx1"/>
                </a:gs>
                <a:gs pos="37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296873" y="5095387"/>
              <a:ext cx="720196" cy="218361"/>
            </a:xfrm>
            <a:prstGeom prst="roundRect">
              <a:avLst>
                <a:gd name="adj" fmla="val 49156"/>
              </a:avLst>
            </a:prstGeom>
            <a:gradFill>
              <a:gsLst>
                <a:gs pos="94690">
                  <a:schemeClr val="tx1"/>
                </a:gs>
                <a:gs pos="11000">
                  <a:schemeClr val="tx1"/>
                </a:gs>
                <a:gs pos="67000">
                  <a:schemeClr val="bg2"/>
                </a:gs>
                <a:gs pos="86000">
                  <a:schemeClr val="tx1"/>
                </a:gs>
                <a:gs pos="37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6543661" y="3944840"/>
            <a:ext cx="3934691" cy="2216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49992" y="3851863"/>
            <a:ext cx="5712274" cy="561385"/>
          </a:xfrm>
          <a:prstGeom prst="rect">
            <a:avLst/>
          </a:prstGeom>
          <a:noFill/>
          <a:ln>
            <a:noFill/>
          </a:ln>
        </p:spPr>
        <p:txBody>
          <a:bodyPr wrap="square" lIns="98755" tIns="49378" rIns="98755" bIns="49378">
            <a:spAutoFit/>
          </a:bodyPr>
          <a:lstStyle/>
          <a:p>
            <a:pPr algn="ctr"/>
            <a:r>
              <a:rPr lang="bn-BD" sz="3000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ঋতু (গ্রীষ্মকাল ও শীতকাল)</a:t>
            </a:r>
            <a:endParaRPr lang="bn-IN" sz="3000" dirty="0">
              <a:ln w="12700">
                <a:noFill/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796" y="1699062"/>
            <a:ext cx="4010667" cy="4126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6162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76 0.00651 C 0.00596 0.01758 -0.09238 0.00347 -0.14496 0.06054 C -0.17187 0.18012 -0.24218 0.22808 -0.26909 0.34787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9" y="170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1" grpId="0"/>
      <p:bldP spid="4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542" y="2869393"/>
            <a:ext cx="12344400" cy="1966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১২.৩.১ ঋতু পরিবর্তনের কারণ ব্যাখ্যা করতে পারবে।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5420110" y="701783"/>
            <a:ext cx="2157413" cy="1828800"/>
            <a:chOff x="5420110" y="220955"/>
            <a:chExt cx="2157413" cy="1828800"/>
          </a:xfrm>
        </p:grpSpPr>
        <p:sp>
          <p:nvSpPr>
            <p:cNvPr id="2" name="Oval 1"/>
            <p:cNvSpPr/>
            <p:nvPr/>
          </p:nvSpPr>
          <p:spPr>
            <a:xfrm>
              <a:off x="5420110" y="220955"/>
              <a:ext cx="2157413" cy="1828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628301" y="390741"/>
              <a:ext cx="1741029" cy="147583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147099" y="912941"/>
            <a:ext cx="1654501" cy="969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প্রাঃ বিজ্ঞান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ঋতু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20642" y="1306354"/>
            <a:ext cx="6400800" cy="56397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যা শিখবে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35964" y="1223768"/>
            <a:ext cx="194155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9305" y="445830"/>
            <a:ext cx="88200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ও চিন্তা করি-</a:t>
            </a:r>
          </a:p>
        </p:txBody>
      </p:sp>
      <p:pic>
        <p:nvPicPr>
          <p:cNvPr id="10" name="Picture 9" descr="01.PNG"/>
          <p:cNvPicPr>
            <a:picLocks noChangeAspect="1"/>
          </p:cNvPicPr>
          <p:nvPr/>
        </p:nvPicPr>
        <p:blipFill>
          <a:blip r:embed="rId2"/>
          <a:srcRect b="9963"/>
          <a:stretch>
            <a:fillRect/>
          </a:stretch>
        </p:blipFill>
        <p:spPr>
          <a:xfrm>
            <a:off x="1244334" y="1345612"/>
            <a:ext cx="10096496" cy="4590731"/>
          </a:xfrm>
          <a:prstGeom prst="rect">
            <a:avLst/>
          </a:prstGeom>
        </p:spPr>
      </p:pic>
      <p:pic>
        <p:nvPicPr>
          <p:cNvPr id="12" name="Picture 11" descr="0123.PNG"/>
          <p:cNvPicPr>
            <a:picLocks noChangeAspect="1"/>
          </p:cNvPicPr>
          <p:nvPr/>
        </p:nvPicPr>
        <p:blipFill>
          <a:blip r:embed="rId3"/>
          <a:srcRect b="49486"/>
          <a:stretch>
            <a:fillRect/>
          </a:stretch>
        </p:blipFill>
        <p:spPr>
          <a:xfrm>
            <a:off x="1791195" y="1460452"/>
            <a:ext cx="9043060" cy="4381377"/>
          </a:xfrm>
          <a:prstGeom prst="rect">
            <a:avLst/>
          </a:prstGeom>
        </p:spPr>
      </p:pic>
      <p:pic>
        <p:nvPicPr>
          <p:cNvPr id="13" name="Picture 12" descr="0123.PNG"/>
          <p:cNvPicPr>
            <a:picLocks noChangeAspect="1"/>
          </p:cNvPicPr>
          <p:nvPr/>
        </p:nvPicPr>
        <p:blipFill>
          <a:blip r:embed="rId3"/>
          <a:srcRect l="6543" t="51972" r="6057" b="4288"/>
          <a:stretch>
            <a:fillRect/>
          </a:stretch>
        </p:blipFill>
        <p:spPr>
          <a:xfrm>
            <a:off x="1690253" y="1704110"/>
            <a:ext cx="8572499" cy="4114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01.PNG"/>
          <p:cNvPicPr>
            <a:picLocks noChangeAspect="1"/>
          </p:cNvPicPr>
          <p:nvPr/>
        </p:nvPicPr>
        <p:blipFill>
          <a:blip r:embed="rId2"/>
          <a:srcRect b="9963"/>
          <a:stretch>
            <a:fillRect/>
          </a:stretch>
        </p:blipFill>
        <p:spPr>
          <a:xfrm>
            <a:off x="471056" y="345913"/>
            <a:ext cx="11992288" cy="46555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44318" y="5064671"/>
            <a:ext cx="216444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500" dirty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 </a:t>
            </a:r>
            <a:endParaRPr lang="en-US" sz="3500" dirty="0"/>
          </a:p>
        </p:txBody>
      </p:sp>
      <p:sp>
        <p:nvSpPr>
          <p:cNvPr id="8" name="Rectangle 7"/>
          <p:cNvSpPr/>
          <p:nvPr/>
        </p:nvSpPr>
        <p:spPr>
          <a:xfrm>
            <a:off x="8520546" y="5120089"/>
            <a:ext cx="220287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500" dirty="0">
                <a:latin typeface="NikoshBAN" panose="02000000000000000000" pitchFamily="2" charset="0"/>
                <a:cs typeface="NikoshBAN" panose="02000000000000000000" pitchFamily="2" charset="0"/>
              </a:rPr>
              <a:t>বর্ষাকাল</a:t>
            </a:r>
            <a:endParaRPr lang="en-US" sz="3500" dirty="0"/>
          </a:p>
        </p:txBody>
      </p:sp>
      <p:pic>
        <p:nvPicPr>
          <p:cNvPr id="16" name="Picture 15" descr="0123.PNG"/>
          <p:cNvPicPr>
            <a:picLocks noChangeAspect="1"/>
          </p:cNvPicPr>
          <p:nvPr/>
        </p:nvPicPr>
        <p:blipFill>
          <a:blip r:embed="rId3"/>
          <a:srcRect l="6935" r="6634" b="49486"/>
          <a:stretch>
            <a:fillRect/>
          </a:stretch>
        </p:blipFill>
        <p:spPr>
          <a:xfrm>
            <a:off x="1316182" y="0"/>
            <a:ext cx="10529454" cy="552190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51363" y="5915891"/>
            <a:ext cx="17211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500" dirty="0">
                <a:latin typeface="NikoshBAN" panose="02000000000000000000" pitchFamily="2" charset="0"/>
                <a:cs typeface="NikoshBAN" panose="02000000000000000000" pitchFamily="2" charset="0"/>
              </a:rPr>
              <a:t>শরতকাল </a:t>
            </a:r>
            <a:endParaRPr lang="en-US" sz="3500" dirty="0"/>
          </a:p>
        </p:txBody>
      </p:sp>
      <p:sp>
        <p:nvSpPr>
          <p:cNvPr id="18" name="Rectangle 17"/>
          <p:cNvSpPr/>
          <p:nvPr/>
        </p:nvSpPr>
        <p:spPr>
          <a:xfrm>
            <a:off x="9033163" y="5888182"/>
            <a:ext cx="17211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500" dirty="0">
                <a:latin typeface="NikoshBAN" panose="02000000000000000000" pitchFamily="2" charset="0"/>
                <a:cs typeface="NikoshBAN" panose="02000000000000000000" pitchFamily="2" charset="0"/>
              </a:rPr>
              <a:t>হেমন্তকাল </a:t>
            </a:r>
            <a:endParaRPr lang="en-US" sz="3500" dirty="0"/>
          </a:p>
        </p:txBody>
      </p:sp>
      <p:pic>
        <p:nvPicPr>
          <p:cNvPr id="19" name="Picture 18" descr="0123.PNG"/>
          <p:cNvPicPr>
            <a:picLocks noChangeAspect="1"/>
          </p:cNvPicPr>
          <p:nvPr/>
        </p:nvPicPr>
        <p:blipFill>
          <a:blip r:embed="rId3"/>
          <a:srcRect l="6543" t="51972" r="6057" b="4288"/>
          <a:stretch>
            <a:fillRect/>
          </a:stretch>
        </p:blipFill>
        <p:spPr>
          <a:xfrm>
            <a:off x="1593271" y="731519"/>
            <a:ext cx="10307784" cy="494773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327563" y="5971310"/>
            <a:ext cx="17211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500" dirty="0">
                <a:latin typeface="NikoshBAN" panose="02000000000000000000" pitchFamily="2" charset="0"/>
                <a:cs typeface="NikoshBAN" panose="02000000000000000000" pitchFamily="2" charset="0"/>
              </a:rPr>
              <a:t>শীতকাল </a:t>
            </a:r>
            <a:endParaRPr lang="en-US" sz="3500" dirty="0"/>
          </a:p>
        </p:txBody>
      </p:sp>
      <p:sp>
        <p:nvSpPr>
          <p:cNvPr id="21" name="Rectangle 20"/>
          <p:cNvSpPr/>
          <p:nvPr/>
        </p:nvSpPr>
        <p:spPr>
          <a:xfrm>
            <a:off x="8991600" y="5888183"/>
            <a:ext cx="17211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500" dirty="0">
                <a:latin typeface="NikoshBAN" panose="02000000000000000000" pitchFamily="2" charset="0"/>
                <a:cs typeface="NikoshBAN" panose="02000000000000000000" pitchFamily="2" charset="0"/>
              </a:rPr>
              <a:t>বসন্ত কাল 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7" grpId="0"/>
      <p:bldP spid="17" grpId="1"/>
      <p:bldP spid="18" grpId="0"/>
      <p:bldP spid="18" grpId="1"/>
      <p:bldP spid="20" grpId="0"/>
      <p:bldP spid="20" grpId="1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Stored Data 5"/>
          <p:cNvSpPr/>
          <p:nvPr/>
        </p:nvSpPr>
        <p:spPr>
          <a:xfrm rot="10800000" flipV="1">
            <a:off x="2540000" y="2616200"/>
            <a:ext cx="9321800" cy="1816100"/>
          </a:xfrm>
          <a:prstGeom prst="flowChartOnlineStorag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500" spc="59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ঋতু (গ্রীষ্মকাল ও শীতকাল)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954708" y="1904405"/>
            <a:ext cx="3259247" cy="3055478"/>
          </a:xfrm>
          <a:prstGeom prst="ellipse">
            <a:avLst/>
          </a:prstGeom>
          <a:gradFill flip="none" rotWithShape="0">
            <a:gsLst>
              <a:gs pos="100000">
                <a:srgbClr val="FFFF00"/>
              </a:gs>
              <a:gs pos="38000">
                <a:schemeClr val="accent1">
                  <a:satMod val="103000"/>
                  <a:tint val="94000"/>
                  <a:lumMod val="0"/>
                  <a:lumOff val="100000"/>
                  <a:alpha val="45000"/>
                </a:schemeClr>
              </a:gs>
              <a:gs pos="56000">
                <a:schemeClr val="accent1">
                  <a:satMod val="110000"/>
                  <a:lumMod val="100000"/>
                  <a:shade val="100000"/>
                </a:schemeClr>
              </a:gs>
              <a:gs pos="68000">
                <a:srgbClr val="00B05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spc="59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পাঠ-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52400" y="2495550"/>
            <a:ext cx="652981" cy="203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4"/>
          <p:cNvSpPr/>
          <p:nvPr/>
        </p:nvSpPr>
        <p:spPr>
          <a:xfrm>
            <a:off x="2990850" y="266700"/>
            <a:ext cx="6896100" cy="18669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আজকের মূল প্রশ্ন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1277" y="2960558"/>
            <a:ext cx="10729800" cy="111006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731" tIns="54366" rIns="108731" bIns="54366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ঋতুগুলো কী কী? </a:t>
            </a:r>
            <a:endParaRPr lang="en-US" sz="6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277" y="4509656"/>
            <a:ext cx="10729800" cy="1033124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731" tIns="54366" rIns="108731" bIns="54366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ঋতু পরিবর্তন কেন হয়?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8.JPG"/>
          <p:cNvPicPr>
            <a:picLocks noChangeAspect="1"/>
          </p:cNvPicPr>
          <p:nvPr/>
        </p:nvPicPr>
        <p:blipFill>
          <a:blip r:embed="rId2"/>
          <a:srcRect l="57912" t="18298" r="9176" b="68415"/>
          <a:stretch>
            <a:fillRect/>
          </a:stretch>
        </p:blipFill>
        <p:spPr>
          <a:xfrm>
            <a:off x="955964" y="775856"/>
            <a:ext cx="10757490" cy="44195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5128" y="5278581"/>
            <a:ext cx="4267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500" dirty="0">
                <a:latin typeface="NikoshBAN" pitchFamily="2" charset="0"/>
                <a:cs typeface="NikoshBAN" pitchFamily="2" charset="0"/>
              </a:rPr>
              <a:t>উত্তর গোলার্ধে গ্রীষ্মকাল 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32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</TotalTime>
  <Words>228</Words>
  <Application>Microsoft Office PowerPoint</Application>
  <PresentationFormat>Custom</PresentationFormat>
  <Paragraphs>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 kekania gps</dc:creator>
  <cp:lastModifiedBy>PER KEKANIA GPS</cp:lastModifiedBy>
  <cp:revision>154</cp:revision>
  <dcterms:created xsi:type="dcterms:W3CDTF">2020-06-02T14:24:47Z</dcterms:created>
  <dcterms:modified xsi:type="dcterms:W3CDTF">2020-07-01T09:40:11Z</dcterms:modified>
</cp:coreProperties>
</file>