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32" r:id="rId2"/>
    <p:sldId id="333" r:id="rId3"/>
    <p:sldId id="331" r:id="rId4"/>
    <p:sldId id="338" r:id="rId5"/>
    <p:sldId id="261" r:id="rId6"/>
    <p:sldId id="339" r:id="rId7"/>
    <p:sldId id="324" r:id="rId8"/>
    <p:sldId id="335" r:id="rId9"/>
    <p:sldId id="340" r:id="rId10"/>
    <p:sldId id="336" r:id="rId11"/>
    <p:sldId id="325" r:id="rId12"/>
    <p:sldId id="341" r:id="rId13"/>
    <p:sldId id="337" r:id="rId14"/>
    <p:sldId id="326" r:id="rId15"/>
    <p:sldId id="33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goWCqZaQWKpz2qGg6kRWqw==" hashData="WRin2PdkKH2yTYnDFQm/tU7htJQp1ycQV1mP/pUA9WQ2llXWfWSQJyLX3iY0dDJe9zPxwXjROjEL8SMFkye5Pw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4" y="4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FE103-A421-40E9-8FEC-D79FE8FCAF75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CB796-5BB8-4503-A1E7-50BB33B72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05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Mostafijur Rahman Sumon ( Senior Mathematics Teacher) Ahmed BAwany Academy School &amp; College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1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Mostafijur Rahman Sumon ( Senior Mathematics Teacher) Ahmed BAwany Academy School &amp; College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35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Mostafijur Rahman Sumon ( Senior Mathematics Teacher) Ahmed BAwany Academy School &amp; College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56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70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Mostafijur Rahman Sumon ( Senior Mathematics Teacher) Ahmed BAwany Academy School &amp; College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3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Mostafijur Rahman Sumon ( Senior Mathematics Teacher) Ahmed BAwany Academy School &amp; College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74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Mostafijur Rahman Sumon ( Senior Mathematics Teacher) Ahmed BAwany Academy School &amp; College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6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Mostafijur Rahman Sumon ( Senior Mathematics Teacher) Ahmed BAwany Academy School &amp; College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Mostafijur Rahman Sumon ( Senior Mathematics Teacher) Ahmed BAwany Academy School &amp; College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9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Mostafijur Rahman Sumon ( Senior Mathematics Teacher) Ahmed BAwany Academy School &amp; College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99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Mostafijur Rahman Sumon ( Senior Mathematics Teacher) Ahmed BAwany Academy School &amp; College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8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Mostafijur Rahman Sumon ( Senior Mathematics Teacher) Ahmed BAwany Academy School &amp; College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6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MD. Mostafijur Rahman Sumon ( Senior Mathematics Teacher) Ahmed BAwany Academy School &amp; College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7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550.png"/><Relationship Id="rId18" Type="http://schemas.openxmlformats.org/officeDocument/2006/relationships/image" Target="../media/image600.png"/><Relationship Id="rId26" Type="http://schemas.openxmlformats.org/officeDocument/2006/relationships/image" Target="../media/image800.png"/><Relationship Id="rId3" Type="http://schemas.openxmlformats.org/officeDocument/2006/relationships/image" Target="../media/image89.png"/><Relationship Id="rId21" Type="http://schemas.openxmlformats.org/officeDocument/2006/relationships/image" Target="../media/image630.png"/><Relationship Id="rId7" Type="http://schemas.openxmlformats.org/officeDocument/2006/relationships/image" Target="../media/image92.png"/><Relationship Id="rId12" Type="http://schemas.openxmlformats.org/officeDocument/2006/relationships/image" Target="../media/image540.png"/><Relationship Id="rId17" Type="http://schemas.openxmlformats.org/officeDocument/2006/relationships/image" Target="../media/image590.png"/><Relationship Id="rId25" Type="http://schemas.openxmlformats.org/officeDocument/2006/relationships/image" Target="../media/image790.png"/><Relationship Id="rId2" Type="http://schemas.openxmlformats.org/officeDocument/2006/relationships/image" Target="../media/image780.png"/><Relationship Id="rId16" Type="http://schemas.openxmlformats.org/officeDocument/2006/relationships/image" Target="../media/image580.png"/><Relationship Id="rId20" Type="http://schemas.openxmlformats.org/officeDocument/2006/relationships/image" Target="../media/image6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24" Type="http://schemas.openxmlformats.org/officeDocument/2006/relationships/image" Target="../media/image660.png"/><Relationship Id="rId5" Type="http://schemas.openxmlformats.org/officeDocument/2006/relationships/image" Target="../media/image470.png"/><Relationship Id="rId15" Type="http://schemas.openxmlformats.org/officeDocument/2006/relationships/image" Target="../media/image570.png"/><Relationship Id="rId23" Type="http://schemas.openxmlformats.org/officeDocument/2006/relationships/image" Target="../media/image650.png"/><Relationship Id="rId10" Type="http://schemas.openxmlformats.org/officeDocument/2006/relationships/image" Target="../media/image95.png"/><Relationship Id="rId19" Type="http://schemas.openxmlformats.org/officeDocument/2006/relationships/image" Target="../media/image610.png"/><Relationship Id="rId4" Type="http://schemas.openxmlformats.org/officeDocument/2006/relationships/image" Target="../media/image90.png"/><Relationship Id="rId9" Type="http://schemas.openxmlformats.org/officeDocument/2006/relationships/image" Target="../media/image94.png"/><Relationship Id="rId14" Type="http://schemas.openxmlformats.org/officeDocument/2006/relationships/image" Target="../media/image560.png"/><Relationship Id="rId22" Type="http://schemas.openxmlformats.org/officeDocument/2006/relationships/image" Target="../media/image6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26" Type="http://schemas.openxmlformats.org/officeDocument/2006/relationships/image" Target="../media/image121.png"/><Relationship Id="rId3" Type="http://schemas.openxmlformats.org/officeDocument/2006/relationships/image" Target="../media/image98.png"/><Relationship Id="rId21" Type="http://schemas.openxmlformats.org/officeDocument/2006/relationships/image" Target="../media/image116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5" Type="http://schemas.openxmlformats.org/officeDocument/2006/relationships/image" Target="../media/image120.png"/><Relationship Id="rId2" Type="http://schemas.openxmlformats.org/officeDocument/2006/relationships/image" Target="../media/image97.png"/><Relationship Id="rId16" Type="http://schemas.openxmlformats.org/officeDocument/2006/relationships/image" Target="../media/image111.png"/><Relationship Id="rId20" Type="http://schemas.openxmlformats.org/officeDocument/2006/relationships/image" Target="../media/image115.png"/><Relationship Id="rId29" Type="http://schemas.openxmlformats.org/officeDocument/2006/relationships/image" Target="../media/image1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24" Type="http://schemas.openxmlformats.org/officeDocument/2006/relationships/image" Target="../media/image119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23" Type="http://schemas.openxmlformats.org/officeDocument/2006/relationships/image" Target="../media/image118.png"/><Relationship Id="rId28" Type="http://schemas.openxmlformats.org/officeDocument/2006/relationships/image" Target="../media/image123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Relationship Id="rId22" Type="http://schemas.openxmlformats.org/officeDocument/2006/relationships/image" Target="../media/image117.png"/><Relationship Id="rId27" Type="http://schemas.openxmlformats.org/officeDocument/2006/relationships/image" Target="../media/image1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26" Type="http://schemas.openxmlformats.org/officeDocument/2006/relationships/image" Target="../media/image75.png"/><Relationship Id="rId21" Type="http://schemas.openxmlformats.org/officeDocument/2006/relationships/image" Target="../media/image70.png"/><Relationship Id="rId34" Type="http://schemas.openxmlformats.org/officeDocument/2006/relationships/image" Target="../media/image83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24" Type="http://schemas.openxmlformats.org/officeDocument/2006/relationships/image" Target="../media/image73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png"/><Relationship Id="rId36" Type="http://schemas.openxmlformats.org/officeDocument/2006/relationships/image" Target="../media/image85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image" Target="../media/image71.png"/><Relationship Id="rId27" Type="http://schemas.openxmlformats.org/officeDocument/2006/relationships/image" Target="../media/image76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8" Type="http://schemas.openxmlformats.org/officeDocument/2006/relationships/image" Target="../media/image57.png"/><Relationship Id="rId3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6900D9-EE50-4818-91A6-FE66DCDAB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Mostafijur Rahman Sumon ( Senior Mathematics Teacher) Ahmed BAwany Academy School &amp; College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3F021D-C892-449F-9285-9A7388C8560E}"/>
              </a:ext>
            </a:extLst>
          </p:cNvPr>
          <p:cNvSpPr/>
          <p:nvPr/>
        </p:nvSpPr>
        <p:spPr>
          <a:xfrm>
            <a:off x="935404" y="301479"/>
            <a:ext cx="978901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8000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বিসমিল্লাহির রাহমানির রাহিম</a:t>
            </a:r>
            <a:endParaRPr lang="en-US" sz="8000" b="1" dirty="0">
              <a:ln/>
              <a:solidFill>
                <a:srgbClr val="FF0000"/>
              </a:solidFill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D2D6582D-FE5B-4011-BD8C-B8C4177CABA6}"/>
              </a:ext>
            </a:extLst>
          </p:cNvPr>
          <p:cNvSpPr txBox="1"/>
          <p:nvPr/>
        </p:nvSpPr>
        <p:spPr>
          <a:xfrm>
            <a:off x="2300461" y="5108508"/>
            <a:ext cx="745057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গণিত ক্লাশে সবাইকে স্বাগতম 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E8525F-F616-43A7-B8C5-A4C631EC5200}"/>
                  </a:ext>
                </a:extLst>
              </p:cNvPr>
              <p:cNvSpPr txBox="1"/>
              <p:nvPr/>
            </p:nvSpPr>
            <p:spPr>
              <a:xfrm>
                <a:off x="935405" y="2228370"/>
                <a:ext cx="10147564" cy="2096408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val="0"/>
                    </a:ext>
                  </a:extLst>
                </a:blip>
                <a:srcRect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7200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bn-BD" sz="7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bn-BD" sz="7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7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bn-BD" sz="7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bn-BD" sz="7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bn-BD" sz="7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bn-BD" sz="7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bn-BD" sz="7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bn-BD" sz="7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bn-BD" sz="7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bn-BD" sz="7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bn-BD" sz="7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72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bn-BD" sz="7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bn-BD" sz="7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bn-BD" sz="7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bn-BD" sz="7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bn-BD" sz="7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bn-BD" sz="7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bn-BD" sz="7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E8525F-F616-43A7-B8C5-A4C631EC5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405" y="2228370"/>
                <a:ext cx="10147564" cy="20964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ame 7">
            <a:extLst>
              <a:ext uri="{FF2B5EF4-FFF2-40B4-BE49-F238E27FC236}">
                <a16:creationId xmlns:a16="http://schemas.microsoft.com/office/drawing/2014/main" id="{9B9D6114-1173-4672-8945-580A4CE0A0BA}"/>
              </a:ext>
            </a:extLst>
          </p:cNvPr>
          <p:cNvSpPr/>
          <p:nvPr/>
        </p:nvSpPr>
        <p:spPr>
          <a:xfrm>
            <a:off x="122944" y="53788"/>
            <a:ext cx="11976847" cy="6742739"/>
          </a:xfrm>
          <a:prstGeom prst="frame">
            <a:avLst>
              <a:gd name="adj1" fmla="val 3341"/>
            </a:avLst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82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>
            <a:extLst>
              <a:ext uri="{FF2B5EF4-FFF2-40B4-BE49-F238E27FC236}">
                <a16:creationId xmlns:a16="http://schemas.microsoft.com/office/drawing/2014/main" id="{8EA3B2E7-B7B9-4EEF-976D-FCEB5DD081EF}"/>
              </a:ext>
            </a:extLst>
          </p:cNvPr>
          <p:cNvSpPr/>
          <p:nvPr/>
        </p:nvSpPr>
        <p:spPr>
          <a:xfrm>
            <a:off x="5611668" y="615651"/>
            <a:ext cx="3469891" cy="871658"/>
          </a:xfrm>
          <a:prstGeom prst="wav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B2F6D3-F1B1-4801-A052-0CE8ADC57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937" y="363757"/>
            <a:ext cx="2496001" cy="1996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353455C-F587-4385-815B-E8162AB8E899}"/>
                  </a:ext>
                </a:extLst>
              </p:cNvPr>
              <p:cNvSpPr/>
              <p:nvPr/>
            </p:nvSpPr>
            <p:spPr>
              <a:xfrm>
                <a:off x="520989" y="2659559"/>
                <a:ext cx="1137837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4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4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nor/>
                      </m:rPr>
                      <a:rPr lang="bn-BD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BD" sz="4400" b="1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হলে</m:t>
                    </m:r>
                    <m:r>
                      <m:rPr>
                        <m:nor/>
                      </m:rPr>
                      <a:rPr lang="bn-BD" sz="4400" b="1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bn-BD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bn-BD" sz="4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BD" sz="4400" b="1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এর মান নির্ণয় কর।</m:t>
                    </m:r>
                  </m:oMath>
                </a14:m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353455C-F587-4385-815B-E8162AB8E8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89" y="2659559"/>
                <a:ext cx="11378371" cy="769441"/>
              </a:xfrm>
              <a:prstGeom prst="rect">
                <a:avLst/>
              </a:prstGeom>
              <a:blipFill>
                <a:blip r:embed="rId3"/>
                <a:stretch>
                  <a:fillRect t="-14961" b="-43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ame 10">
            <a:extLst>
              <a:ext uri="{FF2B5EF4-FFF2-40B4-BE49-F238E27FC236}">
                <a16:creationId xmlns:a16="http://schemas.microsoft.com/office/drawing/2014/main" id="{BB46187B-EBC3-490D-8693-772CE60ED72C}"/>
              </a:ext>
            </a:extLst>
          </p:cNvPr>
          <p:cNvSpPr/>
          <p:nvPr/>
        </p:nvSpPr>
        <p:spPr>
          <a:xfrm>
            <a:off x="122944" y="53788"/>
            <a:ext cx="11976847" cy="6742739"/>
          </a:xfrm>
          <a:prstGeom prst="frame">
            <a:avLst>
              <a:gd name="adj1" fmla="val 3341"/>
            </a:avLst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57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64938" y="231484"/>
                <a:ext cx="422910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4000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938" y="231484"/>
                <a:ext cx="4229106" cy="707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74236" y="1093567"/>
                <a:ext cx="6978770" cy="707886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GB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 দুটি রাশির বর্গের </a:t>
                </a:r>
                <a:r>
                  <a:rPr lang="en-GB" sz="4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অন্তরুপে</a:t>
                </a:r>
                <a:r>
                  <a:rPr lang="en-GB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4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GB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4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GB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236" y="1093567"/>
                <a:ext cx="6978770" cy="707886"/>
              </a:xfrm>
              <a:prstGeom prst="rect">
                <a:avLst/>
              </a:prstGeom>
              <a:blipFill>
                <a:blip r:embed="rId3"/>
                <a:stretch>
                  <a:fillRect t="-14530" r="-961" b="-42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98464" y="2824100"/>
                <a:ext cx="463825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64" y="2824100"/>
                <a:ext cx="4638257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2182266" y="2365267"/>
            <a:ext cx="454933" cy="5660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3723650" y="2415964"/>
            <a:ext cx="1160285" cy="5995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23701" y="1972954"/>
                <a:ext cx="226023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701" y="1972954"/>
                <a:ext cx="2260234" cy="5539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95116" y="2041820"/>
                <a:ext cx="2328779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5116" y="2041820"/>
                <a:ext cx="2328779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628242" y="2041820"/>
                <a:ext cx="75341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8242" y="2041820"/>
                <a:ext cx="753411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176997" y="2931337"/>
                <a:ext cx="154689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997" y="2931337"/>
                <a:ext cx="1546898" cy="6771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672600" y="2972230"/>
                <a:ext cx="44082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2600" y="2972230"/>
                <a:ext cx="440825" cy="6771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193314" y="3690231"/>
                <a:ext cx="154689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3314" y="3690231"/>
                <a:ext cx="1546898" cy="6771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630934" y="3690231"/>
                <a:ext cx="44082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0934" y="3690231"/>
                <a:ext cx="440825" cy="6771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9656302" y="2931337"/>
            <a:ext cx="1622855" cy="74044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20241" y="3551092"/>
                <a:ext cx="5995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241" y="3551092"/>
                <a:ext cx="599523" cy="73866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80552" y="3575074"/>
                <a:ext cx="948606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4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552" y="3575074"/>
                <a:ext cx="948606" cy="73866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716806" y="3603959"/>
                <a:ext cx="95172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806" y="3603959"/>
                <a:ext cx="951728" cy="738664"/>
              </a:xfrm>
              <a:prstGeom prst="rect">
                <a:avLst/>
              </a:prstGeom>
              <a:blipFill rotWithShape="0">
                <a:blip r:embed="rId14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53517" y="3628675"/>
                <a:ext cx="95172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517" y="3628675"/>
                <a:ext cx="951728" cy="738664"/>
              </a:xfrm>
              <a:prstGeom prst="rect">
                <a:avLst/>
              </a:prstGeom>
              <a:blipFill rotWithShape="0">
                <a:blip r:embed="rId15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079491" y="3634327"/>
                <a:ext cx="948606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491" y="3634327"/>
                <a:ext cx="948606" cy="73866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75383" y="4630726"/>
                <a:ext cx="5995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383" y="4630726"/>
                <a:ext cx="599523" cy="73866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738891" y="4534825"/>
                <a:ext cx="126611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4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</m:oMath>
                  </m:oMathPara>
                </a14:m>
                <a:endParaRPr lang="en-US" sz="4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891" y="4534825"/>
                <a:ext cx="1266116" cy="83099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520277" y="4515258"/>
                <a:ext cx="95172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277" y="4515258"/>
                <a:ext cx="951728" cy="73866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170222" y="4558300"/>
                <a:ext cx="948606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222" y="4558300"/>
                <a:ext cx="948606" cy="738664"/>
              </a:xfrm>
              <a:prstGeom prst="rect">
                <a:avLst/>
              </a:prstGeom>
              <a:blipFill rotWithShape="0">
                <a:blip r:embed="rId19"/>
                <a:stretch>
                  <a:fillRect r="-44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75917" y="4645572"/>
                <a:ext cx="95172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4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</m:oMath>
                  </m:oMathPara>
                </a14:m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917" y="4645572"/>
                <a:ext cx="951728" cy="677108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08870" y="4595662"/>
                <a:ext cx="95172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870" y="4595662"/>
                <a:ext cx="951728" cy="73866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636912" y="4649018"/>
                <a:ext cx="948606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912" y="4649018"/>
                <a:ext cx="948606" cy="738664"/>
              </a:xfrm>
              <a:prstGeom prst="rect">
                <a:avLst/>
              </a:prstGeom>
              <a:blipFill rotWithShape="0">
                <a:blip r:embed="rId22"/>
                <a:stretch>
                  <a:fillRect r="-5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305420" y="5479742"/>
                <a:ext cx="5995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420" y="5479742"/>
                <a:ext cx="599523" cy="738664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>
            <a:off x="2569685" y="5322680"/>
            <a:ext cx="17062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942143" y="5365822"/>
            <a:ext cx="1855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757111" y="5473043"/>
                <a:ext cx="208281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111" y="5473043"/>
                <a:ext cx="2082813" cy="769441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513649" y="5499414"/>
                <a:ext cx="108504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4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649" y="5499414"/>
                <a:ext cx="1085041" cy="707886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80743" y="5571937"/>
                <a:ext cx="951728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743" y="5571937"/>
                <a:ext cx="951728" cy="615553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rame 37">
            <a:extLst>
              <a:ext uri="{FF2B5EF4-FFF2-40B4-BE49-F238E27FC236}">
                <a16:creationId xmlns:a16="http://schemas.microsoft.com/office/drawing/2014/main" id="{FAFBF568-1C99-49BA-8878-ADD43D798DF4}"/>
              </a:ext>
            </a:extLst>
          </p:cNvPr>
          <p:cNvSpPr/>
          <p:nvPr/>
        </p:nvSpPr>
        <p:spPr>
          <a:xfrm>
            <a:off x="122944" y="53788"/>
            <a:ext cx="11976847" cy="6742739"/>
          </a:xfrm>
          <a:prstGeom prst="frame">
            <a:avLst>
              <a:gd name="adj1" fmla="val 3341"/>
            </a:avLst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50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fractur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2FEB55-ABF3-49A0-8118-9020405F3A00}"/>
              </a:ext>
            </a:extLst>
          </p:cNvPr>
          <p:cNvSpPr/>
          <p:nvPr/>
        </p:nvSpPr>
        <p:spPr>
          <a:xfrm>
            <a:off x="992416" y="1312856"/>
            <a:ext cx="24925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spc="5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spc="5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4000" spc="5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endParaRPr lang="en-US" sz="4000" spc="51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7BFB025-9688-4C6F-98AF-9C7B9DCB29AB}"/>
                  </a:ext>
                </a:extLst>
              </p:cNvPr>
              <p:cNvSpPr/>
              <p:nvPr/>
            </p:nvSpPr>
            <p:spPr>
              <a:xfrm>
                <a:off x="2602437" y="1599069"/>
                <a:ext cx="5363456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3600" b="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36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GB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3600" i="1" smtClean="0">
                                  <a:solidFill>
                                    <a:srgbClr val="00CC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i="1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GB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GB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3600" b="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i="1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GB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7BFB025-9688-4C6F-98AF-9C7B9DCB29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437" y="1599069"/>
                <a:ext cx="5363456" cy="1129476"/>
              </a:xfrm>
              <a:prstGeom prst="rect">
                <a:avLst/>
              </a:prstGeom>
              <a:blipFill>
                <a:blip r:embed="rId2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6EFEF04-52D3-408C-A37C-B3C0A1E40192}"/>
                  </a:ext>
                </a:extLst>
              </p:cNvPr>
              <p:cNvSpPr/>
              <p:nvPr/>
            </p:nvSpPr>
            <p:spPr>
              <a:xfrm>
                <a:off x="422350" y="3018934"/>
                <a:ext cx="56137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</m:oMath>
                  </m:oMathPara>
                </a14:m>
                <a:endPara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6EFEF04-52D3-408C-A37C-B3C0A1E401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50" y="3018934"/>
                <a:ext cx="56137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28ADB1D-783D-4125-B533-112E8E5C880A}"/>
                  </a:ext>
                </a:extLst>
              </p:cNvPr>
              <p:cNvSpPr/>
              <p:nvPr/>
            </p:nvSpPr>
            <p:spPr>
              <a:xfrm>
                <a:off x="635153" y="3020787"/>
                <a:ext cx="224607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600" b="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600" b="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b="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60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28ADB1D-783D-4125-B533-112E8E5C88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53" y="3020787"/>
                <a:ext cx="2246073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A763C47-9FA2-476C-B8BD-8723E12A5FE0}"/>
                  </a:ext>
                </a:extLst>
              </p:cNvPr>
              <p:cNvSpPr/>
              <p:nvPr/>
            </p:nvSpPr>
            <p:spPr>
              <a:xfrm>
                <a:off x="2300479" y="3019271"/>
                <a:ext cx="194505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60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A763C47-9FA2-476C-B8BD-8723E12A5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479" y="3019271"/>
                <a:ext cx="194505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2D6E964-2EB1-448A-B5D9-C20A106C2F54}"/>
                  </a:ext>
                </a:extLst>
              </p:cNvPr>
              <p:cNvSpPr/>
              <p:nvPr/>
            </p:nvSpPr>
            <p:spPr>
              <a:xfrm>
                <a:off x="3876716" y="3004852"/>
                <a:ext cx="49871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bn-IN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2D6E964-2EB1-448A-B5D9-C20A106C2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716" y="3004852"/>
                <a:ext cx="498718" cy="769441"/>
              </a:xfrm>
              <a:prstGeom prst="rect">
                <a:avLst/>
              </a:prstGeom>
              <a:blipFill>
                <a:blip r:embed="rId6"/>
                <a:stretch>
                  <a:fillRect r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965834-F300-468E-9638-228634864B5C}"/>
              </a:ext>
            </a:extLst>
          </p:cNvPr>
          <p:cNvCxnSpPr/>
          <p:nvPr/>
        </p:nvCxnSpPr>
        <p:spPr>
          <a:xfrm>
            <a:off x="4671919" y="3380254"/>
            <a:ext cx="30781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4B22E93-446A-4939-8F59-2C025F8B39FD}"/>
                  </a:ext>
                </a:extLst>
              </p:cNvPr>
              <p:cNvSpPr/>
              <p:nvPr/>
            </p:nvSpPr>
            <p:spPr>
              <a:xfrm>
                <a:off x="4599495" y="2758026"/>
                <a:ext cx="160971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600" b="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b="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360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4B22E93-446A-4939-8F59-2C025F8B3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495" y="2758026"/>
                <a:ext cx="1609717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246E523-7275-46D9-A9A4-E14D11BB893D}"/>
                  </a:ext>
                </a:extLst>
              </p:cNvPr>
              <p:cNvSpPr/>
              <p:nvPr/>
            </p:nvSpPr>
            <p:spPr>
              <a:xfrm>
                <a:off x="5960598" y="2752030"/>
                <a:ext cx="51533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60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246E523-7275-46D9-A9A4-E14D11BB8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598" y="2752030"/>
                <a:ext cx="51533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58D6D46-4738-44D0-9C9A-D5F25E1376B2}"/>
                  </a:ext>
                </a:extLst>
              </p:cNvPr>
              <p:cNvSpPr/>
              <p:nvPr/>
            </p:nvSpPr>
            <p:spPr>
              <a:xfrm>
                <a:off x="6165977" y="2748440"/>
                <a:ext cx="168011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360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58D6D46-4738-44D0-9C9A-D5F25E1376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977" y="2748440"/>
                <a:ext cx="1680111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70E8010-617A-4D2B-8D88-2A1D105A0126}"/>
                  </a:ext>
                </a:extLst>
              </p:cNvPr>
              <p:cNvSpPr/>
              <p:nvPr/>
            </p:nvSpPr>
            <p:spPr>
              <a:xfrm>
                <a:off x="6042846" y="3327577"/>
                <a:ext cx="42477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360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70E8010-617A-4D2B-8D88-2A1D105A01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846" y="3327577"/>
                <a:ext cx="424770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4EE156B-EBB9-407F-9483-70281340C8A8}"/>
                  </a:ext>
                </a:extLst>
              </p:cNvPr>
              <p:cNvSpPr/>
              <p:nvPr/>
            </p:nvSpPr>
            <p:spPr>
              <a:xfrm>
                <a:off x="4354764" y="2815627"/>
                <a:ext cx="42477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</m:oMath>
                  </m:oMathPara>
                </a14:m>
                <a:endParaRPr lang="en-GB" sz="600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4EE156B-EBB9-407F-9483-70281340C8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764" y="2815627"/>
                <a:ext cx="424770" cy="1015663"/>
              </a:xfrm>
              <a:prstGeom prst="rect">
                <a:avLst/>
              </a:prstGeom>
              <a:blipFill>
                <a:blip r:embed="rId11"/>
                <a:stretch>
                  <a:fillRect r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83D4753-1447-4B9D-AAEE-4B41D32A40D7}"/>
                  </a:ext>
                </a:extLst>
              </p:cNvPr>
              <p:cNvSpPr/>
              <p:nvPr/>
            </p:nvSpPr>
            <p:spPr>
              <a:xfrm>
                <a:off x="7608409" y="2788969"/>
                <a:ext cx="42477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600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83D4753-1447-4B9D-AAEE-4B41D32A40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409" y="2788969"/>
                <a:ext cx="424770" cy="10156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E703176-8628-4402-8D88-4B82D8FEFF09}"/>
                  </a:ext>
                </a:extLst>
              </p:cNvPr>
              <p:cNvSpPr/>
              <p:nvPr/>
            </p:nvSpPr>
            <p:spPr>
              <a:xfrm>
                <a:off x="7748607" y="2575887"/>
                <a:ext cx="42477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320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E703176-8628-4402-8D88-4B82D8FEFF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607" y="2575887"/>
                <a:ext cx="424770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EC5CEBE-2CD3-414E-82A2-94354FBE870F}"/>
                  </a:ext>
                </a:extLst>
              </p:cNvPr>
              <p:cNvSpPr/>
              <p:nvPr/>
            </p:nvSpPr>
            <p:spPr>
              <a:xfrm>
                <a:off x="7827221" y="2942857"/>
                <a:ext cx="6832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EC5CEBE-2CD3-414E-82A2-94354FBE87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221" y="2942857"/>
                <a:ext cx="683200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73F10A-4902-4C60-832A-3447E48E274F}"/>
              </a:ext>
            </a:extLst>
          </p:cNvPr>
          <p:cNvCxnSpPr/>
          <p:nvPr/>
        </p:nvCxnSpPr>
        <p:spPr>
          <a:xfrm flipV="1">
            <a:off x="8510421" y="3284812"/>
            <a:ext cx="3226961" cy="119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DE2D3D9-EBAF-4EDF-A8F0-E28A5D89B0AE}"/>
                  </a:ext>
                </a:extLst>
              </p:cNvPr>
              <p:cNvSpPr/>
              <p:nvPr/>
            </p:nvSpPr>
            <p:spPr>
              <a:xfrm>
                <a:off x="8484633" y="2730190"/>
                <a:ext cx="160971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600" b="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b="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360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DE2D3D9-EBAF-4EDF-A8F0-E28A5D89B0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633" y="2730190"/>
                <a:ext cx="1609717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35A4CA1-C2F0-487D-B52A-A1EE654D0733}"/>
                  </a:ext>
                </a:extLst>
              </p:cNvPr>
              <p:cNvSpPr/>
              <p:nvPr/>
            </p:nvSpPr>
            <p:spPr>
              <a:xfrm>
                <a:off x="9904392" y="2675006"/>
                <a:ext cx="6832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35A4CA1-C2F0-487D-B52A-A1EE654D07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4392" y="2675006"/>
                <a:ext cx="683200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8518605-663F-47B8-8DEE-4E92F4690368}"/>
                  </a:ext>
                </a:extLst>
              </p:cNvPr>
              <p:cNvSpPr/>
              <p:nvPr/>
            </p:nvSpPr>
            <p:spPr>
              <a:xfrm>
                <a:off x="10320568" y="2677127"/>
                <a:ext cx="70284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60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8518605-663F-47B8-8DEE-4E92F4690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568" y="2677127"/>
                <a:ext cx="702841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05AF3AC-EAD4-4296-8C47-FADA2E5A1703}"/>
                  </a:ext>
                </a:extLst>
              </p:cNvPr>
              <p:cNvSpPr/>
              <p:nvPr/>
            </p:nvSpPr>
            <p:spPr>
              <a:xfrm>
                <a:off x="10835812" y="2719008"/>
                <a:ext cx="51533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60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05AF3AC-EAD4-4296-8C47-FADA2E5A17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5812" y="2719008"/>
                <a:ext cx="515330" cy="6463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DF5B298-1218-437C-AD15-8394E157C740}"/>
                  </a:ext>
                </a:extLst>
              </p:cNvPr>
              <p:cNvSpPr/>
              <p:nvPr/>
            </p:nvSpPr>
            <p:spPr>
              <a:xfrm>
                <a:off x="11081713" y="2717754"/>
                <a:ext cx="70284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360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DF5B298-1218-437C-AD15-8394E157C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713" y="2717754"/>
                <a:ext cx="702841" cy="6463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4AE1554-BB08-4794-A21D-E0D166607F6D}"/>
                  </a:ext>
                </a:extLst>
              </p:cNvPr>
              <p:cNvSpPr/>
              <p:nvPr/>
            </p:nvSpPr>
            <p:spPr>
              <a:xfrm>
                <a:off x="10040833" y="3213843"/>
                <a:ext cx="42477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360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4AE1554-BB08-4794-A21D-E0D166607F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0833" y="3213843"/>
                <a:ext cx="424770" cy="64633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97844EC-670E-4C8C-A6F8-C2AFEB1857AC}"/>
                  </a:ext>
                </a:extLst>
              </p:cNvPr>
              <p:cNvSpPr/>
              <p:nvPr/>
            </p:nvSpPr>
            <p:spPr>
              <a:xfrm>
                <a:off x="8243654" y="2756848"/>
                <a:ext cx="42477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</m:oMath>
                  </m:oMathPara>
                </a14:m>
                <a:endParaRPr lang="en-GB" sz="600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97844EC-670E-4C8C-A6F8-C2AFEB1857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654" y="2756848"/>
                <a:ext cx="424770" cy="1015663"/>
              </a:xfrm>
              <a:prstGeom prst="rect">
                <a:avLst/>
              </a:prstGeom>
              <a:blipFill>
                <a:blip r:embed="rId21"/>
                <a:stretch>
                  <a:fillRect r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F9B9BC0-CE69-489F-BC0A-D72C0B9C3B2A}"/>
                  </a:ext>
                </a:extLst>
              </p:cNvPr>
              <p:cNvSpPr/>
              <p:nvPr/>
            </p:nvSpPr>
            <p:spPr>
              <a:xfrm>
                <a:off x="11497299" y="2730190"/>
                <a:ext cx="42477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600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F9B9BC0-CE69-489F-BC0A-D72C0B9C3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7299" y="2730190"/>
                <a:ext cx="424770" cy="101566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64E7541-2BF0-4AC4-A98F-623AEAA9A3DC}"/>
                  </a:ext>
                </a:extLst>
              </p:cNvPr>
              <p:cNvSpPr/>
              <p:nvPr/>
            </p:nvSpPr>
            <p:spPr>
              <a:xfrm>
                <a:off x="11637497" y="2517108"/>
                <a:ext cx="42477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320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64E7541-2BF0-4AC4-A98F-623AEAA9A3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497" y="2517108"/>
                <a:ext cx="424770" cy="58477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95C1B3B-6DA3-44FA-8030-2856E9CCC482}"/>
                  </a:ext>
                </a:extLst>
              </p:cNvPr>
              <p:cNvSpPr/>
              <p:nvPr/>
            </p:nvSpPr>
            <p:spPr>
              <a:xfrm>
                <a:off x="3957760" y="4110318"/>
                <a:ext cx="49871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bn-IN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95C1B3B-6DA3-44FA-8030-2856E9CCC4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760" y="4110318"/>
                <a:ext cx="498718" cy="769441"/>
              </a:xfrm>
              <a:prstGeom prst="rect">
                <a:avLst/>
              </a:prstGeom>
              <a:blipFill>
                <a:blip r:embed="rId24"/>
                <a:stretch>
                  <a:fillRect r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2CB3B9C-C7E9-4569-8DBF-764FA55A5E3B}"/>
                  </a:ext>
                </a:extLst>
              </p:cNvPr>
              <p:cNvSpPr/>
              <p:nvPr/>
            </p:nvSpPr>
            <p:spPr>
              <a:xfrm>
                <a:off x="4456478" y="3881939"/>
                <a:ext cx="2430794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GB" sz="40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4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4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0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4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2CB3B9C-C7E9-4569-8DBF-764FA55A5E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478" y="3881939"/>
                <a:ext cx="2430794" cy="1244828"/>
              </a:xfrm>
              <a:prstGeom prst="rect">
                <a:avLst/>
              </a:prstGeom>
              <a:blipFill>
                <a:blip r:embed="rId25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81998F8-DFE4-4AB6-B6FF-0BC7411B3056}"/>
                  </a:ext>
                </a:extLst>
              </p:cNvPr>
              <p:cNvSpPr/>
              <p:nvPr/>
            </p:nvSpPr>
            <p:spPr>
              <a:xfrm>
                <a:off x="6613504" y="4130587"/>
                <a:ext cx="6832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81998F8-DFE4-4AB6-B6FF-0BC7411B30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504" y="4130587"/>
                <a:ext cx="683200" cy="70788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5FEA2F9-A941-45B3-89FE-9687DD25DDB1}"/>
                  </a:ext>
                </a:extLst>
              </p:cNvPr>
              <p:cNvSpPr/>
              <p:nvPr/>
            </p:nvSpPr>
            <p:spPr>
              <a:xfrm>
                <a:off x="7103307" y="3846109"/>
                <a:ext cx="2430794" cy="1257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GB" sz="40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4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4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4000" b="0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4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5FEA2F9-A941-45B3-89FE-9687DD25D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307" y="3846109"/>
                <a:ext cx="2430794" cy="1257332"/>
              </a:xfrm>
              <a:prstGeom prst="rect">
                <a:avLst/>
              </a:prstGeom>
              <a:blipFill>
                <a:blip r:embed="rId27"/>
                <a:stretch>
                  <a:fillRect b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FE21BFA-CB09-466B-93C1-39301A6CC89A}"/>
                  </a:ext>
                </a:extLst>
              </p:cNvPr>
              <p:cNvSpPr/>
              <p:nvPr/>
            </p:nvSpPr>
            <p:spPr>
              <a:xfrm>
                <a:off x="9486899" y="4603084"/>
                <a:ext cx="127400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𝑛𝑠</m:t>
                      </m:r>
                      <m:r>
                        <a:rPr lang="en-GB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FE21BFA-CB09-466B-93C1-39301A6CC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899" y="4603084"/>
                <a:ext cx="1274003" cy="70788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4A7B6E6-0234-45EE-8C75-92C46704DC7B}"/>
                  </a:ext>
                </a:extLst>
              </p:cNvPr>
              <p:cNvSpPr/>
              <p:nvPr/>
            </p:nvSpPr>
            <p:spPr>
              <a:xfrm>
                <a:off x="2932985" y="541854"/>
                <a:ext cx="555164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4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 (</m:t>
                    </m:r>
                    <m:r>
                      <a:rPr lang="en-GB" sz="4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4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4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4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4A7B6E6-0234-45EE-8C75-92C46704DC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985" y="541854"/>
                <a:ext cx="5551648" cy="76944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ame 35">
            <a:extLst>
              <a:ext uri="{FF2B5EF4-FFF2-40B4-BE49-F238E27FC236}">
                <a16:creationId xmlns:a16="http://schemas.microsoft.com/office/drawing/2014/main" id="{8CE67596-4982-4923-BC07-29C0C906C7B8}"/>
              </a:ext>
            </a:extLst>
          </p:cNvPr>
          <p:cNvSpPr/>
          <p:nvPr/>
        </p:nvSpPr>
        <p:spPr>
          <a:xfrm>
            <a:off x="0" y="53788"/>
            <a:ext cx="12192000" cy="6742739"/>
          </a:xfrm>
          <a:prstGeom prst="frame">
            <a:avLst>
              <a:gd name="adj1" fmla="val 1973"/>
            </a:avLst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3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760C596-2805-4621-9F33-0964F11CC3DE}"/>
                  </a:ext>
                </a:extLst>
              </p:cNvPr>
              <p:cNvSpPr/>
              <p:nvPr/>
            </p:nvSpPr>
            <p:spPr>
              <a:xfrm>
                <a:off x="1124938" y="1165973"/>
                <a:ext cx="1682833" cy="611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37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1. </a:t>
                </a:r>
                <a14:m>
                  <m:oMath xmlns:m="http://schemas.openxmlformats.org/officeDocument/2006/math">
                    <m:r>
                      <a:rPr lang="en-US" sz="3375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𝑥𝑦</m:t>
                    </m:r>
                    <m:r>
                      <a:rPr lang="en-US" sz="3375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</m:t>
                    </m:r>
                  </m:oMath>
                </a14:m>
                <a:endParaRPr lang="en-US" sz="3375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760C596-2805-4621-9F33-0964F11CC3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938" y="1165973"/>
                <a:ext cx="1682833" cy="611706"/>
              </a:xfrm>
              <a:prstGeom prst="rect">
                <a:avLst/>
              </a:prstGeom>
              <a:blipFill>
                <a:blip r:embed="rId2"/>
                <a:stretch>
                  <a:fillRect l="-10507" t="-12871" b="-40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8CDDDFD6-2EC3-4EAE-B3E3-60A0A5826433}"/>
              </a:ext>
            </a:extLst>
          </p:cNvPr>
          <p:cNvSpPr/>
          <p:nvPr/>
        </p:nvSpPr>
        <p:spPr>
          <a:xfrm>
            <a:off x="1176175" y="2035363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572838-0343-46EC-AF27-D1FF00DEBB23}"/>
                  </a:ext>
                </a:extLst>
              </p:cNvPr>
              <p:cNvSpPr/>
              <p:nvPr/>
            </p:nvSpPr>
            <p:spPr>
              <a:xfrm>
                <a:off x="1593469" y="1881333"/>
                <a:ext cx="2989216" cy="810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37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75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75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3375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375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375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375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3375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375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375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375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375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75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3375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375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375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375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3375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375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375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375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572838-0343-46EC-AF27-D1FF00DEBB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469" y="1881333"/>
                <a:ext cx="2989216" cy="810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CCF4F834-AD49-4A78-8876-7AF12EA18587}"/>
              </a:ext>
            </a:extLst>
          </p:cNvPr>
          <p:cNvSpPr/>
          <p:nvPr/>
        </p:nvSpPr>
        <p:spPr>
          <a:xfrm>
            <a:off x="6497756" y="2150770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80A37C-6F74-4EE9-8A12-5191D0AA5D7F}"/>
              </a:ext>
            </a:extLst>
          </p:cNvPr>
          <p:cNvSpPr/>
          <p:nvPr/>
        </p:nvSpPr>
        <p:spPr>
          <a:xfrm>
            <a:off x="1093406" y="3206484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553A25-49F3-4621-B330-819FCB6ED62D}"/>
              </a:ext>
            </a:extLst>
          </p:cNvPr>
          <p:cNvSpPr/>
          <p:nvPr/>
        </p:nvSpPr>
        <p:spPr>
          <a:xfrm>
            <a:off x="6523036" y="3337842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8ABC0D6-6562-4C7D-91E8-2EB146A06975}"/>
              </a:ext>
            </a:extLst>
          </p:cNvPr>
          <p:cNvSpPr/>
          <p:nvPr/>
        </p:nvSpPr>
        <p:spPr>
          <a:xfrm>
            <a:off x="6506889" y="3292684"/>
            <a:ext cx="534498" cy="534498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A8236CD-91F1-4E81-B51B-4DDF0C9D41CB}"/>
                  </a:ext>
                </a:extLst>
              </p:cNvPr>
              <p:cNvSpPr/>
              <p:nvPr/>
            </p:nvSpPr>
            <p:spPr>
              <a:xfrm>
                <a:off x="887441" y="4120915"/>
                <a:ext cx="832663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37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2.</a:t>
                </a:r>
                <a:r>
                  <a:rPr lang="en-US" sz="337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bn-BD" sz="3600" b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BD" sz="3600" b="1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হলে</m:t>
                    </m:r>
                    <m:r>
                      <m:rPr>
                        <m:nor/>
                      </m:rPr>
                      <a:rPr lang="bn-BD" sz="3600" b="1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bn-BD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bn-BD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BD" sz="3600" b="1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এর মান</m:t>
                    </m:r>
                    <m:r>
                      <m:rPr>
                        <m:nor/>
                      </m:rPr>
                      <a:rPr lang="en-US" sz="3600" b="1" i="0" dirty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bn-BD" sz="3600" b="1" i="0" dirty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কত</m:t>
                    </m:r>
                    <m:r>
                      <m:rPr>
                        <m:nor/>
                      </m:rPr>
                      <a:rPr lang="bn-BD" sz="3600" b="1" i="0" dirty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?</m:t>
                    </m:r>
                  </m:oMath>
                </a14:m>
                <a:endPara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A8236CD-91F1-4E81-B51B-4DDF0C9D41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441" y="4120915"/>
                <a:ext cx="8326638" cy="646331"/>
              </a:xfrm>
              <a:prstGeom prst="rect">
                <a:avLst/>
              </a:prstGeom>
              <a:blipFill>
                <a:blip r:embed="rId4"/>
                <a:stretch>
                  <a:fillRect l="-2125" t="-12264" b="-37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F546C5D1-2BA9-404E-90A4-F70F388B1F97}"/>
              </a:ext>
            </a:extLst>
          </p:cNvPr>
          <p:cNvSpPr/>
          <p:nvPr/>
        </p:nvSpPr>
        <p:spPr>
          <a:xfrm>
            <a:off x="5005940" y="167351"/>
            <a:ext cx="1494320" cy="10445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BD" sz="6188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কুইজ</a:t>
            </a:r>
            <a:endParaRPr lang="en-US" sz="618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272CF60-8E30-49AE-A3D5-A9BB6D2771CE}"/>
                  </a:ext>
                </a:extLst>
              </p:cNvPr>
              <p:cNvSpPr/>
              <p:nvPr/>
            </p:nvSpPr>
            <p:spPr>
              <a:xfrm>
                <a:off x="6997819" y="2020298"/>
                <a:ext cx="2989216" cy="810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37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75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75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3375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375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375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375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3375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375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375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375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375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75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3375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375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375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375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3375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375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375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375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272CF60-8E30-49AE-A3D5-A9BB6D2771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819" y="2020298"/>
                <a:ext cx="2989216" cy="8103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A498DC0-9E1B-426F-9B05-1A9AACFED9B5}"/>
                  </a:ext>
                </a:extLst>
              </p:cNvPr>
              <p:cNvSpPr/>
              <p:nvPr/>
            </p:nvSpPr>
            <p:spPr>
              <a:xfrm>
                <a:off x="6933811" y="3169344"/>
                <a:ext cx="2989216" cy="810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37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75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75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3375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375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375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375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3375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375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375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375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375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75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3375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375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375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375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3375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375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375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375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A498DC0-9E1B-426F-9B05-1A9AACFED9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811" y="3169344"/>
                <a:ext cx="2989216" cy="810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6776E4B-5B11-4133-A2A1-E0714F2D9079}"/>
                  </a:ext>
                </a:extLst>
              </p:cNvPr>
              <p:cNvSpPr/>
              <p:nvPr/>
            </p:nvSpPr>
            <p:spPr>
              <a:xfrm>
                <a:off x="1548690" y="3027555"/>
                <a:ext cx="2989216" cy="810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37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75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75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3375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375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375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375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3375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3375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375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375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375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75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3375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375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375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375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3375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3375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375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375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6776E4B-5B11-4133-A2A1-E0714F2D90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690" y="3027555"/>
                <a:ext cx="2989216" cy="8103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4326A628-0B64-437F-94A5-86B51084DA7C}"/>
              </a:ext>
            </a:extLst>
          </p:cNvPr>
          <p:cNvSpPr/>
          <p:nvPr/>
        </p:nvSpPr>
        <p:spPr>
          <a:xfrm>
            <a:off x="887441" y="4913669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5FA8E97-0771-4619-9459-0EF1379CFA67}"/>
                  </a:ext>
                </a:extLst>
              </p:cNvPr>
              <p:cNvSpPr/>
              <p:nvPr/>
            </p:nvSpPr>
            <p:spPr>
              <a:xfrm>
                <a:off x="1345214" y="4857847"/>
                <a:ext cx="763351" cy="611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37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3375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endParaRPr lang="en-US" sz="3375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5FA8E97-0771-4619-9459-0EF1379CFA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214" y="4857847"/>
                <a:ext cx="763351" cy="6117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27B7FDA6-F99A-48C1-B818-677189F126FB}"/>
              </a:ext>
            </a:extLst>
          </p:cNvPr>
          <p:cNvSpPr/>
          <p:nvPr/>
        </p:nvSpPr>
        <p:spPr>
          <a:xfrm>
            <a:off x="6209022" y="5029076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3FEB829-9412-43AE-8FAA-E7FDAC8B70B5}"/>
              </a:ext>
            </a:extLst>
          </p:cNvPr>
          <p:cNvSpPr/>
          <p:nvPr/>
        </p:nvSpPr>
        <p:spPr>
          <a:xfrm>
            <a:off x="831956" y="5781649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AA733A9-CCC8-4034-9EDB-31DC40B14F48}"/>
              </a:ext>
            </a:extLst>
          </p:cNvPr>
          <p:cNvSpPr/>
          <p:nvPr/>
        </p:nvSpPr>
        <p:spPr>
          <a:xfrm>
            <a:off x="6188434" y="5903863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13512F9-EFEB-4C77-8641-5B1365F7D5E6}"/>
                  </a:ext>
                </a:extLst>
              </p:cNvPr>
              <p:cNvSpPr/>
              <p:nvPr/>
            </p:nvSpPr>
            <p:spPr>
              <a:xfrm>
                <a:off x="6576210" y="4980954"/>
                <a:ext cx="763351" cy="611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37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3375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endParaRPr lang="en-US" sz="3375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13512F9-EFEB-4C77-8641-5B1365F7D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210" y="4980954"/>
                <a:ext cx="763351" cy="6117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EAC13E9-2024-46D9-90DF-E7CF7F6D582A}"/>
                  </a:ext>
                </a:extLst>
              </p:cNvPr>
              <p:cNvSpPr/>
              <p:nvPr/>
            </p:nvSpPr>
            <p:spPr>
              <a:xfrm>
                <a:off x="6688497" y="5848041"/>
                <a:ext cx="522900" cy="611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37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3375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3375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EAC13E9-2024-46D9-90DF-E7CF7F6D58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497" y="5848041"/>
                <a:ext cx="522900" cy="6117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0C5B52D-83AB-45A6-BC38-89BD1100ABF0}"/>
                  </a:ext>
                </a:extLst>
              </p:cNvPr>
              <p:cNvSpPr/>
              <p:nvPr/>
            </p:nvSpPr>
            <p:spPr>
              <a:xfrm>
                <a:off x="1239077" y="5725827"/>
                <a:ext cx="763351" cy="611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37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3375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en-US" sz="3375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0C5B52D-83AB-45A6-BC38-89BD1100AB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077" y="5725827"/>
                <a:ext cx="763351" cy="6117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A7113D40-1379-4995-9D01-C39D19C11062}"/>
              </a:ext>
            </a:extLst>
          </p:cNvPr>
          <p:cNvSpPr/>
          <p:nvPr/>
        </p:nvSpPr>
        <p:spPr>
          <a:xfrm>
            <a:off x="814738" y="5725827"/>
            <a:ext cx="534498" cy="534498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Frame 47">
            <a:extLst>
              <a:ext uri="{FF2B5EF4-FFF2-40B4-BE49-F238E27FC236}">
                <a16:creationId xmlns:a16="http://schemas.microsoft.com/office/drawing/2014/main" id="{0285E70A-4F81-4B79-A510-A5D39D92DCF9}"/>
              </a:ext>
            </a:extLst>
          </p:cNvPr>
          <p:cNvSpPr/>
          <p:nvPr/>
        </p:nvSpPr>
        <p:spPr>
          <a:xfrm>
            <a:off x="122944" y="53788"/>
            <a:ext cx="11976847" cy="6742739"/>
          </a:xfrm>
          <a:prstGeom prst="frame">
            <a:avLst>
              <a:gd name="adj1" fmla="val 3341"/>
            </a:avLst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73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 animBg="1"/>
      <p:bldP spid="8" grpId="0" animBg="1"/>
      <p:bldP spid="10" grpId="0" animBg="1"/>
      <p:bldP spid="12" grpId="0"/>
      <p:bldP spid="33" grpId="0"/>
      <p:bldP spid="34" grpId="0"/>
      <p:bldP spid="35" grpId="0"/>
      <p:bldP spid="36" grpId="0" animBg="1"/>
      <p:bldP spid="37" grpId="0"/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64" y="762128"/>
            <a:ext cx="6918977" cy="16532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57759" y="2820362"/>
                <a:ext cx="9540817" cy="707886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4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4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4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12</m:t>
                    </m:r>
                    <m:r>
                      <a:rPr lang="en-GB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এবং</m:t>
                    </m:r>
                    <m:r>
                      <m:rPr>
                        <m:nor/>
                      </m:rPr>
                      <a:rPr lang="en-GB" sz="40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 </m:t>
                    </m:r>
                    <m:sSup>
                      <m:sSupPr>
                        <m:ctrlPr>
                          <a:rPr lang="en-GB" sz="4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4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27</m:t>
                    </m:r>
                  </m:oMath>
                </a14:m>
                <a:r>
                  <a:rPr lang="en-GB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4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তিনটি</a:t>
                </a:r>
                <a:r>
                  <a:rPr lang="en-GB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4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</a:t>
                </a:r>
                <a:r>
                  <a:rPr lang="en-GB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bn-IN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759" y="2820362"/>
                <a:ext cx="9540817" cy="707886"/>
              </a:xfrm>
              <a:prstGeom prst="rect">
                <a:avLst/>
              </a:prstGeom>
              <a:blipFill>
                <a:blip r:embed="rId3"/>
                <a:stretch>
                  <a:fillRect t="-14655" r="-383" b="-4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77597" y="3909944"/>
            <a:ext cx="6293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177597" y="4719640"/>
            <a:ext cx="97209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GB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রাশিকে</a:t>
            </a:r>
            <a:r>
              <a:rPr lang="en-GB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GB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GB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GB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অন্তররুপে</a:t>
            </a:r>
            <a:r>
              <a:rPr lang="en-GB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GB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9894" y="5427526"/>
            <a:ext cx="7820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GB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তিনটির</a:t>
            </a:r>
            <a:r>
              <a:rPr lang="en-GB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ল.সা.গু</a:t>
            </a:r>
            <a:r>
              <a:rPr lang="en-GB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গ.সা.গু</a:t>
            </a:r>
            <a:r>
              <a:rPr lang="en-GB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GB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F6082DFD-1832-4B40-8B69-47330E2D86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300"/>
            </a:avLst>
          </a:prstGeom>
          <a:solidFill>
            <a:srgbClr val="7030A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84177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0CE327-0FC5-491F-8FB1-CD14E64ABBDB}"/>
              </a:ext>
            </a:extLst>
          </p:cNvPr>
          <p:cNvSpPr txBox="1"/>
          <p:nvPr/>
        </p:nvSpPr>
        <p:spPr>
          <a:xfrm>
            <a:off x="1118617" y="519200"/>
            <a:ext cx="95894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See will the next Class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8FFE6A-98D5-4024-8642-21CDCA553316}"/>
              </a:ext>
            </a:extLst>
          </p:cNvPr>
          <p:cNvSpPr txBox="1"/>
          <p:nvPr/>
        </p:nvSpPr>
        <p:spPr>
          <a:xfrm>
            <a:off x="1192768" y="2693093"/>
            <a:ext cx="3639138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Untill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Then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9C3A32-BDB2-40BD-A93E-9B144AE1C192}"/>
              </a:ext>
            </a:extLst>
          </p:cNvPr>
          <p:cNvSpPr/>
          <p:nvPr/>
        </p:nvSpPr>
        <p:spPr>
          <a:xfrm>
            <a:off x="1684239" y="4589988"/>
            <a:ext cx="801463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dirty="0" err="1">
                <a:ln/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9600" b="1" dirty="0">
                <a:ln/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/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হাফেজ</a:t>
            </a:r>
            <a:r>
              <a:rPr lang="en-US" sz="9600" b="1" dirty="0">
                <a:ln/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 </a:t>
            </a:r>
            <a:endParaRPr lang="en-US" sz="96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36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369E3F-9DA5-43A3-95CA-2E88E9FAC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Mostafijur Rahman Sumon ( Senior Mathematics Teacher) Ahmed BAwany Academy School &amp; College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E3FE59-D91C-4E9E-94FB-7A275A9BDEF8}"/>
              </a:ext>
            </a:extLst>
          </p:cNvPr>
          <p:cNvSpPr/>
          <p:nvPr/>
        </p:nvSpPr>
        <p:spPr>
          <a:xfrm>
            <a:off x="122435" y="3349775"/>
            <a:ext cx="5337486" cy="2846933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bn-BD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 মোস্তাফিজুর রহমান সুমন </a:t>
            </a:r>
            <a:endParaRPr lang="bn-IN" sz="37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</a:pP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সিনিয়র 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bn-IN" sz="33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</a:pPr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আহমেদ বাওয়ানী একাডেমী স্কুল এন্ড কলেজ </a:t>
            </a:r>
          </a:p>
          <a:p>
            <a:pPr algn="ctr">
              <a:spcBef>
                <a:spcPts val="600"/>
              </a:spcBef>
            </a:pP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০১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৯১৬-১৫৯৯২২ </a:t>
            </a:r>
            <a:endParaRPr lang="bn-IN" sz="33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E-mail: mrsumonmostafiz@gmail.com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52F831-3F90-450B-963E-52F077EF5D22}"/>
              </a:ext>
            </a:extLst>
          </p:cNvPr>
          <p:cNvSpPr/>
          <p:nvPr/>
        </p:nvSpPr>
        <p:spPr>
          <a:xfrm>
            <a:off x="7308240" y="3490375"/>
            <a:ext cx="3836010" cy="2689198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: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</a:p>
          <a:p>
            <a:pPr algn="ctr"/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: গনিত</a:t>
            </a:r>
          </a:p>
          <a:p>
            <a:pPr algn="ctr"/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: 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endParaRPr lang="bn-IN" sz="33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: 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45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  <a:p>
            <a:pPr algn="ctr"/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13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/০৭/২০২০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66D4AC7-3471-4512-9759-A8A8B6578114}"/>
              </a:ext>
            </a:extLst>
          </p:cNvPr>
          <p:cNvSpPr/>
          <p:nvPr/>
        </p:nvSpPr>
        <p:spPr>
          <a:xfrm>
            <a:off x="4651641" y="554990"/>
            <a:ext cx="2092240" cy="957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625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625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F6A9F5-5C62-406F-A0D3-E48A46DFD6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984" b="99604" l="6548" r="89881">
                        <a14:foregroundMark x1="51786" y1="91821" x2="51786" y2="99472"/>
                        <a14:foregroundMark x1="15873" y1="61609" x2="23214" y2="76253"/>
                        <a14:foregroundMark x1="21529" y1="98417" x2="21429" y2="99736"/>
                        <a14:foregroundMark x1="21666" y1="96617" x2="21619" y2="97230"/>
                        <a14:foregroundMark x1="23214" y1="76253" x2="22823" y2="81397"/>
                        <a14:foregroundMark x1="21997" y1="98417" x2="22024" y2="99736"/>
                        <a14:foregroundMark x1="21961" y1="96605" x2="21974" y2="97230"/>
                        <a14:foregroundMark x1="21627" y1="79947" x2="21664" y2="81772"/>
                        <a14:foregroundMark x1="6977" y1="78989" x2="7238" y2="93843"/>
                        <a14:foregroundMark x1="6929" y1="76253" x2="6944" y2="77101"/>
                        <a14:foregroundMark x1="30454" y1="27983" x2="30159" y2="21900"/>
                        <a14:foregroundMark x1="30556" y1="30079" x2="30525" y2="29434"/>
                        <a14:foregroundMark x1="32494" y1="22032" x2="43452" y2="13984"/>
                        <a14:foregroundMark x1="45238" y1="14512" x2="55348" y2="14272"/>
                        <a14:foregroundMark x1="60918" y1="16992" x2="62003" y2="17644"/>
                        <a14:foregroundMark x1="55952" y1="15303" x2="63889" y2="26913"/>
                        <a14:foregroundMark x1="63294" y1="29683" x2="64683" y2="31135"/>
                        <a14:backgroundMark x1="22817" y1="81398" x2="24603" y2="83641"/>
                        <a14:backgroundMark x1="21627" y1="83641" x2="22817" y2="96570"/>
                        <a14:backgroundMark x1="6944" y1="65567" x2="6944" y2="76253"/>
                        <a14:backgroundMark x1="4167" y1="94591" x2="7738" y2="99736"/>
                        <a14:backgroundMark x1="5159" y1="94327" x2="8135" y2="99736"/>
                        <a14:backgroundMark x1="22024" y1="97230" x2="22024" y2="98417"/>
                        <a14:backgroundMark x1="6349" y1="77045" x2="5952" y2="78892"/>
                        <a14:backgroundMark x1="28770" y1="33377" x2="32341" y2="37203"/>
                        <a14:backgroundMark x1="29365" y1="31662" x2="29762" y2="33509"/>
                        <a14:backgroundMark x1="29365" y1="22032" x2="29365" y2="24802"/>
                        <a14:backgroundMark x1="29365" y1="28496" x2="30556" y2="29420"/>
                        <a14:backgroundMark x1="31548" y1="38654" x2="30952" y2="37995"/>
                        <a14:backgroundMark x1="31349" y1="37467" x2="31548" y2="38391"/>
                        <a14:backgroundMark x1="64832" y1="31078" x2="63889" y2="44327"/>
                        <a14:backgroundMark x1="65154" y1="26554" x2="64976" y2="29049"/>
                        <a14:backgroundMark x1="65476" y1="22032" x2="65361" y2="23645"/>
                        <a14:backgroundMark x1="56956" y1="15019" x2="54762" y2="13325"/>
                        <a14:backgroundMark x1="65873" y1="21900" x2="62263" y2="19114"/>
                        <a14:backgroundMark x1="66468" y1="21372" x2="61706" y2="17150"/>
                        <a14:backgroundMark x1="64683" y1="43799" x2="64683" y2="451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15"/>
          <a:stretch/>
        </p:blipFill>
        <p:spPr>
          <a:xfrm>
            <a:off x="1720792" y="537269"/>
            <a:ext cx="2140772" cy="25151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33A6F3-16FD-4B14-80D9-A16D12F2D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775" y="749787"/>
            <a:ext cx="3090940" cy="28226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866C9B-55E8-42C4-A8F7-58650A73E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987" y="1512945"/>
            <a:ext cx="1354364" cy="1274695"/>
          </a:xfrm>
          <a:prstGeom prst="rect">
            <a:avLst/>
          </a:prstGeom>
        </p:spPr>
      </p:pic>
      <p:sp>
        <p:nvSpPr>
          <p:cNvPr id="20" name="Frame 19">
            <a:extLst>
              <a:ext uri="{FF2B5EF4-FFF2-40B4-BE49-F238E27FC236}">
                <a16:creationId xmlns:a16="http://schemas.microsoft.com/office/drawing/2014/main" id="{7C530607-49A6-4505-9AB3-E7498264A09B}"/>
              </a:ext>
            </a:extLst>
          </p:cNvPr>
          <p:cNvSpPr/>
          <p:nvPr/>
        </p:nvSpPr>
        <p:spPr>
          <a:xfrm>
            <a:off x="122944" y="53788"/>
            <a:ext cx="11976847" cy="6742739"/>
          </a:xfrm>
          <a:prstGeom prst="frame">
            <a:avLst>
              <a:gd name="adj1" fmla="val 2885"/>
            </a:avLst>
          </a:prstGeom>
          <a:solidFill>
            <a:srgbClr val="00B0F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3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B4C9E9-F02A-459C-9972-FFB6B9890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Mostafijur Rahman Sumon ( Senior Mathematics Teacher) Ahmed BAwany Academy School &amp; College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71B104EF-7C15-4200-882E-C068354F7CAB}"/>
                  </a:ext>
                </a:extLst>
              </p:cNvPr>
              <p:cNvSpPr/>
              <p:nvPr/>
            </p:nvSpPr>
            <p:spPr>
              <a:xfrm>
                <a:off x="1456935" y="2772826"/>
                <a:ext cx="1121869" cy="1121869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100000">
                    <a:srgbClr val="7030A0"/>
                  </a:gs>
                </a:gsLst>
                <a:lin ang="5400000" scaled="1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bn-BD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71B104EF-7C15-4200-882E-C068354F7C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935" y="2772826"/>
                <a:ext cx="1121869" cy="112186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B87D061A-0F63-46B9-A1AD-7F755CB4FA96}"/>
                  </a:ext>
                </a:extLst>
              </p:cNvPr>
              <p:cNvSpPr/>
              <p:nvPr/>
            </p:nvSpPr>
            <p:spPr>
              <a:xfrm>
                <a:off x="1456935" y="2772826"/>
                <a:ext cx="1121869" cy="1121869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100000">
                    <a:srgbClr val="7030A0"/>
                  </a:gs>
                </a:gsLst>
                <a:lin ang="5400000" scaled="1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bn-BD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B87D061A-0F63-46B9-A1AD-7F755CB4FA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935" y="2772826"/>
                <a:ext cx="1121869" cy="112186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4A0B37FF-544C-4BA3-B663-5092FC4F6679}"/>
                  </a:ext>
                </a:extLst>
              </p:cNvPr>
              <p:cNvSpPr/>
              <p:nvPr/>
            </p:nvSpPr>
            <p:spPr>
              <a:xfrm>
                <a:off x="1456936" y="2772827"/>
                <a:ext cx="1121869" cy="1121869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100000">
                    <a:srgbClr val="7030A0"/>
                  </a:gs>
                </a:gsLst>
                <a:lin ang="5400000" scaled="1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6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bn-BD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4A0B37FF-544C-4BA3-B663-5092FC4F66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936" y="2772827"/>
                <a:ext cx="1121869" cy="112186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C00D96-E5EF-4DC5-ADC4-4ACD6EF30770}"/>
                  </a:ext>
                </a:extLst>
              </p:cNvPr>
              <p:cNvSpPr txBox="1"/>
              <p:nvPr/>
            </p:nvSpPr>
            <p:spPr>
              <a:xfrm>
                <a:off x="2921508" y="2768097"/>
                <a:ext cx="897682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7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C00D96-E5EF-4DC5-ADC4-4ACD6EF30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508" y="2768097"/>
                <a:ext cx="897682" cy="11079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15C935-EB13-4B41-A039-910B014DF3AD}"/>
                  </a:ext>
                </a:extLst>
              </p:cNvPr>
              <p:cNvSpPr txBox="1"/>
              <p:nvPr/>
            </p:nvSpPr>
            <p:spPr>
              <a:xfrm>
                <a:off x="5478780" y="2701041"/>
                <a:ext cx="897682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72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15C935-EB13-4B41-A039-910B014DF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780" y="2701041"/>
                <a:ext cx="897682" cy="11079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rrow: Right 9">
                <a:extLst>
                  <a:ext uri="{FF2B5EF4-FFF2-40B4-BE49-F238E27FC236}">
                    <a16:creationId xmlns:a16="http://schemas.microsoft.com/office/drawing/2014/main" id="{F6B2C2F0-F646-4F86-B8F1-DA516C1F336B}"/>
                  </a:ext>
                </a:extLst>
              </p:cNvPr>
              <p:cNvSpPr/>
              <p:nvPr/>
            </p:nvSpPr>
            <p:spPr>
              <a:xfrm rot="2439139">
                <a:off x="2992151" y="2046673"/>
                <a:ext cx="1562101" cy="795528"/>
              </a:xfrm>
              <a:prstGeom prst="rightArrow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7</m:t>
                    </m:r>
                    <m:r>
                      <m:rPr>
                        <m:nor/>
                      </m:rPr>
                      <a:rPr lang="bn-BD" sz="32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এর</m:t>
                    </m:r>
                  </m:oMath>
                </a14:m>
                <a:r>
                  <a:rPr lang="bn-BD" sz="32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32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Arrow: Right 9">
                <a:extLst>
                  <a:ext uri="{FF2B5EF4-FFF2-40B4-BE49-F238E27FC236}">
                    <a16:creationId xmlns:a16="http://schemas.microsoft.com/office/drawing/2014/main" id="{F6B2C2F0-F646-4F86-B8F1-DA516C1F33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39139">
                <a:off x="2992151" y="2046673"/>
                <a:ext cx="1562101" cy="795528"/>
              </a:xfrm>
              <a:prstGeom prst="rightArrow">
                <a:avLst/>
              </a:prstGeom>
              <a:blipFill>
                <a:blip r:embed="rId7"/>
                <a:stretch>
                  <a:fillRect r="-10046" b="-21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rrow: Right 10">
                <a:extLst>
                  <a:ext uri="{FF2B5EF4-FFF2-40B4-BE49-F238E27FC236}">
                    <a16:creationId xmlns:a16="http://schemas.microsoft.com/office/drawing/2014/main" id="{B8424321-848D-47BD-B4A3-1249B9D4E2F8}"/>
                  </a:ext>
                </a:extLst>
              </p:cNvPr>
              <p:cNvSpPr/>
              <p:nvPr/>
            </p:nvSpPr>
            <p:spPr>
              <a:xfrm rot="2439139">
                <a:off x="5702328" y="1884979"/>
                <a:ext cx="1562101" cy="795528"/>
              </a:xfrm>
              <a:prstGeom prst="rightArrow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bn-BD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3</m:t>
                    </m:r>
                    <m:r>
                      <a:rPr lang="bn-BD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BD" sz="32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এর</m:t>
                    </m:r>
                  </m:oMath>
                </a14:m>
                <a:r>
                  <a:rPr lang="bn-BD" sz="32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32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Arrow: Right 10">
                <a:extLst>
                  <a:ext uri="{FF2B5EF4-FFF2-40B4-BE49-F238E27FC236}">
                    <a16:creationId xmlns:a16="http://schemas.microsoft.com/office/drawing/2014/main" id="{B8424321-848D-47BD-B4A3-1249B9D4E2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39139">
                <a:off x="5702328" y="1884979"/>
                <a:ext cx="1562101" cy="795528"/>
              </a:xfrm>
              <a:prstGeom prst="rightArrow">
                <a:avLst/>
              </a:prstGeom>
              <a:blipFill>
                <a:blip r:embed="rId8"/>
                <a:stretch>
                  <a:fillRect r="-15525" b="-26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AC193129-26AE-4F33-A4A6-905A496CB0A8}"/>
              </a:ext>
            </a:extLst>
          </p:cNvPr>
          <p:cNvSpPr/>
          <p:nvPr/>
        </p:nvSpPr>
        <p:spPr>
          <a:xfrm>
            <a:off x="2443813" y="3947364"/>
            <a:ext cx="5362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উপরের </a:t>
            </a:r>
            <a:r>
              <a:rPr lang="bn-BD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ঘটনা</a:t>
            </a:r>
            <a:r>
              <a:rPr lang="bn-IN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দ্বারা কী বুঝলে?</a:t>
            </a:r>
            <a:endParaRPr lang="en-US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20FD43-141C-4614-8660-465469652F3F}"/>
              </a:ext>
            </a:extLst>
          </p:cNvPr>
          <p:cNvSpPr txBox="1"/>
          <p:nvPr/>
        </p:nvSpPr>
        <p:spPr>
          <a:xfrm>
            <a:off x="945136" y="4777078"/>
            <a:ext cx="98125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রাশিকে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রুপে প্রকাশ করা যায়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64C369C-22EE-4C26-95EB-C35B8199F21A}"/>
              </a:ext>
            </a:extLst>
          </p:cNvPr>
          <p:cNvSpPr/>
          <p:nvPr/>
        </p:nvSpPr>
        <p:spPr>
          <a:xfrm rot="2439139">
            <a:off x="4725241" y="2313123"/>
            <a:ext cx="1072681" cy="79552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  <a:endParaRPr lang="en-US" sz="3200" dirty="0">
              <a:ln w="0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03341A-1FD5-4A18-A7B3-1E249E6DB770}"/>
              </a:ext>
            </a:extLst>
          </p:cNvPr>
          <p:cNvSpPr/>
          <p:nvPr/>
        </p:nvSpPr>
        <p:spPr>
          <a:xfrm>
            <a:off x="2443813" y="579786"/>
            <a:ext cx="5362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bn-IN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ঘটনাটি লক্ষ করঃ</a:t>
            </a:r>
            <a:endParaRPr lang="en-US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FA5FC8B4-7A27-408E-9E66-DC9836BB95BF}"/>
              </a:ext>
            </a:extLst>
          </p:cNvPr>
          <p:cNvSpPr/>
          <p:nvPr/>
        </p:nvSpPr>
        <p:spPr>
          <a:xfrm>
            <a:off x="122944" y="53788"/>
            <a:ext cx="11976847" cy="6742739"/>
          </a:xfrm>
          <a:prstGeom prst="frame">
            <a:avLst>
              <a:gd name="adj1" fmla="val 3341"/>
            </a:avLst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9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11111E-6 L 0.21628 -0.01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7" y="-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11111E-6 L 0.42396 -0.011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98" y="-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10" grpId="0" animBg="1"/>
      <p:bldP spid="11" grpId="0" animBg="1"/>
      <p:bldP spid="13" grpId="0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669244-5C93-42E5-B641-23945067CC33}"/>
              </a:ext>
            </a:extLst>
          </p:cNvPr>
          <p:cNvSpPr/>
          <p:nvPr/>
        </p:nvSpPr>
        <p:spPr>
          <a:xfrm>
            <a:off x="911938" y="2343305"/>
            <a:ext cx="103681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GB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GB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GB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অন্তরুপে</a:t>
            </a:r>
            <a:r>
              <a:rPr lang="en-GB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GB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8727E8-3A5D-4A31-B811-C5340298E2C2}"/>
              </a:ext>
            </a:extLst>
          </p:cNvPr>
          <p:cNvSpPr/>
          <p:nvPr/>
        </p:nvSpPr>
        <p:spPr>
          <a:xfrm>
            <a:off x="3810698" y="335112"/>
            <a:ext cx="42049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7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873D7B-BBB0-4085-9862-E400D83A0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864" y="3784252"/>
            <a:ext cx="6453042" cy="2007080"/>
          </a:xfrm>
          <a:prstGeom prst="rect">
            <a:avLst/>
          </a:prstGeom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CE899546-112C-4DE1-8EBB-5E553B433E1E}"/>
              </a:ext>
            </a:extLst>
          </p:cNvPr>
          <p:cNvSpPr/>
          <p:nvPr/>
        </p:nvSpPr>
        <p:spPr>
          <a:xfrm>
            <a:off x="122944" y="53788"/>
            <a:ext cx="11976847" cy="6742739"/>
          </a:xfrm>
          <a:prstGeom prst="frame">
            <a:avLst>
              <a:gd name="adj1" fmla="val 3341"/>
            </a:avLst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91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6705FA-3DB7-45A0-9598-307B95EDA0BE}"/>
              </a:ext>
            </a:extLst>
          </p:cNvPr>
          <p:cNvSpPr/>
          <p:nvPr/>
        </p:nvSpPr>
        <p:spPr>
          <a:xfrm>
            <a:off x="368512" y="3092260"/>
            <a:ext cx="4495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AB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সুত্র বলতে পারবে।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617972-A393-4980-92BE-0BD229FAA595}"/>
              </a:ext>
            </a:extLst>
          </p:cNvPr>
          <p:cNvSpPr/>
          <p:nvPr/>
        </p:nvSpPr>
        <p:spPr>
          <a:xfrm>
            <a:off x="368510" y="4008994"/>
            <a:ext cx="114393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বীজগানিতিক রাশিকে দুটি রাশির বর্গের অন্তররুপে প্রকাশ করতে পারবে।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B20D13-6FF2-4EFA-9A6B-3BBA04F10FAE}"/>
              </a:ext>
            </a:extLst>
          </p:cNvPr>
          <p:cNvSpPr/>
          <p:nvPr/>
        </p:nvSpPr>
        <p:spPr>
          <a:xfrm>
            <a:off x="434489" y="4880871"/>
            <a:ext cx="10857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AB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সুত্র ব্যবহার করে বীজগাণিতিক রাশির মান নির্ণয় করতে পারবে।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3986" y="560841"/>
            <a:ext cx="23423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637228" y="2007127"/>
            <a:ext cx="4617913" cy="647357"/>
          </a:xfrm>
          <a:prstGeom prst="wedgeRoundRectCallout">
            <a:avLst>
              <a:gd name="adj1" fmla="val -26019"/>
              <a:gd name="adj2" fmla="val 85821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</a:t>
            </a:r>
            <a: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B85AE535-DBD2-41D8-81F0-A7624DD511A9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41"/>
            </a:avLst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83838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DCBAC5-456E-4320-9D07-58E4E2AAA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Mostafijur Rahman Sumon ( Senior Mathematics Teacher) Ahmed BAwany Academy School &amp; College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03EC0FB-CE30-47B6-AAF7-EBEC887DA09E}"/>
                  </a:ext>
                </a:extLst>
              </p:cNvPr>
              <p:cNvSpPr/>
              <p:nvPr/>
            </p:nvSpPr>
            <p:spPr>
              <a:xfrm>
                <a:off x="1205799" y="3768389"/>
                <a:ext cx="216148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6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60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03EC0FB-CE30-47B6-AAF7-EBEC887DA0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799" y="3768389"/>
                <a:ext cx="2161489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3C611D5-B034-4BBB-B59D-1CAD0A124202}"/>
                  </a:ext>
                </a:extLst>
              </p:cNvPr>
              <p:cNvSpPr/>
              <p:nvPr/>
            </p:nvSpPr>
            <p:spPr>
              <a:xfrm>
                <a:off x="3083304" y="3278194"/>
                <a:ext cx="3292633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GB" sz="6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6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6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6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GB" sz="6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3C611D5-B034-4BBB-B59D-1CAD0A1242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304" y="3278194"/>
                <a:ext cx="3292633" cy="18209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1BE4FC8-AD62-4F81-96AC-1C4446667564}"/>
                  </a:ext>
                </a:extLst>
              </p:cNvPr>
              <p:cNvSpPr/>
              <p:nvPr/>
            </p:nvSpPr>
            <p:spPr>
              <a:xfrm>
                <a:off x="7049750" y="3712503"/>
                <a:ext cx="93487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1BE4FC8-AD62-4F81-96AC-1C44466675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750" y="3712503"/>
                <a:ext cx="934871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2A3E38D-F36C-48FC-B1CF-D18E33690AEA}"/>
                  </a:ext>
                </a:extLst>
              </p:cNvPr>
              <p:cNvSpPr/>
              <p:nvPr/>
            </p:nvSpPr>
            <p:spPr>
              <a:xfrm>
                <a:off x="7758331" y="3222308"/>
                <a:ext cx="3292633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GB" sz="6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6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6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6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GB" sz="6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2A3E38D-F36C-48FC-B1CF-D18E33690A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331" y="3222308"/>
                <a:ext cx="3292633" cy="18209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F016979-697F-4868-86A7-409F7087BE7D}"/>
                  </a:ext>
                </a:extLst>
              </p:cNvPr>
              <p:cNvSpPr/>
              <p:nvPr/>
            </p:nvSpPr>
            <p:spPr>
              <a:xfrm>
                <a:off x="2002232" y="1017552"/>
                <a:ext cx="7837402" cy="144655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GB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দুটি রাশির বর্গের </a:t>
                </a:r>
                <a:r>
                  <a:rPr lang="en-GB" sz="4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অন্তরুপে</a:t>
                </a:r>
                <a:r>
                  <a:rPr lang="en-GB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4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GB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4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GB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4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GB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GB" sz="4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অবশ্যই</a:t>
                </a:r>
                <a:r>
                  <a:rPr lang="en-GB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4400" i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4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GB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4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সুত্র</a:t>
                </a:r>
                <a:r>
                  <a:rPr lang="en-GB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4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ব্যবহার</a:t>
                </a:r>
                <a:r>
                  <a:rPr lang="en-GB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4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GB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4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GB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F016979-697F-4868-86A7-409F7087BE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232" y="1017552"/>
                <a:ext cx="7837402" cy="1446550"/>
              </a:xfrm>
              <a:prstGeom prst="rect">
                <a:avLst/>
              </a:prstGeom>
              <a:blipFill>
                <a:blip r:embed="rId6"/>
                <a:stretch>
                  <a:fillRect l="-3188" t="-9283" r="-1011" b="-23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Right 7">
            <a:extLst>
              <a:ext uri="{FF2B5EF4-FFF2-40B4-BE49-F238E27FC236}">
                <a16:creationId xmlns:a16="http://schemas.microsoft.com/office/drawing/2014/main" id="{2A8F5B7E-7879-479F-B4C3-EED0D91A67E6}"/>
              </a:ext>
            </a:extLst>
          </p:cNvPr>
          <p:cNvSpPr/>
          <p:nvPr/>
        </p:nvSpPr>
        <p:spPr>
          <a:xfrm rot="2439139">
            <a:off x="5312351" y="3122344"/>
            <a:ext cx="887092" cy="665427"/>
          </a:xfrm>
          <a:prstGeom prst="rightArrow">
            <a:avLst>
              <a:gd name="adj1" fmla="val 47620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116DFF7-07DB-428E-9C44-D5302DA7D884}"/>
              </a:ext>
            </a:extLst>
          </p:cNvPr>
          <p:cNvSpPr/>
          <p:nvPr/>
        </p:nvSpPr>
        <p:spPr>
          <a:xfrm rot="3483105">
            <a:off x="6749423" y="3181493"/>
            <a:ext cx="1072681" cy="79552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  <a:endParaRPr lang="en-US" sz="3200" dirty="0">
              <a:ln w="0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B61E20F6-F735-4386-AF23-65605312198A}"/>
              </a:ext>
            </a:extLst>
          </p:cNvPr>
          <p:cNvSpPr/>
          <p:nvPr/>
        </p:nvSpPr>
        <p:spPr>
          <a:xfrm rot="19325263">
            <a:off x="10645465" y="2990461"/>
            <a:ext cx="876943" cy="80596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E143FCA4-CD23-4315-A372-66B0AF36D146}"/>
              </a:ext>
            </a:extLst>
          </p:cNvPr>
          <p:cNvSpPr/>
          <p:nvPr/>
        </p:nvSpPr>
        <p:spPr>
          <a:xfrm>
            <a:off x="122944" y="53788"/>
            <a:ext cx="11976847" cy="6742739"/>
          </a:xfrm>
          <a:prstGeom prst="frame">
            <a:avLst>
              <a:gd name="adj1" fmla="val 3341"/>
            </a:avLst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97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72739" y="505952"/>
                <a:ext cx="549464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000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4000" b="0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000" b="0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4000" b="0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4000" b="0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4000" b="0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400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739" y="505952"/>
                <a:ext cx="5494646" cy="707886"/>
              </a:xfrm>
              <a:prstGeom prst="rect">
                <a:avLst/>
              </a:prstGeom>
              <a:blipFill>
                <a:blip r:embed="rId2"/>
                <a:stretch>
                  <a:fillRect t="-16379" b="-4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113851" y="1402747"/>
                <a:ext cx="679615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GB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 দুটি রাশির বর্গের </a:t>
                </a:r>
                <a:r>
                  <a:rPr lang="en-GB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অন্তরুপে</a:t>
                </a:r>
                <a:r>
                  <a:rPr lang="en-GB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GB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GB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851" y="1402747"/>
                <a:ext cx="6796156" cy="646331"/>
              </a:xfrm>
              <a:prstGeom prst="rect">
                <a:avLst/>
              </a:prstGeom>
              <a:blipFill>
                <a:blip r:embed="rId3"/>
                <a:stretch>
                  <a:fillRect t="-13208" r="-897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555779" y="2476311"/>
            <a:ext cx="24925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spc="5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spc="5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4000" spc="5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endParaRPr lang="en-US" sz="4000" spc="51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48320" y="2303480"/>
                <a:ext cx="5363456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3600" b="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36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GB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i="1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GB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GB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i="1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GB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320" y="2303480"/>
                <a:ext cx="5363456" cy="1129476"/>
              </a:xfrm>
              <a:prstGeom prst="rect">
                <a:avLst/>
              </a:prstGeom>
              <a:blipFill>
                <a:blip r:embed="rId4"/>
                <a:stretch>
                  <a:fillRect b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13344" y="3458616"/>
                <a:ext cx="177555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GB" sz="360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36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344" y="3458616"/>
                <a:ext cx="177555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128139" y="3389782"/>
                <a:ext cx="190168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600" b="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3600" b="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b="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600" b="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60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139" y="3389782"/>
                <a:ext cx="190168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746378" y="3387949"/>
                <a:ext cx="194505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60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378" y="3387949"/>
                <a:ext cx="1945052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740925" y="4370694"/>
                <a:ext cx="49871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bn-IN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925" y="4370694"/>
                <a:ext cx="498718" cy="769441"/>
              </a:xfrm>
              <a:prstGeom prst="rect">
                <a:avLst/>
              </a:prstGeom>
              <a:blipFill>
                <a:blip r:embed="rId8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3536128" y="4746096"/>
            <a:ext cx="30781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463704" y="4123868"/>
                <a:ext cx="160971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3600" b="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b="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360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704" y="4123868"/>
                <a:ext cx="1609717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824807" y="4117872"/>
                <a:ext cx="51533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60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807" y="4117872"/>
                <a:ext cx="515330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030186" y="4114282"/>
                <a:ext cx="168011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360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186" y="4114282"/>
                <a:ext cx="1680111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907055" y="4693419"/>
                <a:ext cx="42477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360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055" y="4693419"/>
                <a:ext cx="424770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218973" y="4181469"/>
                <a:ext cx="42477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</m:oMath>
                  </m:oMathPara>
                </a14:m>
                <a:endParaRPr lang="en-GB" sz="600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973" y="4181469"/>
                <a:ext cx="424770" cy="1015663"/>
              </a:xfrm>
              <a:prstGeom prst="rect">
                <a:avLst/>
              </a:prstGeom>
              <a:blipFill>
                <a:blip r:embed="rId13"/>
                <a:stretch>
                  <a:fillRect r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472618" y="4154811"/>
                <a:ext cx="42477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600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618" y="4154811"/>
                <a:ext cx="424770" cy="101566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612816" y="3941729"/>
                <a:ext cx="42477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320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816" y="3941729"/>
                <a:ext cx="424770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691430" y="4308699"/>
                <a:ext cx="6832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430" y="4308699"/>
                <a:ext cx="683200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 flipV="1">
            <a:off x="7374630" y="4650654"/>
            <a:ext cx="3226961" cy="119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348842" y="4096032"/>
                <a:ext cx="160971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3600" b="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b="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360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842" y="4096032"/>
                <a:ext cx="1609717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8768601" y="4040848"/>
                <a:ext cx="6832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601" y="4040848"/>
                <a:ext cx="683200" cy="70788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9184777" y="4042969"/>
                <a:ext cx="70284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60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4777" y="4042969"/>
                <a:ext cx="702841" cy="6463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757687" y="4076612"/>
                <a:ext cx="51533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60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687" y="4076612"/>
                <a:ext cx="515330" cy="64633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9945922" y="4083596"/>
                <a:ext cx="70284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360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22" y="4083596"/>
                <a:ext cx="702841" cy="64633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8905042" y="4579685"/>
                <a:ext cx="42477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360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5042" y="4579685"/>
                <a:ext cx="424770" cy="64633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107863" y="4122690"/>
                <a:ext cx="42477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</m:oMath>
                  </m:oMathPara>
                </a14:m>
                <a:endParaRPr lang="en-GB" sz="600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863" y="4122690"/>
                <a:ext cx="424770" cy="1015663"/>
              </a:xfrm>
              <a:prstGeom prst="rect">
                <a:avLst/>
              </a:prstGeom>
              <a:blipFill>
                <a:blip r:embed="rId23"/>
                <a:stretch>
                  <a:fillRect r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0361508" y="4096032"/>
                <a:ext cx="42477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600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508" y="4096032"/>
                <a:ext cx="424770" cy="101566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0501706" y="3882950"/>
                <a:ext cx="42477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320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1706" y="3882950"/>
                <a:ext cx="424770" cy="58477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821969" y="5377304"/>
                <a:ext cx="49871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bn-IN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969" y="5377304"/>
                <a:ext cx="498718" cy="769441"/>
              </a:xfrm>
              <a:prstGeom prst="rect">
                <a:avLst/>
              </a:prstGeom>
              <a:blipFill>
                <a:blip r:embed="rId26"/>
                <a:stretch>
                  <a:fillRect r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320687" y="5247781"/>
                <a:ext cx="1804661" cy="896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GB" sz="28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sz="2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GB" sz="2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687" y="5247781"/>
                <a:ext cx="1804661" cy="896143"/>
              </a:xfrm>
              <a:prstGeom prst="rect">
                <a:avLst/>
              </a:prstGeom>
              <a:blipFill>
                <a:blip r:embed="rId27"/>
                <a:stretch>
                  <a:fillRect b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070668" y="5347026"/>
                <a:ext cx="6832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668" y="5347026"/>
                <a:ext cx="683200" cy="70788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486329" y="5202594"/>
                <a:ext cx="1804661" cy="896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GB" sz="28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2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29" y="5202594"/>
                <a:ext cx="1804661" cy="896143"/>
              </a:xfrm>
              <a:prstGeom prst="rect">
                <a:avLst/>
              </a:prstGeom>
              <a:blipFill>
                <a:blip r:embed="rId29"/>
                <a:stretch>
                  <a:fillRect b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7461014" y="5762024"/>
                <a:ext cx="127400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𝑛𝑠</m:t>
                      </m:r>
                      <m:r>
                        <a:rPr lang="en-GB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014" y="5762024"/>
                <a:ext cx="1274003" cy="70788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ame 15">
            <a:extLst>
              <a:ext uri="{FF2B5EF4-FFF2-40B4-BE49-F238E27FC236}">
                <a16:creationId xmlns:a16="http://schemas.microsoft.com/office/drawing/2014/main" id="{C2140A43-F2A9-452F-9D31-76B6D38EBA31}"/>
              </a:ext>
            </a:extLst>
          </p:cNvPr>
          <p:cNvSpPr/>
          <p:nvPr/>
        </p:nvSpPr>
        <p:spPr>
          <a:xfrm>
            <a:off x="122944" y="53788"/>
            <a:ext cx="11976847" cy="6742739"/>
          </a:xfrm>
          <a:prstGeom prst="frame">
            <a:avLst>
              <a:gd name="adj1" fmla="val 3341"/>
            </a:avLst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4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FB22C3-8FBA-41E7-85A8-24AAC6F80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938" y="382926"/>
            <a:ext cx="2863605" cy="2367674"/>
          </a:xfrm>
          <a:prstGeom prst="rect">
            <a:avLst/>
          </a:prstGeom>
        </p:spPr>
      </p:pic>
      <p:sp>
        <p:nvSpPr>
          <p:cNvPr id="5" name="Wave 4">
            <a:extLst>
              <a:ext uri="{FF2B5EF4-FFF2-40B4-BE49-F238E27FC236}">
                <a16:creationId xmlns:a16="http://schemas.microsoft.com/office/drawing/2014/main" id="{5A0DE3D9-C0B0-435D-8A65-83ABC837E6F2}"/>
              </a:ext>
            </a:extLst>
          </p:cNvPr>
          <p:cNvSpPr/>
          <p:nvPr/>
        </p:nvSpPr>
        <p:spPr>
          <a:xfrm>
            <a:off x="4339258" y="382926"/>
            <a:ext cx="2827683" cy="871658"/>
          </a:xfrm>
          <a:prstGeom prst="wav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7DA6EA9-C342-48D2-A4BA-0DF2C28B7A66}"/>
                  </a:ext>
                </a:extLst>
              </p:cNvPr>
              <p:cNvSpPr/>
              <p:nvPr/>
            </p:nvSpPr>
            <p:spPr>
              <a:xfrm>
                <a:off x="1260662" y="2187992"/>
                <a:ext cx="630986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4800" b="0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sz="4800" b="0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4800" b="0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GB" sz="4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4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4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4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480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7DA6EA9-C342-48D2-A4BA-0DF2C28B7A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662" y="2187992"/>
                <a:ext cx="6309869" cy="830997"/>
              </a:xfrm>
              <a:prstGeom prst="rect">
                <a:avLst/>
              </a:prstGeom>
              <a:blipFill>
                <a:blip r:embed="rId3"/>
                <a:stretch>
                  <a:fillRect t="-16912" b="-44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59AA249-AA6F-4E3C-995E-CFFBC6F0C0EE}"/>
                  </a:ext>
                </a:extLst>
              </p:cNvPr>
              <p:cNvSpPr/>
              <p:nvPr/>
            </p:nvSpPr>
            <p:spPr>
              <a:xfrm>
                <a:off x="1136801" y="3428716"/>
                <a:ext cx="851021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44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GB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 দুটি রাশির বর্গের </a:t>
                </a:r>
                <a:r>
                  <a:rPr lang="en-GB" sz="4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অন্তরুপে</a:t>
                </a:r>
                <a:r>
                  <a:rPr lang="en-GB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4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GB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4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bn-BD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bn-IN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59AA249-AA6F-4E3C-995E-CFFBC6F0C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801" y="3428716"/>
                <a:ext cx="8510215" cy="769441"/>
              </a:xfrm>
              <a:prstGeom prst="rect">
                <a:avLst/>
              </a:prstGeom>
              <a:blipFill>
                <a:blip r:embed="rId4"/>
                <a:stretch>
                  <a:fillRect t="-14961" r="-2505" b="-44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ame 10">
            <a:extLst>
              <a:ext uri="{FF2B5EF4-FFF2-40B4-BE49-F238E27FC236}">
                <a16:creationId xmlns:a16="http://schemas.microsoft.com/office/drawing/2014/main" id="{F894CB27-BA35-44EA-8A24-6A767412D92F}"/>
              </a:ext>
            </a:extLst>
          </p:cNvPr>
          <p:cNvSpPr/>
          <p:nvPr/>
        </p:nvSpPr>
        <p:spPr>
          <a:xfrm>
            <a:off x="122944" y="53788"/>
            <a:ext cx="11976847" cy="6742739"/>
          </a:xfrm>
          <a:prstGeom prst="frame">
            <a:avLst>
              <a:gd name="adj1" fmla="val 3341"/>
            </a:avLst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92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3F5578A-80D4-4EA7-9F4A-0D21F3434D84}"/>
                  </a:ext>
                </a:extLst>
              </p:cNvPr>
              <p:cNvSpPr/>
              <p:nvPr/>
            </p:nvSpPr>
            <p:spPr>
              <a:xfrm>
                <a:off x="821902" y="1102085"/>
                <a:ext cx="639630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প্রথমে আমরা </a:t>
                </a:r>
                <a14:m>
                  <m:oMath xmlns:m="http://schemas.openxmlformats.org/officeDocument/2006/math">
                    <m:r>
                      <a:rPr lang="en-GB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45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এর গুণনীয়ক বের করবঃ  </a:t>
                </a:r>
                <a:endPara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3F5578A-80D4-4EA7-9F4A-0D21F3434D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902" y="1102085"/>
                <a:ext cx="6396303" cy="646331"/>
              </a:xfrm>
              <a:prstGeom prst="rect">
                <a:avLst/>
              </a:prstGeom>
              <a:blipFill>
                <a:blip r:embed="rId2"/>
                <a:stretch>
                  <a:fillRect l="-3051" t="-14151" r="-2574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6F0059-7A13-47C7-B994-C4F49B64CB88}"/>
                  </a:ext>
                </a:extLst>
              </p:cNvPr>
              <p:cNvSpPr txBox="1"/>
              <p:nvPr/>
            </p:nvSpPr>
            <p:spPr>
              <a:xfrm>
                <a:off x="9415570" y="2549358"/>
                <a:ext cx="169456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45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6F0059-7A13-47C7-B994-C4F49B64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5570" y="2549358"/>
                <a:ext cx="1694566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D6250E-EF21-48F8-B256-0C6401EFCCBF}"/>
                  </a:ext>
                </a:extLst>
              </p:cNvPr>
              <p:cNvSpPr txBox="1"/>
              <p:nvPr/>
            </p:nvSpPr>
            <p:spPr>
              <a:xfrm>
                <a:off x="11076159" y="2549358"/>
                <a:ext cx="5482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D6250E-EF21-48F8-B256-0C6401EFC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6159" y="2549358"/>
                <a:ext cx="54822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3AFF2D-E3B9-4D23-92C3-51003BF7ABB9}"/>
                  </a:ext>
                </a:extLst>
              </p:cNvPr>
              <p:cNvSpPr txBox="1"/>
              <p:nvPr/>
            </p:nvSpPr>
            <p:spPr>
              <a:xfrm>
                <a:off x="9984828" y="3086843"/>
                <a:ext cx="11253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3AFF2D-E3B9-4D23-92C3-51003BF7A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828" y="3086843"/>
                <a:ext cx="1125308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023FFE-91D1-4429-BDA3-4730026384A3}"/>
                  </a:ext>
                </a:extLst>
              </p:cNvPr>
              <p:cNvSpPr txBox="1"/>
              <p:nvPr/>
            </p:nvSpPr>
            <p:spPr>
              <a:xfrm>
                <a:off x="11137819" y="3086843"/>
                <a:ext cx="5482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023FFE-91D1-4429-BDA3-473002638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7819" y="3086843"/>
                <a:ext cx="54822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C88CE13-C581-4362-87FF-1A927CBF714F}"/>
                  </a:ext>
                </a:extLst>
              </p:cNvPr>
              <p:cNvSpPr txBox="1"/>
              <p:nvPr/>
            </p:nvSpPr>
            <p:spPr>
              <a:xfrm>
                <a:off x="10012511" y="3624328"/>
                <a:ext cx="11253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C88CE13-C581-4362-87FF-1A927CBF7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2511" y="3624328"/>
                <a:ext cx="1125308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6B1588-EDF9-40E8-AB58-EA570D203D8B}"/>
                  </a:ext>
                </a:extLst>
              </p:cNvPr>
              <p:cNvSpPr txBox="1"/>
              <p:nvPr/>
            </p:nvSpPr>
            <p:spPr>
              <a:xfrm>
                <a:off x="11128106" y="3624328"/>
                <a:ext cx="3206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6B1588-EDF9-40E8-AB58-EA570D203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8106" y="3624328"/>
                <a:ext cx="320601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341670-42E7-4A01-8E0B-E3CC31BBA690}"/>
                  </a:ext>
                </a:extLst>
              </p:cNvPr>
              <p:cNvSpPr txBox="1"/>
              <p:nvPr/>
            </p:nvSpPr>
            <p:spPr>
              <a:xfrm>
                <a:off x="2239320" y="3393496"/>
                <a:ext cx="114935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341670-42E7-4A01-8E0B-E3CC31BBA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320" y="3393496"/>
                <a:ext cx="1149354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BBBDD28-B031-4D06-AF3C-B02FBEB6903A}"/>
                  </a:ext>
                </a:extLst>
              </p:cNvPr>
              <p:cNvSpPr/>
              <p:nvPr/>
            </p:nvSpPr>
            <p:spPr>
              <a:xfrm>
                <a:off x="3413686" y="3323079"/>
                <a:ext cx="49871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bn-IN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BBBDD28-B031-4D06-AF3C-B02FBEB69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686" y="3323079"/>
                <a:ext cx="498718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5129979-A2E2-4918-843D-3D10D63E10B0}"/>
                  </a:ext>
                </a:extLst>
              </p:cNvPr>
              <p:cNvSpPr/>
              <p:nvPr/>
            </p:nvSpPr>
            <p:spPr>
              <a:xfrm>
                <a:off x="821902" y="3378107"/>
                <a:ext cx="151073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45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bn-IN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5129979-A2E2-4918-843D-3D10D63E10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902" y="3378107"/>
                <a:ext cx="1510735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DE677B-E0D9-4E8F-B9A2-99162A7B83BC}"/>
              </a:ext>
            </a:extLst>
          </p:cNvPr>
          <p:cNvCxnSpPr/>
          <p:nvPr/>
        </p:nvCxnSpPr>
        <p:spPr>
          <a:xfrm>
            <a:off x="4310563" y="3690682"/>
            <a:ext cx="1507340" cy="34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BEB8BC5-F3C0-482F-A21D-08D500C82F14}"/>
                  </a:ext>
                </a:extLst>
              </p:cNvPr>
              <p:cNvSpPr/>
              <p:nvPr/>
            </p:nvSpPr>
            <p:spPr>
              <a:xfrm>
                <a:off x="4205086" y="3150953"/>
                <a:ext cx="74783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GB" sz="3600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BEB8BC5-F3C0-482F-A21D-08D500C82F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086" y="3150953"/>
                <a:ext cx="747837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ADE1090-98CC-4D72-81EB-76E055144D29}"/>
                  </a:ext>
                </a:extLst>
              </p:cNvPr>
              <p:cNvSpPr/>
              <p:nvPr/>
            </p:nvSpPr>
            <p:spPr>
              <a:xfrm>
                <a:off x="4695258" y="3108989"/>
                <a:ext cx="51533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ADE1090-98CC-4D72-81EB-76E055144D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258" y="3108989"/>
                <a:ext cx="515330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04CEC2C-C777-4FF9-828D-8B5078106485}"/>
                  </a:ext>
                </a:extLst>
              </p:cNvPr>
              <p:cNvSpPr/>
              <p:nvPr/>
            </p:nvSpPr>
            <p:spPr>
              <a:xfrm>
                <a:off x="4984069" y="3150953"/>
                <a:ext cx="72726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3600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04CEC2C-C777-4FF9-828D-8B50781064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069" y="3150953"/>
                <a:ext cx="727268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812595D-66BA-4237-8369-0EC53C0F5D37}"/>
                  </a:ext>
                </a:extLst>
              </p:cNvPr>
              <p:cNvSpPr/>
              <p:nvPr/>
            </p:nvSpPr>
            <p:spPr>
              <a:xfrm>
                <a:off x="3886842" y="3108989"/>
                <a:ext cx="42477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(</m:t>
                      </m:r>
                    </m:oMath>
                  </m:oMathPara>
                </a14:m>
                <a:endParaRPr lang="en-GB" sz="6000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812595D-66BA-4237-8369-0EC53C0F5D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842" y="3108989"/>
                <a:ext cx="424770" cy="101566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371DCDB-6D86-439F-B797-804D2693403E}"/>
                  </a:ext>
                </a:extLst>
              </p:cNvPr>
              <p:cNvSpPr/>
              <p:nvPr/>
            </p:nvSpPr>
            <p:spPr>
              <a:xfrm>
                <a:off x="5553962" y="3085014"/>
                <a:ext cx="552153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6000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371DCDB-6D86-439F-B797-804D269340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962" y="3085014"/>
                <a:ext cx="552153" cy="101566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FB2A8B9-77E7-42C9-B00C-E93945EDC480}"/>
                  </a:ext>
                </a:extLst>
              </p:cNvPr>
              <p:cNvSpPr/>
              <p:nvPr/>
            </p:nvSpPr>
            <p:spPr>
              <a:xfrm>
                <a:off x="4669120" y="3624328"/>
                <a:ext cx="42477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3600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FB2A8B9-77E7-42C9-B00C-E93945EDC4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120" y="3624328"/>
                <a:ext cx="424770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81965CB-CB65-44D4-8148-ACDF77F8D6C4}"/>
                  </a:ext>
                </a:extLst>
              </p:cNvPr>
              <p:cNvSpPr/>
              <p:nvPr/>
            </p:nvSpPr>
            <p:spPr>
              <a:xfrm>
                <a:off x="5744499" y="2899382"/>
                <a:ext cx="42477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3600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81965CB-CB65-44D4-8148-ACDF77F8D6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499" y="2899382"/>
                <a:ext cx="424770" cy="6463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4A4D352-4FA0-456C-B9D6-D7DE26ED3EDF}"/>
                  </a:ext>
                </a:extLst>
              </p:cNvPr>
              <p:cNvSpPr txBox="1"/>
              <p:nvPr/>
            </p:nvSpPr>
            <p:spPr>
              <a:xfrm>
                <a:off x="6259079" y="3358555"/>
                <a:ext cx="54983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4A4D352-4FA0-456C-B9D6-D7DE26ED3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079" y="3358555"/>
                <a:ext cx="549830" cy="67710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EA887E-123F-4780-920E-43B93767B3AC}"/>
              </a:ext>
            </a:extLst>
          </p:cNvPr>
          <p:cNvCxnSpPr/>
          <p:nvPr/>
        </p:nvCxnSpPr>
        <p:spPr>
          <a:xfrm>
            <a:off x="7077527" y="3714657"/>
            <a:ext cx="1507340" cy="34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CD81EC4-E590-492D-A723-222951F310FD}"/>
                  </a:ext>
                </a:extLst>
              </p:cNvPr>
              <p:cNvSpPr/>
              <p:nvPr/>
            </p:nvSpPr>
            <p:spPr>
              <a:xfrm>
                <a:off x="6988187" y="3167203"/>
                <a:ext cx="74783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GB" sz="3600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CD81EC4-E590-492D-A723-222951F31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187" y="3167203"/>
                <a:ext cx="747837" cy="64633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A6CF2D0-D83D-4D3E-A732-CF5CAE967E3D}"/>
                  </a:ext>
                </a:extLst>
              </p:cNvPr>
              <p:cNvSpPr/>
              <p:nvPr/>
            </p:nvSpPr>
            <p:spPr>
              <a:xfrm>
                <a:off x="7462222" y="3132964"/>
                <a:ext cx="51533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A6CF2D0-D83D-4D3E-A732-CF5CAE967E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222" y="3132964"/>
                <a:ext cx="515330" cy="64633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F8BF0A0-650A-4092-9D12-D93EB1B0311B}"/>
                  </a:ext>
                </a:extLst>
              </p:cNvPr>
              <p:cNvSpPr/>
              <p:nvPr/>
            </p:nvSpPr>
            <p:spPr>
              <a:xfrm>
                <a:off x="7751033" y="3174928"/>
                <a:ext cx="72726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3600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F8BF0A0-650A-4092-9D12-D93EB1B03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033" y="3174928"/>
                <a:ext cx="727268" cy="64633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783A7B3-B70F-450F-8883-E513A67806FF}"/>
                  </a:ext>
                </a:extLst>
              </p:cNvPr>
              <p:cNvSpPr/>
              <p:nvPr/>
            </p:nvSpPr>
            <p:spPr>
              <a:xfrm>
                <a:off x="6692348" y="3206825"/>
                <a:ext cx="42477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(</m:t>
                      </m:r>
                    </m:oMath>
                  </m:oMathPara>
                </a14:m>
                <a:endParaRPr lang="en-GB" sz="6000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783A7B3-B70F-450F-8883-E513A67806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348" y="3206825"/>
                <a:ext cx="424770" cy="101566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9C73417-B6BC-40F6-A52A-A98C02DA761E}"/>
                  </a:ext>
                </a:extLst>
              </p:cNvPr>
              <p:cNvSpPr/>
              <p:nvPr/>
            </p:nvSpPr>
            <p:spPr>
              <a:xfrm>
                <a:off x="8320926" y="3108989"/>
                <a:ext cx="552153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6000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9C73417-B6BC-40F6-A52A-A98C02DA76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926" y="3108989"/>
                <a:ext cx="552153" cy="101566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304D0C7-C2FE-4D30-9DF7-F24B6D35FD55}"/>
                  </a:ext>
                </a:extLst>
              </p:cNvPr>
              <p:cNvSpPr/>
              <p:nvPr/>
            </p:nvSpPr>
            <p:spPr>
              <a:xfrm>
                <a:off x="7436084" y="3648303"/>
                <a:ext cx="42477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3600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304D0C7-C2FE-4D30-9DF7-F24B6D35F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084" y="3648303"/>
                <a:ext cx="424770" cy="64633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980DCA-623B-4E54-AA0C-B40534E81128}"/>
                  </a:ext>
                </a:extLst>
              </p:cNvPr>
              <p:cNvSpPr/>
              <p:nvPr/>
            </p:nvSpPr>
            <p:spPr>
              <a:xfrm>
                <a:off x="8576885" y="2977997"/>
                <a:ext cx="42477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3600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980DCA-623B-4E54-AA0C-B40534E811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885" y="2977997"/>
                <a:ext cx="424770" cy="64633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78AA912-0FD4-412E-855C-B2EDD42A0C78}"/>
                  </a:ext>
                </a:extLst>
              </p:cNvPr>
              <p:cNvSpPr/>
              <p:nvPr/>
            </p:nvSpPr>
            <p:spPr>
              <a:xfrm>
                <a:off x="3421885" y="4561774"/>
                <a:ext cx="49871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bn-IN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78AA912-0FD4-412E-855C-B2EDD42A0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885" y="4561774"/>
                <a:ext cx="498718" cy="76944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EC50F5C-A02A-4108-AF61-D9BF98016A21}"/>
                  </a:ext>
                </a:extLst>
              </p:cNvPr>
              <p:cNvSpPr/>
              <p:nvPr/>
            </p:nvSpPr>
            <p:spPr>
              <a:xfrm>
                <a:off x="3897080" y="4160082"/>
                <a:ext cx="1531638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GB" sz="4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num>
                            <m:den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EC50F5C-A02A-4108-AF61-D9BF98016A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080" y="4160082"/>
                <a:ext cx="1531638" cy="1244828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92C2DB3-D49E-403D-8EE1-CC8AF29CF40C}"/>
                  </a:ext>
                </a:extLst>
              </p:cNvPr>
              <p:cNvSpPr/>
              <p:nvPr/>
            </p:nvSpPr>
            <p:spPr>
              <a:xfrm>
                <a:off x="5266936" y="4498438"/>
                <a:ext cx="6832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92C2DB3-D49E-403D-8EE1-CC8AF29CF4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936" y="4498438"/>
                <a:ext cx="683200" cy="70788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4D22A2-E27B-4385-BA31-BAF390319DEB}"/>
                  </a:ext>
                </a:extLst>
              </p:cNvPr>
              <p:cNvSpPr/>
              <p:nvPr/>
            </p:nvSpPr>
            <p:spPr>
              <a:xfrm>
                <a:off x="5756739" y="4213960"/>
                <a:ext cx="1247906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GB" sz="4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4D22A2-E27B-4385-BA31-BAF390319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739" y="4213960"/>
                <a:ext cx="1247906" cy="1244828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0258E72-DFB6-454B-BDF9-F5B893E7037D}"/>
                  </a:ext>
                </a:extLst>
              </p:cNvPr>
              <p:cNvSpPr/>
              <p:nvPr/>
            </p:nvSpPr>
            <p:spPr>
              <a:xfrm>
                <a:off x="3451046" y="5693451"/>
                <a:ext cx="49871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bn-IN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0258E72-DFB6-454B-BDF9-F5B893E703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046" y="5693451"/>
                <a:ext cx="498718" cy="76944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7CD46F3-F388-445D-9BDD-40EF8A13E727}"/>
                  </a:ext>
                </a:extLst>
              </p:cNvPr>
              <p:cNvSpPr/>
              <p:nvPr/>
            </p:nvSpPr>
            <p:spPr>
              <a:xfrm>
                <a:off x="3923743" y="5675747"/>
                <a:ext cx="124790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400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7CD46F3-F388-445D-9BDD-40EF8A13E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743" y="5675747"/>
                <a:ext cx="1247906" cy="707886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6224E61-E704-4485-97FF-A5D6959858EE}"/>
                  </a:ext>
                </a:extLst>
              </p:cNvPr>
              <p:cNvSpPr/>
              <p:nvPr/>
            </p:nvSpPr>
            <p:spPr>
              <a:xfrm>
                <a:off x="4908683" y="5715729"/>
                <a:ext cx="6832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6224E61-E704-4485-97FF-A5D695985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683" y="5715729"/>
                <a:ext cx="683200" cy="707886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73573D3-30FE-41B0-B0E8-EF93D9B3279F}"/>
                  </a:ext>
                </a:extLst>
              </p:cNvPr>
              <p:cNvSpPr/>
              <p:nvPr/>
            </p:nvSpPr>
            <p:spPr>
              <a:xfrm>
                <a:off x="5444517" y="5689388"/>
                <a:ext cx="124790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4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73573D3-30FE-41B0-B0E8-EF93D9B327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517" y="5689388"/>
                <a:ext cx="1247906" cy="707886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D472714-06AD-46E5-A5E6-1ABEA73BF7F7}"/>
                  </a:ext>
                </a:extLst>
              </p:cNvPr>
              <p:cNvSpPr/>
              <p:nvPr/>
            </p:nvSpPr>
            <p:spPr>
              <a:xfrm>
                <a:off x="6682603" y="5818723"/>
                <a:ext cx="127400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𝑛𝑠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D472714-06AD-46E5-A5E6-1ABEA73BF7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603" y="5818723"/>
                <a:ext cx="1274003" cy="707886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632CCD4A-F7C3-488D-B832-E28520A2AF6D}"/>
              </a:ext>
            </a:extLst>
          </p:cNvPr>
          <p:cNvSpPr/>
          <p:nvPr/>
        </p:nvSpPr>
        <p:spPr>
          <a:xfrm>
            <a:off x="1017082" y="2136249"/>
            <a:ext cx="24925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spc="5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spc="5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4000" spc="5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endParaRPr lang="en-US" sz="4000" spc="51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AC6B8C2-7466-4B3E-BE0C-D0207430D1E0}"/>
                  </a:ext>
                </a:extLst>
              </p:cNvPr>
              <p:cNvSpPr/>
              <p:nvPr/>
            </p:nvSpPr>
            <p:spPr>
              <a:xfrm>
                <a:off x="3509623" y="1963418"/>
                <a:ext cx="5363456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GB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GB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AC6B8C2-7466-4B3E-BE0C-D0207430D1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623" y="1963418"/>
                <a:ext cx="5363456" cy="1129476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C085C6B-5DAC-4417-B0EF-A030F95B258A}"/>
                  </a:ext>
                </a:extLst>
              </p:cNvPr>
              <p:cNvSpPr/>
              <p:nvPr/>
            </p:nvSpPr>
            <p:spPr>
              <a:xfrm>
                <a:off x="2467500" y="284146"/>
                <a:ext cx="648767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60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GB" sz="3600" dirty="0"/>
                  <a:t> </a:t>
                </a:r>
                <a:r>
                  <a:rPr lang="en-GB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কে দুটি রাশির বর্গের </a:t>
                </a:r>
                <a:r>
                  <a:rPr lang="en-GB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অন্তরুপে</a:t>
                </a:r>
                <a:r>
                  <a:rPr lang="en-GB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GB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GB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C085C6B-5DAC-4417-B0EF-A030F95B25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500" y="284146"/>
                <a:ext cx="6487673" cy="646331"/>
              </a:xfrm>
              <a:prstGeom prst="rect">
                <a:avLst/>
              </a:prstGeom>
              <a:blipFill>
                <a:blip r:embed="rId37"/>
                <a:stretch>
                  <a:fillRect t="-13208" r="-282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rame 43">
            <a:extLst>
              <a:ext uri="{FF2B5EF4-FFF2-40B4-BE49-F238E27FC236}">
                <a16:creationId xmlns:a16="http://schemas.microsoft.com/office/drawing/2014/main" id="{D70C7E98-F9E7-4A11-A5CF-87A0F0ACF326}"/>
              </a:ext>
            </a:extLst>
          </p:cNvPr>
          <p:cNvSpPr/>
          <p:nvPr/>
        </p:nvSpPr>
        <p:spPr>
          <a:xfrm>
            <a:off x="122944" y="53788"/>
            <a:ext cx="11976847" cy="6742739"/>
          </a:xfrm>
          <a:prstGeom prst="frame">
            <a:avLst>
              <a:gd name="adj1" fmla="val 3341"/>
            </a:avLst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73A75B5-7208-4024-B354-72809CD0C807}"/>
              </a:ext>
            </a:extLst>
          </p:cNvPr>
          <p:cNvSpPr/>
          <p:nvPr/>
        </p:nvSpPr>
        <p:spPr>
          <a:xfrm>
            <a:off x="7117118" y="1399858"/>
            <a:ext cx="4663914" cy="523220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কোণ এক জোড়া গুণনীয়ক নিলেই হবে 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6D01227-881A-4E96-924D-CAA70501C9EA}"/>
              </a:ext>
            </a:extLst>
          </p:cNvPr>
          <p:cNvSpPr/>
          <p:nvPr/>
        </p:nvSpPr>
        <p:spPr>
          <a:xfrm>
            <a:off x="10074968" y="3545713"/>
            <a:ext cx="1622855" cy="74044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9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5185</TotalTime>
  <Words>692</Words>
  <Application>Microsoft Office PowerPoint</Application>
  <PresentationFormat>Widescreen</PresentationFormat>
  <Paragraphs>199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Ruhul Amin</dc:creator>
  <cp:lastModifiedBy>ismail - [2010]</cp:lastModifiedBy>
  <cp:revision>540</cp:revision>
  <dcterms:created xsi:type="dcterms:W3CDTF">2017-12-10T16:56:26Z</dcterms:created>
  <dcterms:modified xsi:type="dcterms:W3CDTF">2020-07-14T18:29:34Z</dcterms:modified>
</cp:coreProperties>
</file>