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2" r:id="rId2"/>
    <p:sldId id="308" r:id="rId3"/>
    <p:sldId id="333" r:id="rId4"/>
    <p:sldId id="309" r:id="rId5"/>
    <p:sldId id="310" r:id="rId6"/>
    <p:sldId id="311" r:id="rId7"/>
    <p:sldId id="313" r:id="rId8"/>
    <p:sldId id="334" r:id="rId9"/>
    <p:sldId id="339" r:id="rId10"/>
    <p:sldId id="340" r:id="rId11"/>
    <p:sldId id="341" r:id="rId12"/>
    <p:sldId id="318" r:id="rId13"/>
    <p:sldId id="317" r:id="rId14"/>
    <p:sldId id="351" r:id="rId15"/>
    <p:sldId id="316" r:id="rId16"/>
    <p:sldId id="345" r:id="rId17"/>
    <p:sldId id="343" r:id="rId18"/>
    <p:sldId id="315" r:id="rId19"/>
    <p:sldId id="344" r:id="rId20"/>
    <p:sldId id="320" r:id="rId21"/>
    <p:sldId id="347" r:id="rId22"/>
    <p:sldId id="321" r:id="rId23"/>
    <p:sldId id="348" r:id="rId24"/>
    <p:sldId id="325" r:id="rId25"/>
    <p:sldId id="349" r:id="rId26"/>
    <p:sldId id="332" r:id="rId27"/>
    <p:sldId id="331" r:id="rId28"/>
    <p:sldId id="330" r:id="rId29"/>
    <p:sldId id="32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66"/>
    <a:srgbClr val="009900"/>
    <a:srgbClr val="B6B20E"/>
    <a:srgbClr val="43BD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10.jpg"/><Relationship Id="rId5" Type="http://schemas.openxmlformats.org/officeDocument/2006/relationships/image" Target="../media/image11.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F0FC6-6C1C-40F8-8366-08B644C5AF71}"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US"/>
        </a:p>
      </dgm:t>
    </dgm:pt>
    <dgm:pt modelId="{06936E03-760C-4E89-AC6E-F09DA5F76D79}">
      <dgm:prSet phldrT="[Text]"/>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a:solidFill>
                <a:srgbClr val="FF0066"/>
              </a:solidFill>
              <a:latin typeface="Times New Roman" panose="02020603050405020304" pitchFamily="18" charset="0"/>
              <a:cs typeface="Times New Roman" panose="02020603050405020304" pitchFamily="18" charset="0"/>
            </a:rPr>
            <a:t>Energy sources</a:t>
          </a:r>
        </a:p>
      </dgm:t>
    </dgm:pt>
    <dgm:pt modelId="{DD54FB99-0FE0-468F-BC6F-AF0F48EC7845}" type="parTrans" cxnId="{4451E333-E9AF-415B-AEA3-F9110AD2E331}">
      <dgm:prSet/>
      <dgm:spPr/>
      <dgm:t>
        <a:bodyPr/>
        <a:lstStyle/>
        <a:p>
          <a:endParaRPr lang="en-US"/>
        </a:p>
      </dgm:t>
    </dgm:pt>
    <dgm:pt modelId="{E0574988-320B-416E-9130-96EF3D4207B6}" type="sibTrans" cxnId="{4451E333-E9AF-415B-AEA3-F9110AD2E331}">
      <dgm:prSet/>
      <dgm:spPr/>
      <dgm:t>
        <a:bodyPr/>
        <a:lstStyle/>
        <a:p>
          <a:endParaRPr lang="en-US"/>
        </a:p>
      </dgm:t>
    </dgm:pt>
    <dgm:pt modelId="{35FFC6D1-0B11-453A-9B7B-EB3037CDCA76}">
      <dgm:prSet phldrT="[Text]" custT="1"/>
      <dgm:spPr>
        <a:blipFill rotWithShape="0">
          <a:blip xmlns:r="http://schemas.openxmlformats.org/officeDocument/2006/relationships" r:embed="rId1"/>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b="1" dirty="0">
              <a:solidFill>
                <a:srgbClr val="FF0066"/>
              </a:solidFill>
              <a:latin typeface="Times New Roman" panose="02020603050405020304" pitchFamily="18" charset="0"/>
              <a:cs typeface="Times New Roman" panose="02020603050405020304" pitchFamily="18" charset="0"/>
            </a:rPr>
            <a:t>Bio-mass</a:t>
          </a:r>
        </a:p>
      </dgm:t>
    </dgm:pt>
    <dgm:pt modelId="{E6E415A1-824E-4A16-8104-3E51C21F587E}" type="parTrans" cxnId="{5F5E71BC-A1F7-4C78-A95D-DCBADC9BAC0C}">
      <dgm:prSet/>
      <dgm:spPr/>
      <dgm:t>
        <a:bodyPr/>
        <a:lstStyle/>
        <a:p>
          <a:endParaRPr lang="en-US"/>
        </a:p>
      </dgm:t>
    </dgm:pt>
    <dgm:pt modelId="{262D7972-22AB-4F7A-B124-C295F8633A37}" type="sibTrans" cxnId="{5F5E71BC-A1F7-4C78-A95D-DCBADC9BAC0C}">
      <dgm:prSet/>
      <dgm:spPr/>
      <dgm:t>
        <a:bodyPr/>
        <a:lstStyle/>
        <a:p>
          <a:endParaRPr lang="en-US"/>
        </a:p>
      </dgm:t>
    </dgm:pt>
    <dgm:pt modelId="{2CA64542-6EFA-4B32-A477-A45670765DE0}">
      <dgm:prSet phldrT="[Text]" custT="1"/>
      <dgm:spPr>
        <a:blipFill rotWithShape="0">
          <a:blip xmlns:r="http://schemas.openxmlformats.org/officeDocument/2006/relationships"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b="1" dirty="0">
              <a:solidFill>
                <a:srgbClr val="FF0000"/>
              </a:solidFill>
              <a:latin typeface="Times New Roman" panose="02020603050405020304" pitchFamily="18" charset="0"/>
              <a:cs typeface="Times New Roman" panose="02020603050405020304" pitchFamily="18" charset="0"/>
            </a:rPr>
            <a:t>Solar Energy</a:t>
          </a:r>
        </a:p>
      </dgm:t>
    </dgm:pt>
    <dgm:pt modelId="{3EA6B002-7EE5-4C4D-AFDB-28D8B6249798}" type="parTrans" cxnId="{2A3DF10C-102C-4C52-A8B7-E637693AF596}">
      <dgm:prSet/>
      <dgm:spPr/>
      <dgm:t>
        <a:bodyPr/>
        <a:lstStyle/>
        <a:p>
          <a:endParaRPr lang="en-US"/>
        </a:p>
      </dgm:t>
    </dgm:pt>
    <dgm:pt modelId="{89DA3F31-8A11-4762-8B72-B21808B4ECFB}" type="sibTrans" cxnId="{2A3DF10C-102C-4C52-A8B7-E637693AF596}">
      <dgm:prSet/>
      <dgm:spPr/>
      <dgm:t>
        <a:bodyPr/>
        <a:lstStyle/>
        <a:p>
          <a:endParaRPr lang="en-US"/>
        </a:p>
      </dgm:t>
    </dgm:pt>
    <dgm:pt modelId="{847106A7-1504-4DB4-AD92-B3D3235EB03F}">
      <dgm:prSet phldrT="[Text]" custT="1"/>
      <dgm:spPr>
        <a:blipFill rotWithShape="0">
          <a:blip xmlns:r="http://schemas.openxmlformats.org/officeDocument/2006/relationships"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dirty="0">
              <a:solidFill>
                <a:srgbClr val="FF0000"/>
              </a:solidFill>
              <a:latin typeface="Times New Roman" panose="02020603050405020304" pitchFamily="18" charset="0"/>
              <a:cs typeface="Times New Roman" panose="02020603050405020304" pitchFamily="18" charset="0"/>
            </a:rPr>
            <a:t>Flow of water</a:t>
          </a:r>
        </a:p>
      </dgm:t>
    </dgm:pt>
    <dgm:pt modelId="{F7E98D89-CFAE-427F-8F04-0779E915E058}" type="parTrans" cxnId="{BFE3C9A2-C875-4FD6-9E9D-AB0F3EB37B8A}">
      <dgm:prSet/>
      <dgm:spPr/>
      <dgm:t>
        <a:bodyPr/>
        <a:lstStyle/>
        <a:p>
          <a:endParaRPr lang="en-US"/>
        </a:p>
      </dgm:t>
    </dgm:pt>
    <dgm:pt modelId="{07E4DEC7-C275-4447-8199-7C501FDD4E06}" type="sibTrans" cxnId="{BFE3C9A2-C875-4FD6-9E9D-AB0F3EB37B8A}">
      <dgm:prSet/>
      <dgm:spPr/>
      <dgm:t>
        <a:bodyPr/>
        <a:lstStyle/>
        <a:p>
          <a:endParaRPr lang="en-US"/>
        </a:p>
      </dgm:t>
    </dgm:pt>
    <dgm:pt modelId="{1E12A3A7-3F9D-46DA-B83D-0AE66367B98E}">
      <dgm:prSet custT="1"/>
      <dgm:spPr>
        <a:blipFill rotWithShape="0">
          <a:blip xmlns:r="http://schemas.openxmlformats.org/officeDocument/2006/relationships" r:embed="rId4"/>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a:solidFill>
                <a:srgbClr val="FF0000"/>
              </a:solidFill>
              <a:latin typeface="Times New Roman" panose="02020603050405020304" pitchFamily="18" charset="0"/>
              <a:cs typeface="Times New Roman" panose="02020603050405020304" pitchFamily="18" charset="0"/>
            </a:rPr>
            <a:t>Wind mill</a:t>
          </a:r>
        </a:p>
      </dgm:t>
    </dgm:pt>
    <dgm:pt modelId="{92FBB49D-FE0F-4F70-8B8A-38510B0A8770}" type="parTrans" cxnId="{6524A916-676B-4121-A907-2A8151761860}">
      <dgm:prSet/>
      <dgm:spPr/>
      <dgm:t>
        <a:bodyPr/>
        <a:lstStyle/>
        <a:p>
          <a:endParaRPr lang="en-US"/>
        </a:p>
      </dgm:t>
    </dgm:pt>
    <dgm:pt modelId="{5398736B-A72F-45BF-9737-3FC38BC5D44B}" type="sibTrans" cxnId="{6524A916-676B-4121-A907-2A8151761860}">
      <dgm:prSet/>
      <dgm:spPr/>
      <dgm:t>
        <a:bodyPr/>
        <a:lstStyle/>
        <a:p>
          <a:endParaRPr lang="en-US"/>
        </a:p>
      </dgm:t>
    </dgm:pt>
    <dgm:pt modelId="{82D9D1CD-2A5E-4819-9715-2B42F9ED0A8A}">
      <dgm:prSet custT="1"/>
      <dgm:spPr>
        <a:blipFill rotWithShape="0">
          <a:blip xmlns:r="http://schemas.openxmlformats.org/officeDocument/2006/relationships" r:embed="rId5"/>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b="1" dirty="0">
              <a:solidFill>
                <a:srgbClr val="FF0000"/>
              </a:solidFill>
              <a:latin typeface="Times New Roman" panose="02020603050405020304" pitchFamily="18" charset="0"/>
              <a:cs typeface="Times New Roman" panose="02020603050405020304" pitchFamily="18" charset="0"/>
            </a:rPr>
            <a:t>Coal burning</a:t>
          </a:r>
        </a:p>
      </dgm:t>
    </dgm:pt>
    <dgm:pt modelId="{D0948834-62C0-40E6-ADB6-4BC330B21CF3}" type="parTrans" cxnId="{E988C9E9-3EEB-4F5E-924D-3B30ACF93606}">
      <dgm:prSet/>
      <dgm:spPr/>
      <dgm:t>
        <a:bodyPr/>
        <a:lstStyle/>
        <a:p>
          <a:endParaRPr lang="en-US"/>
        </a:p>
      </dgm:t>
    </dgm:pt>
    <dgm:pt modelId="{A05F13E5-C09A-43A3-8CFE-60B0E0F26C49}" type="sibTrans" cxnId="{E988C9E9-3EEB-4F5E-924D-3B30ACF93606}">
      <dgm:prSet/>
      <dgm:spPr/>
      <dgm:t>
        <a:bodyPr/>
        <a:lstStyle/>
        <a:p>
          <a:endParaRPr lang="en-US"/>
        </a:p>
      </dgm:t>
    </dgm:pt>
    <dgm:pt modelId="{5052352C-9C67-461B-B0E1-AA12E49D1920}" type="pres">
      <dgm:prSet presAssocID="{B98F0FC6-6C1C-40F8-8366-08B644C5AF71}" presName="Name0" presStyleCnt="0">
        <dgm:presLayoutVars>
          <dgm:chMax val="1"/>
          <dgm:dir/>
          <dgm:animLvl val="ctr"/>
          <dgm:resizeHandles val="exact"/>
        </dgm:presLayoutVars>
      </dgm:prSet>
      <dgm:spPr/>
      <dgm:t>
        <a:bodyPr/>
        <a:lstStyle/>
        <a:p>
          <a:endParaRPr lang="en-US"/>
        </a:p>
      </dgm:t>
    </dgm:pt>
    <dgm:pt modelId="{102AA0C7-03D6-444A-AFEE-3BCDCF9E04AC}" type="pres">
      <dgm:prSet presAssocID="{06936E03-760C-4E89-AC6E-F09DA5F76D79}" presName="centerShape" presStyleLbl="node0" presStyleIdx="0" presStyleCnt="1" custScaleX="152345" custScaleY="136355"/>
      <dgm:spPr/>
      <dgm:t>
        <a:bodyPr/>
        <a:lstStyle/>
        <a:p>
          <a:endParaRPr lang="en-US"/>
        </a:p>
      </dgm:t>
    </dgm:pt>
    <dgm:pt modelId="{43264635-CA40-46DE-B4CC-D45251BD1CAC}" type="pres">
      <dgm:prSet presAssocID="{92FBB49D-FE0F-4F70-8B8A-38510B0A8770}" presName="parTrans" presStyleLbl="sibTrans2D1" presStyleIdx="0" presStyleCnt="5"/>
      <dgm:spPr/>
      <dgm:t>
        <a:bodyPr/>
        <a:lstStyle/>
        <a:p>
          <a:endParaRPr lang="en-US"/>
        </a:p>
      </dgm:t>
    </dgm:pt>
    <dgm:pt modelId="{E3145BFC-A22D-4025-B5C4-486FBE193238}" type="pres">
      <dgm:prSet presAssocID="{92FBB49D-FE0F-4F70-8B8A-38510B0A8770}" presName="connectorText" presStyleLbl="sibTrans2D1" presStyleIdx="0" presStyleCnt="5"/>
      <dgm:spPr/>
      <dgm:t>
        <a:bodyPr/>
        <a:lstStyle/>
        <a:p>
          <a:endParaRPr lang="en-US"/>
        </a:p>
      </dgm:t>
    </dgm:pt>
    <dgm:pt modelId="{8B96130C-5143-4855-97EE-DBCA8BC4F4F0}" type="pres">
      <dgm:prSet presAssocID="{1E12A3A7-3F9D-46DA-B83D-0AE66367B98E}" presName="node" presStyleLbl="node1" presStyleIdx="0" presStyleCnt="5" custScaleX="135271" custScaleY="107651" custRadScaleRad="93415" custRadScaleInc="-16571">
        <dgm:presLayoutVars>
          <dgm:bulletEnabled val="1"/>
        </dgm:presLayoutVars>
      </dgm:prSet>
      <dgm:spPr/>
      <dgm:t>
        <a:bodyPr/>
        <a:lstStyle/>
        <a:p>
          <a:endParaRPr lang="en-US"/>
        </a:p>
      </dgm:t>
    </dgm:pt>
    <dgm:pt modelId="{A795D169-A813-4305-9B2E-13FC2DCAFA5A}" type="pres">
      <dgm:prSet presAssocID="{E6E415A1-824E-4A16-8104-3E51C21F587E}" presName="parTrans" presStyleLbl="sibTrans2D1" presStyleIdx="1" presStyleCnt="5"/>
      <dgm:spPr/>
      <dgm:t>
        <a:bodyPr/>
        <a:lstStyle/>
        <a:p>
          <a:endParaRPr lang="en-US"/>
        </a:p>
      </dgm:t>
    </dgm:pt>
    <dgm:pt modelId="{A041D6ED-A7BF-4C39-A94C-AF7B392127EF}" type="pres">
      <dgm:prSet presAssocID="{E6E415A1-824E-4A16-8104-3E51C21F587E}" presName="connectorText" presStyleLbl="sibTrans2D1" presStyleIdx="1" presStyleCnt="5"/>
      <dgm:spPr/>
      <dgm:t>
        <a:bodyPr/>
        <a:lstStyle/>
        <a:p>
          <a:endParaRPr lang="en-US"/>
        </a:p>
      </dgm:t>
    </dgm:pt>
    <dgm:pt modelId="{5DA7427E-5753-428C-968C-1E70C7AD2764}" type="pres">
      <dgm:prSet presAssocID="{35FFC6D1-0B11-453A-9B7B-EB3037CDCA76}" presName="node" presStyleLbl="node1" presStyleIdx="1" presStyleCnt="5" custScaleX="122343" custRadScaleRad="141002" custRadScaleInc="8047">
        <dgm:presLayoutVars>
          <dgm:bulletEnabled val="1"/>
        </dgm:presLayoutVars>
      </dgm:prSet>
      <dgm:spPr/>
      <dgm:t>
        <a:bodyPr/>
        <a:lstStyle/>
        <a:p>
          <a:endParaRPr lang="en-US"/>
        </a:p>
      </dgm:t>
    </dgm:pt>
    <dgm:pt modelId="{6B6AAA14-288A-4E76-B13E-5EBA8341572B}" type="pres">
      <dgm:prSet presAssocID="{3EA6B002-7EE5-4C4D-AFDB-28D8B6249798}" presName="parTrans" presStyleLbl="sibTrans2D1" presStyleIdx="2" presStyleCnt="5"/>
      <dgm:spPr/>
      <dgm:t>
        <a:bodyPr/>
        <a:lstStyle/>
        <a:p>
          <a:endParaRPr lang="en-US"/>
        </a:p>
      </dgm:t>
    </dgm:pt>
    <dgm:pt modelId="{38BCA9BD-7AEC-4D2D-AB0F-B2C69D3ADECB}" type="pres">
      <dgm:prSet presAssocID="{3EA6B002-7EE5-4C4D-AFDB-28D8B6249798}" presName="connectorText" presStyleLbl="sibTrans2D1" presStyleIdx="2" presStyleCnt="5"/>
      <dgm:spPr/>
      <dgm:t>
        <a:bodyPr/>
        <a:lstStyle/>
        <a:p>
          <a:endParaRPr lang="en-US"/>
        </a:p>
      </dgm:t>
    </dgm:pt>
    <dgm:pt modelId="{63C5AB71-1255-4306-86BD-648CFEBD4BBA}" type="pres">
      <dgm:prSet presAssocID="{2CA64542-6EFA-4B32-A477-A45670765DE0}" presName="node" presStyleLbl="node1" presStyleIdx="2" presStyleCnt="5" custScaleX="122485" custScaleY="78288" custRadScaleRad="117043" custRadScaleInc="-52212">
        <dgm:presLayoutVars>
          <dgm:bulletEnabled val="1"/>
        </dgm:presLayoutVars>
      </dgm:prSet>
      <dgm:spPr/>
      <dgm:t>
        <a:bodyPr/>
        <a:lstStyle/>
        <a:p>
          <a:endParaRPr lang="en-US"/>
        </a:p>
      </dgm:t>
    </dgm:pt>
    <dgm:pt modelId="{D7774BD9-8A32-4A54-BB61-92395D37FA64}" type="pres">
      <dgm:prSet presAssocID="{F7E98D89-CFAE-427F-8F04-0779E915E058}" presName="parTrans" presStyleLbl="sibTrans2D1" presStyleIdx="3" presStyleCnt="5"/>
      <dgm:spPr/>
      <dgm:t>
        <a:bodyPr/>
        <a:lstStyle/>
        <a:p>
          <a:endParaRPr lang="en-US"/>
        </a:p>
      </dgm:t>
    </dgm:pt>
    <dgm:pt modelId="{758195D6-2FC0-44C3-9904-77299AB72DC2}" type="pres">
      <dgm:prSet presAssocID="{F7E98D89-CFAE-427F-8F04-0779E915E058}" presName="connectorText" presStyleLbl="sibTrans2D1" presStyleIdx="3" presStyleCnt="5"/>
      <dgm:spPr/>
      <dgm:t>
        <a:bodyPr/>
        <a:lstStyle/>
        <a:p>
          <a:endParaRPr lang="en-US"/>
        </a:p>
      </dgm:t>
    </dgm:pt>
    <dgm:pt modelId="{F1A98053-7FAF-4EAE-977F-3A92025DF395}" type="pres">
      <dgm:prSet presAssocID="{847106A7-1504-4DB4-AD92-B3D3235EB03F}" presName="node" presStyleLbl="node1" presStyleIdx="3" presStyleCnt="5" custScaleX="127767" custScaleY="105597" custRadScaleRad="117396" custRadScaleInc="36833">
        <dgm:presLayoutVars>
          <dgm:bulletEnabled val="1"/>
        </dgm:presLayoutVars>
      </dgm:prSet>
      <dgm:spPr/>
      <dgm:t>
        <a:bodyPr/>
        <a:lstStyle/>
        <a:p>
          <a:endParaRPr lang="en-US"/>
        </a:p>
      </dgm:t>
    </dgm:pt>
    <dgm:pt modelId="{6EB5CD2A-77B8-41F2-B4AE-B602EFA95492}" type="pres">
      <dgm:prSet presAssocID="{D0948834-62C0-40E6-ADB6-4BC330B21CF3}" presName="parTrans" presStyleLbl="sibTrans2D1" presStyleIdx="4" presStyleCnt="5"/>
      <dgm:spPr/>
      <dgm:t>
        <a:bodyPr/>
        <a:lstStyle/>
        <a:p>
          <a:endParaRPr lang="en-US"/>
        </a:p>
      </dgm:t>
    </dgm:pt>
    <dgm:pt modelId="{4F5C1ABB-6E2F-4C89-AB56-89F469B2C5A0}" type="pres">
      <dgm:prSet presAssocID="{D0948834-62C0-40E6-ADB6-4BC330B21CF3}" presName="connectorText" presStyleLbl="sibTrans2D1" presStyleIdx="4" presStyleCnt="5"/>
      <dgm:spPr/>
      <dgm:t>
        <a:bodyPr/>
        <a:lstStyle/>
        <a:p>
          <a:endParaRPr lang="en-US"/>
        </a:p>
      </dgm:t>
    </dgm:pt>
    <dgm:pt modelId="{E45B78C0-9560-4B54-A192-F15A2A01F9B7}" type="pres">
      <dgm:prSet presAssocID="{82D9D1CD-2A5E-4819-9715-2B42F9ED0A8A}" presName="node" presStyleLbl="node1" presStyleIdx="4" presStyleCnt="5" custScaleX="137086" custRadScaleRad="131255" custRadScaleInc="-25100">
        <dgm:presLayoutVars>
          <dgm:bulletEnabled val="1"/>
        </dgm:presLayoutVars>
      </dgm:prSet>
      <dgm:spPr/>
      <dgm:t>
        <a:bodyPr/>
        <a:lstStyle/>
        <a:p>
          <a:endParaRPr lang="en-US"/>
        </a:p>
      </dgm:t>
    </dgm:pt>
  </dgm:ptLst>
  <dgm:cxnLst>
    <dgm:cxn modelId="{DF42C3C0-9970-4D83-BC14-6484A8DF72F5}" type="presOf" srcId="{92FBB49D-FE0F-4F70-8B8A-38510B0A8770}" destId="{E3145BFC-A22D-4025-B5C4-486FBE193238}" srcOrd="1" destOrd="0" presId="urn:microsoft.com/office/officeart/2005/8/layout/radial5"/>
    <dgm:cxn modelId="{746C9008-820F-4C4D-981D-A0B15F574E69}" type="presOf" srcId="{82D9D1CD-2A5E-4819-9715-2B42F9ED0A8A}" destId="{E45B78C0-9560-4B54-A192-F15A2A01F9B7}" srcOrd="0" destOrd="0" presId="urn:microsoft.com/office/officeart/2005/8/layout/radial5"/>
    <dgm:cxn modelId="{E988C9E9-3EEB-4F5E-924D-3B30ACF93606}" srcId="{06936E03-760C-4E89-AC6E-F09DA5F76D79}" destId="{82D9D1CD-2A5E-4819-9715-2B42F9ED0A8A}" srcOrd="4" destOrd="0" parTransId="{D0948834-62C0-40E6-ADB6-4BC330B21CF3}" sibTransId="{A05F13E5-C09A-43A3-8CFE-60B0E0F26C49}"/>
    <dgm:cxn modelId="{E7CFBF26-7351-487C-9237-03465C8FA477}" type="presOf" srcId="{92FBB49D-FE0F-4F70-8B8A-38510B0A8770}" destId="{43264635-CA40-46DE-B4CC-D45251BD1CAC}" srcOrd="0" destOrd="0" presId="urn:microsoft.com/office/officeart/2005/8/layout/radial5"/>
    <dgm:cxn modelId="{5F5E71BC-A1F7-4C78-A95D-DCBADC9BAC0C}" srcId="{06936E03-760C-4E89-AC6E-F09DA5F76D79}" destId="{35FFC6D1-0B11-453A-9B7B-EB3037CDCA76}" srcOrd="1" destOrd="0" parTransId="{E6E415A1-824E-4A16-8104-3E51C21F587E}" sibTransId="{262D7972-22AB-4F7A-B124-C295F8633A37}"/>
    <dgm:cxn modelId="{CA99F663-387A-4D15-ACCF-5DBFE57FA766}" type="presOf" srcId="{35FFC6D1-0B11-453A-9B7B-EB3037CDCA76}" destId="{5DA7427E-5753-428C-968C-1E70C7AD2764}" srcOrd="0" destOrd="0" presId="urn:microsoft.com/office/officeart/2005/8/layout/radial5"/>
    <dgm:cxn modelId="{A296994E-2CD1-4BBA-BC88-29D0AD9BA15A}" type="presOf" srcId="{E6E415A1-824E-4A16-8104-3E51C21F587E}" destId="{A041D6ED-A7BF-4C39-A94C-AF7B392127EF}" srcOrd="1" destOrd="0" presId="urn:microsoft.com/office/officeart/2005/8/layout/radial5"/>
    <dgm:cxn modelId="{A5243923-7731-473C-9198-F40670993205}" type="presOf" srcId="{E6E415A1-824E-4A16-8104-3E51C21F587E}" destId="{A795D169-A813-4305-9B2E-13FC2DCAFA5A}" srcOrd="0" destOrd="0" presId="urn:microsoft.com/office/officeart/2005/8/layout/radial5"/>
    <dgm:cxn modelId="{6524A916-676B-4121-A907-2A8151761860}" srcId="{06936E03-760C-4E89-AC6E-F09DA5F76D79}" destId="{1E12A3A7-3F9D-46DA-B83D-0AE66367B98E}" srcOrd="0" destOrd="0" parTransId="{92FBB49D-FE0F-4F70-8B8A-38510B0A8770}" sibTransId="{5398736B-A72F-45BF-9737-3FC38BC5D44B}"/>
    <dgm:cxn modelId="{622753A3-7719-489D-8B0C-B2E4C6CFD79D}" type="presOf" srcId="{06936E03-760C-4E89-AC6E-F09DA5F76D79}" destId="{102AA0C7-03D6-444A-AFEE-3BCDCF9E04AC}" srcOrd="0" destOrd="0" presId="urn:microsoft.com/office/officeart/2005/8/layout/radial5"/>
    <dgm:cxn modelId="{CC0A8D78-3BDD-4B23-BD58-6D5FCCAD55BC}" type="presOf" srcId="{F7E98D89-CFAE-427F-8F04-0779E915E058}" destId="{D7774BD9-8A32-4A54-BB61-92395D37FA64}" srcOrd="0" destOrd="0" presId="urn:microsoft.com/office/officeart/2005/8/layout/radial5"/>
    <dgm:cxn modelId="{BFE3C9A2-C875-4FD6-9E9D-AB0F3EB37B8A}" srcId="{06936E03-760C-4E89-AC6E-F09DA5F76D79}" destId="{847106A7-1504-4DB4-AD92-B3D3235EB03F}" srcOrd="3" destOrd="0" parTransId="{F7E98D89-CFAE-427F-8F04-0779E915E058}" sibTransId="{07E4DEC7-C275-4447-8199-7C501FDD4E06}"/>
    <dgm:cxn modelId="{1AD1B094-2500-4E32-A09F-EA6D35C1ABA2}" type="presOf" srcId="{F7E98D89-CFAE-427F-8F04-0779E915E058}" destId="{758195D6-2FC0-44C3-9904-77299AB72DC2}" srcOrd="1" destOrd="0" presId="urn:microsoft.com/office/officeart/2005/8/layout/radial5"/>
    <dgm:cxn modelId="{8E76B5E5-E48F-4A8F-976C-D4D9BF48B9AD}" type="presOf" srcId="{D0948834-62C0-40E6-ADB6-4BC330B21CF3}" destId="{6EB5CD2A-77B8-41F2-B4AE-B602EFA95492}" srcOrd="0" destOrd="0" presId="urn:microsoft.com/office/officeart/2005/8/layout/radial5"/>
    <dgm:cxn modelId="{4BEC4B81-3DA9-4949-80A7-5D6D8380AE97}" type="presOf" srcId="{3EA6B002-7EE5-4C4D-AFDB-28D8B6249798}" destId="{38BCA9BD-7AEC-4D2D-AB0F-B2C69D3ADECB}" srcOrd="1" destOrd="0" presId="urn:microsoft.com/office/officeart/2005/8/layout/radial5"/>
    <dgm:cxn modelId="{32856AAD-6E20-4568-860E-AA16ED37B0A7}" type="presOf" srcId="{B98F0FC6-6C1C-40F8-8366-08B644C5AF71}" destId="{5052352C-9C67-461B-B0E1-AA12E49D1920}" srcOrd="0" destOrd="0" presId="urn:microsoft.com/office/officeart/2005/8/layout/radial5"/>
    <dgm:cxn modelId="{54E7134B-9433-47A5-B616-9CD2E5E2ACDF}" type="presOf" srcId="{3EA6B002-7EE5-4C4D-AFDB-28D8B6249798}" destId="{6B6AAA14-288A-4E76-B13E-5EBA8341572B}" srcOrd="0" destOrd="0" presId="urn:microsoft.com/office/officeart/2005/8/layout/radial5"/>
    <dgm:cxn modelId="{2A3DF10C-102C-4C52-A8B7-E637693AF596}" srcId="{06936E03-760C-4E89-AC6E-F09DA5F76D79}" destId="{2CA64542-6EFA-4B32-A477-A45670765DE0}" srcOrd="2" destOrd="0" parTransId="{3EA6B002-7EE5-4C4D-AFDB-28D8B6249798}" sibTransId="{89DA3F31-8A11-4762-8B72-B21808B4ECFB}"/>
    <dgm:cxn modelId="{1C31A32A-D580-4ED4-8D4D-CEA63633DD6C}" type="presOf" srcId="{D0948834-62C0-40E6-ADB6-4BC330B21CF3}" destId="{4F5C1ABB-6E2F-4C89-AB56-89F469B2C5A0}" srcOrd="1" destOrd="0" presId="urn:microsoft.com/office/officeart/2005/8/layout/radial5"/>
    <dgm:cxn modelId="{A5AF211D-EAF8-48DB-921A-CA720EC0EC44}" type="presOf" srcId="{847106A7-1504-4DB4-AD92-B3D3235EB03F}" destId="{F1A98053-7FAF-4EAE-977F-3A92025DF395}" srcOrd="0" destOrd="0" presId="urn:microsoft.com/office/officeart/2005/8/layout/radial5"/>
    <dgm:cxn modelId="{4451E333-E9AF-415B-AEA3-F9110AD2E331}" srcId="{B98F0FC6-6C1C-40F8-8366-08B644C5AF71}" destId="{06936E03-760C-4E89-AC6E-F09DA5F76D79}" srcOrd="0" destOrd="0" parTransId="{DD54FB99-0FE0-468F-BC6F-AF0F48EC7845}" sibTransId="{E0574988-320B-416E-9130-96EF3D4207B6}"/>
    <dgm:cxn modelId="{AE2575BE-46F7-41B3-8748-165E5B07159E}" type="presOf" srcId="{2CA64542-6EFA-4B32-A477-A45670765DE0}" destId="{63C5AB71-1255-4306-86BD-648CFEBD4BBA}" srcOrd="0" destOrd="0" presId="urn:microsoft.com/office/officeart/2005/8/layout/radial5"/>
    <dgm:cxn modelId="{32F6D9F3-EF9F-4F7C-A069-9653C7981292}" type="presOf" srcId="{1E12A3A7-3F9D-46DA-B83D-0AE66367B98E}" destId="{8B96130C-5143-4855-97EE-DBCA8BC4F4F0}" srcOrd="0" destOrd="0" presId="urn:microsoft.com/office/officeart/2005/8/layout/radial5"/>
    <dgm:cxn modelId="{9BD20F2B-27FF-4DCA-9AD9-FA7DBF31607D}" type="presParOf" srcId="{5052352C-9C67-461B-B0E1-AA12E49D1920}" destId="{102AA0C7-03D6-444A-AFEE-3BCDCF9E04AC}" srcOrd="0" destOrd="0" presId="urn:microsoft.com/office/officeart/2005/8/layout/radial5"/>
    <dgm:cxn modelId="{39B53B7E-98CC-40AD-9CA1-D1B812D4C261}" type="presParOf" srcId="{5052352C-9C67-461B-B0E1-AA12E49D1920}" destId="{43264635-CA40-46DE-B4CC-D45251BD1CAC}" srcOrd="1" destOrd="0" presId="urn:microsoft.com/office/officeart/2005/8/layout/radial5"/>
    <dgm:cxn modelId="{FD0FD25B-F49C-4241-BEF0-B0B35DF54ECD}" type="presParOf" srcId="{43264635-CA40-46DE-B4CC-D45251BD1CAC}" destId="{E3145BFC-A22D-4025-B5C4-486FBE193238}" srcOrd="0" destOrd="0" presId="urn:microsoft.com/office/officeart/2005/8/layout/radial5"/>
    <dgm:cxn modelId="{3E8B5699-EAFC-4CCA-8645-D0A86D3E0999}" type="presParOf" srcId="{5052352C-9C67-461B-B0E1-AA12E49D1920}" destId="{8B96130C-5143-4855-97EE-DBCA8BC4F4F0}" srcOrd="2" destOrd="0" presId="urn:microsoft.com/office/officeart/2005/8/layout/radial5"/>
    <dgm:cxn modelId="{3314E0AA-E60F-4550-8584-4D0DB3BCD355}" type="presParOf" srcId="{5052352C-9C67-461B-B0E1-AA12E49D1920}" destId="{A795D169-A813-4305-9B2E-13FC2DCAFA5A}" srcOrd="3" destOrd="0" presId="urn:microsoft.com/office/officeart/2005/8/layout/radial5"/>
    <dgm:cxn modelId="{A190D355-9C94-4509-BCAD-6EDA2C042970}" type="presParOf" srcId="{A795D169-A813-4305-9B2E-13FC2DCAFA5A}" destId="{A041D6ED-A7BF-4C39-A94C-AF7B392127EF}" srcOrd="0" destOrd="0" presId="urn:microsoft.com/office/officeart/2005/8/layout/radial5"/>
    <dgm:cxn modelId="{927E7DDE-D196-4648-B260-4D4C2FBBA82C}" type="presParOf" srcId="{5052352C-9C67-461B-B0E1-AA12E49D1920}" destId="{5DA7427E-5753-428C-968C-1E70C7AD2764}" srcOrd="4" destOrd="0" presId="urn:microsoft.com/office/officeart/2005/8/layout/radial5"/>
    <dgm:cxn modelId="{7AB60E0C-8332-4B5E-8B76-B9750F6789D4}" type="presParOf" srcId="{5052352C-9C67-461B-B0E1-AA12E49D1920}" destId="{6B6AAA14-288A-4E76-B13E-5EBA8341572B}" srcOrd="5" destOrd="0" presId="urn:microsoft.com/office/officeart/2005/8/layout/radial5"/>
    <dgm:cxn modelId="{11055650-7BEF-4E63-983A-4E54158B0582}" type="presParOf" srcId="{6B6AAA14-288A-4E76-B13E-5EBA8341572B}" destId="{38BCA9BD-7AEC-4D2D-AB0F-B2C69D3ADECB}" srcOrd="0" destOrd="0" presId="urn:microsoft.com/office/officeart/2005/8/layout/radial5"/>
    <dgm:cxn modelId="{DA4E5D7C-5D42-4F7F-A9E3-59C4778487BA}" type="presParOf" srcId="{5052352C-9C67-461B-B0E1-AA12E49D1920}" destId="{63C5AB71-1255-4306-86BD-648CFEBD4BBA}" srcOrd="6" destOrd="0" presId="urn:microsoft.com/office/officeart/2005/8/layout/radial5"/>
    <dgm:cxn modelId="{D8CBCF5F-893C-41D5-AE2D-1AC299D8D755}" type="presParOf" srcId="{5052352C-9C67-461B-B0E1-AA12E49D1920}" destId="{D7774BD9-8A32-4A54-BB61-92395D37FA64}" srcOrd="7" destOrd="0" presId="urn:microsoft.com/office/officeart/2005/8/layout/radial5"/>
    <dgm:cxn modelId="{8F1CB5E9-3BF0-497F-A326-321630B8590E}" type="presParOf" srcId="{D7774BD9-8A32-4A54-BB61-92395D37FA64}" destId="{758195D6-2FC0-44C3-9904-77299AB72DC2}" srcOrd="0" destOrd="0" presId="urn:microsoft.com/office/officeart/2005/8/layout/radial5"/>
    <dgm:cxn modelId="{3928D343-8A12-47F8-B175-C67F28A1E503}" type="presParOf" srcId="{5052352C-9C67-461B-B0E1-AA12E49D1920}" destId="{F1A98053-7FAF-4EAE-977F-3A92025DF395}" srcOrd="8" destOrd="0" presId="urn:microsoft.com/office/officeart/2005/8/layout/radial5"/>
    <dgm:cxn modelId="{C1C15613-C0C8-4E69-8820-0396BBB1894D}" type="presParOf" srcId="{5052352C-9C67-461B-B0E1-AA12E49D1920}" destId="{6EB5CD2A-77B8-41F2-B4AE-B602EFA95492}" srcOrd="9" destOrd="0" presId="urn:microsoft.com/office/officeart/2005/8/layout/radial5"/>
    <dgm:cxn modelId="{5F106E30-ADA2-4FEB-B40F-4617AF66C956}" type="presParOf" srcId="{6EB5CD2A-77B8-41F2-B4AE-B602EFA95492}" destId="{4F5C1ABB-6E2F-4C89-AB56-89F469B2C5A0}" srcOrd="0" destOrd="0" presId="urn:microsoft.com/office/officeart/2005/8/layout/radial5"/>
    <dgm:cxn modelId="{68520830-E82E-4884-B21A-F525114F5344}" type="presParOf" srcId="{5052352C-9C67-461B-B0E1-AA12E49D1920}" destId="{E45B78C0-9560-4B54-A192-F15A2A01F9B7}"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AA0C7-03D6-444A-AFEE-3BCDCF9E04AC}">
      <dsp:nvSpPr>
        <dsp:cNvPr id="0" name=""/>
        <dsp:cNvSpPr/>
      </dsp:nvSpPr>
      <dsp:spPr>
        <a:xfrm>
          <a:off x="3634262" y="2078587"/>
          <a:ext cx="2244037" cy="2008505"/>
        </a:xfrm>
        <a:prstGeom prst="ellipse">
          <a:avLst/>
        </a:prstGeom>
        <a:solidFill>
          <a:schemeClr val="accent4">
            <a:lumMod val="20000"/>
            <a:lumOff val="8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b="1" kern="1200" dirty="0">
              <a:solidFill>
                <a:srgbClr val="FF0066"/>
              </a:solidFill>
              <a:latin typeface="Times New Roman" panose="02020603050405020304" pitchFamily="18" charset="0"/>
              <a:cs typeface="Times New Roman" panose="02020603050405020304" pitchFamily="18" charset="0"/>
            </a:rPr>
            <a:t>Energy sources</a:t>
          </a:r>
        </a:p>
      </dsp:txBody>
      <dsp:txXfrm>
        <a:off x="3962894" y="2372726"/>
        <a:ext cx="1586773" cy="1420227"/>
      </dsp:txXfrm>
    </dsp:sp>
    <dsp:sp modelId="{43264635-CA40-46DE-B4CC-D45251BD1CAC}">
      <dsp:nvSpPr>
        <dsp:cNvPr id="0" name=""/>
        <dsp:cNvSpPr/>
      </dsp:nvSpPr>
      <dsp:spPr>
        <a:xfrm rot="15842066">
          <a:off x="4577120" y="1693892"/>
          <a:ext cx="125482" cy="54970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4597899" y="1822554"/>
        <a:ext cx="87837" cy="329823"/>
      </dsp:txXfrm>
    </dsp:sp>
    <dsp:sp modelId="{8B96130C-5143-4855-97EE-DBCA8BC4F4F0}">
      <dsp:nvSpPr>
        <dsp:cNvPr id="0" name=""/>
        <dsp:cNvSpPr/>
      </dsp:nvSpPr>
      <dsp:spPr>
        <a:xfrm>
          <a:off x="3443047" y="109987"/>
          <a:ext cx="2187035" cy="1740480"/>
        </a:xfrm>
        <a:prstGeom prst="ellipse">
          <a:avLst/>
        </a:prstGeom>
        <a:blipFill rotWithShape="0">
          <a:blip xmlns:r="http://schemas.openxmlformats.org/officeDocument/2006/relationships" r:embed="rId1"/>
          <a:stretch>
            <a:fillRect/>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solidFill>
                <a:srgbClr val="FF0000"/>
              </a:solidFill>
              <a:latin typeface="Times New Roman" panose="02020603050405020304" pitchFamily="18" charset="0"/>
              <a:cs typeface="Times New Roman" panose="02020603050405020304" pitchFamily="18" charset="0"/>
            </a:rPr>
            <a:t>Wind mill</a:t>
          </a:r>
        </a:p>
      </dsp:txBody>
      <dsp:txXfrm>
        <a:off x="3763331" y="364874"/>
        <a:ext cx="1546467" cy="1230706"/>
      </dsp:txXfrm>
    </dsp:sp>
    <dsp:sp modelId="{A795D169-A813-4305-9B2E-13FC2DCAFA5A}">
      <dsp:nvSpPr>
        <dsp:cNvPr id="0" name=""/>
        <dsp:cNvSpPr/>
      </dsp:nvSpPr>
      <dsp:spPr>
        <a:xfrm rot="20693815">
          <a:off x="6055232" y="2378360"/>
          <a:ext cx="585954" cy="549705"/>
        </a:xfrm>
        <a:prstGeom prst="rightArrow">
          <a:avLst>
            <a:gd name="adj1" fmla="val 60000"/>
            <a:gd name="adj2" fmla="val 50000"/>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6058080" y="2509785"/>
        <a:ext cx="421043" cy="329823"/>
      </dsp:txXfrm>
    </dsp:sp>
    <dsp:sp modelId="{5DA7427E-5753-428C-968C-1E70C7AD2764}">
      <dsp:nvSpPr>
        <dsp:cNvPr id="0" name=""/>
        <dsp:cNvSpPr/>
      </dsp:nvSpPr>
      <dsp:spPr>
        <a:xfrm>
          <a:off x="6848046" y="1443015"/>
          <a:ext cx="1978017" cy="1616780"/>
        </a:xfrm>
        <a:prstGeom prst="ellipse">
          <a:avLst/>
        </a:prstGeom>
        <a:blipFill rotWithShape="0">
          <a:blip xmlns:r="http://schemas.openxmlformats.org/officeDocument/2006/relationships" r:embed="rId2"/>
          <a:stretch>
            <a:fillRect/>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rgbClr val="FF0066"/>
              </a:solidFill>
              <a:latin typeface="Times New Roman" panose="02020603050405020304" pitchFamily="18" charset="0"/>
              <a:cs typeface="Times New Roman" panose="02020603050405020304" pitchFamily="18" charset="0"/>
            </a:rPr>
            <a:t>Bio-mass</a:t>
          </a:r>
        </a:p>
      </dsp:txBody>
      <dsp:txXfrm>
        <a:off x="7137720" y="1679787"/>
        <a:ext cx="1398669" cy="1143236"/>
      </dsp:txXfrm>
    </dsp:sp>
    <dsp:sp modelId="{6B6AAA14-288A-4E76-B13E-5EBA8341572B}">
      <dsp:nvSpPr>
        <dsp:cNvPr id="0" name=""/>
        <dsp:cNvSpPr/>
      </dsp:nvSpPr>
      <dsp:spPr>
        <a:xfrm rot="2112221">
          <a:off x="5736821" y="3641267"/>
          <a:ext cx="401097" cy="549705"/>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747825" y="3716524"/>
        <a:ext cx="280768" cy="329823"/>
      </dsp:txXfrm>
    </dsp:sp>
    <dsp:sp modelId="{63C5AB71-1255-4306-86BD-648CFEBD4BBA}">
      <dsp:nvSpPr>
        <dsp:cNvPr id="0" name=""/>
        <dsp:cNvSpPr/>
      </dsp:nvSpPr>
      <dsp:spPr>
        <a:xfrm>
          <a:off x="5930465" y="3976950"/>
          <a:ext cx="1980313" cy="1265745"/>
        </a:xfrm>
        <a:prstGeom prst="ellipse">
          <a:avLst/>
        </a:prstGeom>
        <a:blipFill rotWithShape="0">
          <a:blip xmlns:r="http://schemas.openxmlformats.org/officeDocument/2006/relationships" r:embed="rId3"/>
          <a:stretch>
            <a:fillRect/>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rgbClr val="FF0000"/>
              </a:solidFill>
              <a:latin typeface="Times New Roman" panose="02020603050405020304" pitchFamily="18" charset="0"/>
              <a:cs typeface="Times New Roman" panose="02020603050405020304" pitchFamily="18" charset="0"/>
            </a:rPr>
            <a:t>Solar Energy</a:t>
          </a:r>
        </a:p>
      </dsp:txBody>
      <dsp:txXfrm>
        <a:off x="6220475" y="4162314"/>
        <a:ext cx="1400293" cy="895017"/>
      </dsp:txXfrm>
    </dsp:sp>
    <dsp:sp modelId="{D7774BD9-8A32-4A54-BB61-92395D37FA64}">
      <dsp:nvSpPr>
        <dsp:cNvPr id="0" name=""/>
        <dsp:cNvSpPr/>
      </dsp:nvSpPr>
      <dsp:spPr>
        <a:xfrm rot="8355593">
          <a:off x="3539277" y="3708814"/>
          <a:ext cx="342355" cy="549705"/>
        </a:xfrm>
        <a:prstGeom prst="rightArrow">
          <a:avLst>
            <a:gd name="adj1" fmla="val 60000"/>
            <a:gd name="adj2" fmla="val 50000"/>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629539" y="3785241"/>
        <a:ext cx="239649" cy="329823"/>
      </dsp:txXfrm>
    </dsp:sp>
    <dsp:sp modelId="{F1A98053-7FAF-4EAE-977F-3A92025DF395}">
      <dsp:nvSpPr>
        <dsp:cNvPr id="0" name=""/>
        <dsp:cNvSpPr/>
      </dsp:nvSpPr>
      <dsp:spPr>
        <a:xfrm>
          <a:off x="1710448" y="3963090"/>
          <a:ext cx="2065712" cy="1707271"/>
        </a:xfrm>
        <a:prstGeom prst="ellipse">
          <a:avLst/>
        </a:prstGeom>
        <a:blipFill rotWithShape="0">
          <a:blip xmlns:r="http://schemas.openxmlformats.org/officeDocument/2006/relationships" r:embed="rId4"/>
          <a:stretch>
            <a:fillRect/>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solidFill>
                <a:srgbClr val="FF0000"/>
              </a:solidFill>
              <a:latin typeface="Times New Roman" panose="02020603050405020304" pitchFamily="18" charset="0"/>
              <a:cs typeface="Times New Roman" panose="02020603050405020304" pitchFamily="18" charset="0"/>
            </a:rPr>
            <a:t>Flow of water</a:t>
          </a:r>
        </a:p>
      </dsp:txBody>
      <dsp:txXfrm>
        <a:off x="2012965" y="4213114"/>
        <a:ext cx="1460678" cy="1207223"/>
      </dsp:txXfrm>
    </dsp:sp>
    <dsp:sp modelId="{6EB5CD2A-77B8-41F2-B4AE-B602EFA95492}">
      <dsp:nvSpPr>
        <dsp:cNvPr id="0" name=""/>
        <dsp:cNvSpPr/>
      </dsp:nvSpPr>
      <dsp:spPr>
        <a:xfrm rot="11337840">
          <a:off x="3089355" y="2576614"/>
          <a:ext cx="400262" cy="549705"/>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208701" y="2695910"/>
        <a:ext cx="280183" cy="329823"/>
      </dsp:txXfrm>
    </dsp:sp>
    <dsp:sp modelId="{E45B78C0-9560-4B54-A192-F15A2A01F9B7}">
      <dsp:nvSpPr>
        <dsp:cNvPr id="0" name=""/>
        <dsp:cNvSpPr/>
      </dsp:nvSpPr>
      <dsp:spPr>
        <a:xfrm>
          <a:off x="713957" y="1811618"/>
          <a:ext cx="2216379" cy="1616780"/>
        </a:xfrm>
        <a:prstGeom prst="ellipse">
          <a:avLst/>
        </a:prstGeom>
        <a:blipFill rotWithShape="0">
          <a:blip xmlns:r="http://schemas.openxmlformats.org/officeDocument/2006/relationships" r:embed="rId5"/>
          <a:stretch>
            <a:fillRect/>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rgbClr val="FF0000"/>
              </a:solidFill>
              <a:latin typeface="Times New Roman" panose="02020603050405020304" pitchFamily="18" charset="0"/>
              <a:cs typeface="Times New Roman" panose="02020603050405020304" pitchFamily="18" charset="0"/>
            </a:rPr>
            <a:t>Coal burning</a:t>
          </a:r>
        </a:p>
      </dsp:txBody>
      <dsp:txXfrm>
        <a:off x="1038538" y="2048390"/>
        <a:ext cx="1567217" cy="114323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BAA42-7756-4D9B-9695-E838C59F7DB2}" type="datetimeFigureOut">
              <a:rPr lang="en-US" smtClean="0"/>
              <a:t>7/15/2020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DA839-5C42-4E92-B0DD-ED6DFC9A5B08}" type="slidenum">
              <a:rPr lang="en-US" smtClean="0"/>
              <a:t>‹#›</a:t>
            </a:fld>
            <a:endParaRPr lang="en-US"/>
          </a:p>
        </p:txBody>
      </p:sp>
    </p:spTree>
    <p:extLst>
      <p:ext uri="{BB962C8B-B14F-4D97-AF65-F5344CB8AC3E}">
        <p14:creationId xmlns:p14="http://schemas.microsoft.com/office/powerpoint/2010/main" val="302944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AA6B-6AC7-4407-807E-C5F55DE1E6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714060-4057-40F0-8C4B-EC3E4A665E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8F93D5-5923-45A2-A1EA-9226A702D331}"/>
              </a:ext>
            </a:extLst>
          </p:cNvPr>
          <p:cNvSpPr>
            <a:spLocks noGrp="1"/>
          </p:cNvSpPr>
          <p:nvPr>
            <p:ph type="dt" sz="half" idx="10"/>
          </p:nvPr>
        </p:nvSpPr>
        <p:spPr/>
        <p:txBody>
          <a:bodyPr/>
          <a:lstStyle/>
          <a:p>
            <a:fld id="{96960490-228A-4E01-A805-C5841FF739F6}" type="datetimeFigureOut">
              <a:rPr lang="en-US" smtClean="0"/>
              <a:t>7/15/2020</a:t>
            </a:fld>
            <a:endParaRPr lang="en-US"/>
          </a:p>
        </p:txBody>
      </p:sp>
      <p:sp>
        <p:nvSpPr>
          <p:cNvPr id="5" name="Footer Placeholder 4">
            <a:extLst>
              <a:ext uri="{FF2B5EF4-FFF2-40B4-BE49-F238E27FC236}">
                <a16:creationId xmlns:a16="http://schemas.microsoft.com/office/drawing/2014/main" id="{57C13E4E-247D-4F6F-A35B-63411361E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F69AF-A5A1-46F5-9099-BC986682420A}"/>
              </a:ext>
            </a:extLst>
          </p:cNvPr>
          <p:cNvSpPr>
            <a:spLocks noGrp="1"/>
          </p:cNvSpPr>
          <p:nvPr>
            <p:ph type="sldNum" sz="quarter" idx="12"/>
          </p:nvPr>
        </p:nvSpPr>
        <p:spPr/>
        <p:txBody>
          <a:bodyPr/>
          <a:lstStyle/>
          <a:p>
            <a:fld id="{6D6C33DD-25D6-431C-8945-3AAC890FB98A}" type="slidenum">
              <a:rPr lang="en-US" smtClean="0"/>
              <a:t>‹#›</a:t>
            </a:fld>
            <a:endParaRPr lang="en-US"/>
          </a:p>
        </p:txBody>
      </p:sp>
    </p:spTree>
    <p:extLst>
      <p:ext uri="{BB962C8B-B14F-4D97-AF65-F5344CB8AC3E}">
        <p14:creationId xmlns:p14="http://schemas.microsoft.com/office/powerpoint/2010/main" val="52469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2A1F-90A4-4572-8C79-BC0D973F8F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681415-5AD0-4DF9-81AA-D5B321C690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77A63-9DEE-4C0B-9E79-634EBF1403E2}"/>
              </a:ext>
            </a:extLst>
          </p:cNvPr>
          <p:cNvSpPr>
            <a:spLocks noGrp="1"/>
          </p:cNvSpPr>
          <p:nvPr>
            <p:ph type="dt" sz="half" idx="10"/>
          </p:nvPr>
        </p:nvSpPr>
        <p:spPr/>
        <p:txBody>
          <a:bodyPr/>
          <a:lstStyle/>
          <a:p>
            <a:fld id="{96960490-228A-4E01-A805-C5841FF739F6}" type="datetimeFigureOut">
              <a:rPr lang="en-US" smtClean="0"/>
              <a:t>7/15/2020</a:t>
            </a:fld>
            <a:endParaRPr lang="en-US"/>
          </a:p>
        </p:txBody>
      </p:sp>
      <p:sp>
        <p:nvSpPr>
          <p:cNvPr id="5" name="Footer Placeholder 4">
            <a:extLst>
              <a:ext uri="{FF2B5EF4-FFF2-40B4-BE49-F238E27FC236}">
                <a16:creationId xmlns:a16="http://schemas.microsoft.com/office/drawing/2014/main" id="{B0136F5D-49E1-41C5-BBC2-C5A800B32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9A385-C17F-460E-9E92-19D5961F799E}"/>
              </a:ext>
            </a:extLst>
          </p:cNvPr>
          <p:cNvSpPr>
            <a:spLocks noGrp="1"/>
          </p:cNvSpPr>
          <p:nvPr>
            <p:ph type="sldNum" sz="quarter" idx="12"/>
          </p:nvPr>
        </p:nvSpPr>
        <p:spPr/>
        <p:txBody>
          <a:bodyPr/>
          <a:lstStyle/>
          <a:p>
            <a:fld id="{6D6C33DD-25D6-431C-8945-3AAC890FB98A}" type="slidenum">
              <a:rPr lang="en-US" smtClean="0"/>
              <a:t>‹#›</a:t>
            </a:fld>
            <a:endParaRPr lang="en-US"/>
          </a:p>
        </p:txBody>
      </p:sp>
    </p:spTree>
    <p:extLst>
      <p:ext uri="{BB962C8B-B14F-4D97-AF65-F5344CB8AC3E}">
        <p14:creationId xmlns:p14="http://schemas.microsoft.com/office/powerpoint/2010/main" val="184514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E441E4-D5A7-4DAE-8362-174DA5BDB4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236FC2-77B5-47C6-B71C-1A5DCF7ED6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78A0A-ADC5-475D-AD34-3CD9210CF33F}"/>
              </a:ext>
            </a:extLst>
          </p:cNvPr>
          <p:cNvSpPr>
            <a:spLocks noGrp="1"/>
          </p:cNvSpPr>
          <p:nvPr>
            <p:ph type="dt" sz="half" idx="10"/>
          </p:nvPr>
        </p:nvSpPr>
        <p:spPr/>
        <p:txBody>
          <a:bodyPr/>
          <a:lstStyle/>
          <a:p>
            <a:fld id="{96960490-228A-4E01-A805-C5841FF739F6}" type="datetimeFigureOut">
              <a:rPr lang="en-US" smtClean="0"/>
              <a:t>7/15/2020</a:t>
            </a:fld>
            <a:endParaRPr lang="en-US"/>
          </a:p>
        </p:txBody>
      </p:sp>
      <p:sp>
        <p:nvSpPr>
          <p:cNvPr id="5" name="Footer Placeholder 4">
            <a:extLst>
              <a:ext uri="{FF2B5EF4-FFF2-40B4-BE49-F238E27FC236}">
                <a16:creationId xmlns:a16="http://schemas.microsoft.com/office/drawing/2014/main" id="{B599FDF9-596D-40D5-897A-85B865649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EEF72-5BD4-4ABB-8BB3-F07E3AAE2103}"/>
              </a:ext>
            </a:extLst>
          </p:cNvPr>
          <p:cNvSpPr>
            <a:spLocks noGrp="1"/>
          </p:cNvSpPr>
          <p:nvPr>
            <p:ph type="sldNum" sz="quarter" idx="12"/>
          </p:nvPr>
        </p:nvSpPr>
        <p:spPr/>
        <p:txBody>
          <a:bodyPr/>
          <a:lstStyle/>
          <a:p>
            <a:fld id="{6D6C33DD-25D6-431C-8945-3AAC890FB98A}" type="slidenum">
              <a:rPr lang="en-US" smtClean="0"/>
              <a:t>‹#›</a:t>
            </a:fld>
            <a:endParaRPr lang="en-US"/>
          </a:p>
        </p:txBody>
      </p:sp>
    </p:spTree>
    <p:extLst>
      <p:ext uri="{BB962C8B-B14F-4D97-AF65-F5344CB8AC3E}">
        <p14:creationId xmlns:p14="http://schemas.microsoft.com/office/powerpoint/2010/main" val="330870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142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103032" y="103031"/>
            <a:ext cx="12015988" cy="6761409"/>
          </a:xfrm>
          <a:prstGeom prst="frame">
            <a:avLst>
              <a:gd name="adj1" fmla="val 89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userDrawn="1"/>
        </p:nvSpPr>
        <p:spPr>
          <a:xfrm>
            <a:off x="2970726" y="6507492"/>
            <a:ext cx="6250547" cy="253916"/>
          </a:xfrm>
          <a:prstGeom prst="rect">
            <a:avLst/>
          </a:prstGeom>
        </p:spPr>
        <p:txBody>
          <a:bodyPr wrap="square">
            <a:spAutoFit/>
          </a:bodyPr>
          <a:lstStyle/>
          <a:p>
            <a:r>
              <a:rPr lang="en-US" sz="1050" b="1" dirty="0" smtClean="0">
                <a:solidFill>
                  <a:srgbClr val="7030A0"/>
                </a:solidFill>
                <a:latin typeface="Times New Roman" panose="02020603050405020304" pitchFamily="18" charset="0"/>
                <a:cs typeface="Times New Roman" panose="02020603050405020304" pitchFamily="18" charset="0"/>
              </a:rPr>
              <a:t>Manik Chandra Majumder # Senior Teacher # Gazirhat High School # Senbag # Noakhali # 01717155169 </a:t>
            </a:r>
            <a:endParaRPr lang="en-US" sz="1050" b="1" dirty="0">
              <a:solidFill>
                <a:srgbClr val="7030A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1516" y="6632259"/>
            <a:ext cx="133084" cy="177445"/>
          </a:xfrm>
          <a:prstGeom prst="rect">
            <a:avLst/>
          </a:prstGeom>
        </p:spPr>
      </p:pic>
      <p:pic>
        <p:nvPicPr>
          <p:cNvPr id="11" name="Pictur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051942" y="6440"/>
            <a:ext cx="140058" cy="186744"/>
          </a:xfrm>
          <a:prstGeom prst="rect">
            <a:avLst/>
          </a:prstGeom>
        </p:spPr>
      </p:pic>
    </p:spTree>
    <p:extLst>
      <p:ext uri="{BB962C8B-B14F-4D97-AF65-F5344CB8AC3E}">
        <p14:creationId xmlns:p14="http://schemas.microsoft.com/office/powerpoint/2010/main" val="33703019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54A1-B400-44DD-A6D9-FE6860A67E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B763AB-4ECB-4992-AAB8-8ED7902B15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82719A-50A0-48CE-B0F2-E37B2C47DCD2}"/>
              </a:ext>
            </a:extLst>
          </p:cNvPr>
          <p:cNvSpPr>
            <a:spLocks noGrp="1"/>
          </p:cNvSpPr>
          <p:nvPr>
            <p:ph type="dt" sz="half" idx="10"/>
          </p:nvPr>
        </p:nvSpPr>
        <p:spPr/>
        <p:txBody>
          <a:bodyPr/>
          <a:lstStyle/>
          <a:p>
            <a:fld id="{96960490-228A-4E01-A805-C5841FF739F6}" type="datetimeFigureOut">
              <a:rPr lang="en-US" smtClean="0"/>
              <a:t>7/15/2020</a:t>
            </a:fld>
            <a:endParaRPr lang="en-US"/>
          </a:p>
        </p:txBody>
      </p:sp>
      <p:sp>
        <p:nvSpPr>
          <p:cNvPr id="5" name="Footer Placeholder 4">
            <a:extLst>
              <a:ext uri="{FF2B5EF4-FFF2-40B4-BE49-F238E27FC236}">
                <a16:creationId xmlns:a16="http://schemas.microsoft.com/office/drawing/2014/main" id="{359EF65B-F9AE-4084-821A-9A57C05D3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E36FE-498D-48FE-AB80-D05B97FB6E44}"/>
              </a:ext>
            </a:extLst>
          </p:cNvPr>
          <p:cNvSpPr>
            <a:spLocks noGrp="1"/>
          </p:cNvSpPr>
          <p:nvPr>
            <p:ph type="sldNum" sz="quarter" idx="12"/>
          </p:nvPr>
        </p:nvSpPr>
        <p:spPr/>
        <p:txBody>
          <a:bodyPr/>
          <a:lstStyle/>
          <a:p>
            <a:fld id="{6D6C33DD-25D6-431C-8945-3AAC890FB98A}" type="slidenum">
              <a:rPr lang="en-US" smtClean="0"/>
              <a:t>‹#›</a:t>
            </a:fld>
            <a:endParaRPr lang="en-US"/>
          </a:p>
        </p:txBody>
      </p:sp>
    </p:spTree>
    <p:extLst>
      <p:ext uri="{BB962C8B-B14F-4D97-AF65-F5344CB8AC3E}">
        <p14:creationId xmlns:p14="http://schemas.microsoft.com/office/powerpoint/2010/main" val="45399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97B1-A2EF-4DEB-87A6-B97533D058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23F68A-525F-4065-BF1A-1A80E41E81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A341CF-1FA2-4C1D-9D42-BB50E4907B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348F04-2251-4E17-9141-55E44EDA32F9}"/>
              </a:ext>
            </a:extLst>
          </p:cNvPr>
          <p:cNvSpPr>
            <a:spLocks noGrp="1"/>
          </p:cNvSpPr>
          <p:nvPr>
            <p:ph type="dt" sz="half" idx="10"/>
          </p:nvPr>
        </p:nvSpPr>
        <p:spPr/>
        <p:txBody>
          <a:bodyPr/>
          <a:lstStyle/>
          <a:p>
            <a:fld id="{96960490-228A-4E01-A805-C5841FF739F6}" type="datetimeFigureOut">
              <a:rPr lang="en-US" smtClean="0"/>
              <a:t>7/15/2020</a:t>
            </a:fld>
            <a:endParaRPr lang="en-US"/>
          </a:p>
        </p:txBody>
      </p:sp>
      <p:sp>
        <p:nvSpPr>
          <p:cNvPr id="6" name="Footer Placeholder 5">
            <a:extLst>
              <a:ext uri="{FF2B5EF4-FFF2-40B4-BE49-F238E27FC236}">
                <a16:creationId xmlns:a16="http://schemas.microsoft.com/office/drawing/2014/main" id="{5B3491F8-0C78-4EA3-93CF-C6EFA8F00D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0AD829-EA98-4224-942E-D47B621257DD}"/>
              </a:ext>
            </a:extLst>
          </p:cNvPr>
          <p:cNvSpPr>
            <a:spLocks noGrp="1"/>
          </p:cNvSpPr>
          <p:nvPr>
            <p:ph type="sldNum" sz="quarter" idx="12"/>
          </p:nvPr>
        </p:nvSpPr>
        <p:spPr/>
        <p:txBody>
          <a:bodyPr/>
          <a:lstStyle/>
          <a:p>
            <a:fld id="{6D6C33DD-25D6-431C-8945-3AAC890FB98A}" type="slidenum">
              <a:rPr lang="en-US" smtClean="0"/>
              <a:t>‹#›</a:t>
            </a:fld>
            <a:endParaRPr lang="en-US"/>
          </a:p>
        </p:txBody>
      </p:sp>
    </p:spTree>
    <p:extLst>
      <p:ext uri="{BB962C8B-B14F-4D97-AF65-F5344CB8AC3E}">
        <p14:creationId xmlns:p14="http://schemas.microsoft.com/office/powerpoint/2010/main" val="197643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DB89-55CB-4E9C-89B0-1CA090E133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B9AAAE-0AAB-4485-A375-61485A8A0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BE14BB-3644-4CD8-9A36-695541788E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0B2E2F-246D-4226-84A2-0425EAB82C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7907A7-2CFA-4AF6-AC71-2DBC8E28A5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11E090-A64F-4383-B88B-671A1F14F1FF}"/>
              </a:ext>
            </a:extLst>
          </p:cNvPr>
          <p:cNvSpPr>
            <a:spLocks noGrp="1"/>
          </p:cNvSpPr>
          <p:nvPr>
            <p:ph type="dt" sz="half" idx="10"/>
          </p:nvPr>
        </p:nvSpPr>
        <p:spPr/>
        <p:txBody>
          <a:bodyPr/>
          <a:lstStyle/>
          <a:p>
            <a:fld id="{96960490-228A-4E01-A805-C5841FF739F6}" type="datetimeFigureOut">
              <a:rPr lang="en-US" smtClean="0"/>
              <a:t>7/15/2020</a:t>
            </a:fld>
            <a:endParaRPr lang="en-US"/>
          </a:p>
        </p:txBody>
      </p:sp>
      <p:sp>
        <p:nvSpPr>
          <p:cNvPr id="8" name="Footer Placeholder 7">
            <a:extLst>
              <a:ext uri="{FF2B5EF4-FFF2-40B4-BE49-F238E27FC236}">
                <a16:creationId xmlns:a16="http://schemas.microsoft.com/office/drawing/2014/main" id="{CEDC6496-13FC-4516-A8C4-F550470933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66F521-7050-44C2-9C3C-D8E353B5D53E}"/>
              </a:ext>
            </a:extLst>
          </p:cNvPr>
          <p:cNvSpPr>
            <a:spLocks noGrp="1"/>
          </p:cNvSpPr>
          <p:nvPr>
            <p:ph type="sldNum" sz="quarter" idx="12"/>
          </p:nvPr>
        </p:nvSpPr>
        <p:spPr/>
        <p:txBody>
          <a:bodyPr/>
          <a:lstStyle/>
          <a:p>
            <a:fld id="{6D6C33DD-25D6-431C-8945-3AAC890FB98A}" type="slidenum">
              <a:rPr lang="en-US" smtClean="0"/>
              <a:t>‹#›</a:t>
            </a:fld>
            <a:endParaRPr lang="en-US"/>
          </a:p>
        </p:txBody>
      </p:sp>
    </p:spTree>
    <p:extLst>
      <p:ext uri="{BB962C8B-B14F-4D97-AF65-F5344CB8AC3E}">
        <p14:creationId xmlns:p14="http://schemas.microsoft.com/office/powerpoint/2010/main" val="321119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A08E0-00F7-4448-8601-BAFCD9C458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DA8EDD-63CE-4F57-96B7-1AB91B0138BC}"/>
              </a:ext>
            </a:extLst>
          </p:cNvPr>
          <p:cNvSpPr>
            <a:spLocks noGrp="1"/>
          </p:cNvSpPr>
          <p:nvPr>
            <p:ph type="dt" sz="half" idx="10"/>
          </p:nvPr>
        </p:nvSpPr>
        <p:spPr/>
        <p:txBody>
          <a:bodyPr/>
          <a:lstStyle/>
          <a:p>
            <a:fld id="{96960490-228A-4E01-A805-C5841FF739F6}" type="datetimeFigureOut">
              <a:rPr lang="en-US" smtClean="0"/>
              <a:t>7/15/2020</a:t>
            </a:fld>
            <a:endParaRPr lang="en-US"/>
          </a:p>
        </p:txBody>
      </p:sp>
      <p:sp>
        <p:nvSpPr>
          <p:cNvPr id="4" name="Footer Placeholder 3">
            <a:extLst>
              <a:ext uri="{FF2B5EF4-FFF2-40B4-BE49-F238E27FC236}">
                <a16:creationId xmlns:a16="http://schemas.microsoft.com/office/drawing/2014/main" id="{95B27D25-D7D2-420F-8E54-282CD44787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E3EA4A-FF89-4871-9BAA-3E400611FC0E}"/>
              </a:ext>
            </a:extLst>
          </p:cNvPr>
          <p:cNvSpPr>
            <a:spLocks noGrp="1"/>
          </p:cNvSpPr>
          <p:nvPr>
            <p:ph type="sldNum" sz="quarter" idx="12"/>
          </p:nvPr>
        </p:nvSpPr>
        <p:spPr/>
        <p:txBody>
          <a:bodyPr/>
          <a:lstStyle/>
          <a:p>
            <a:fld id="{6D6C33DD-25D6-431C-8945-3AAC890FB98A}" type="slidenum">
              <a:rPr lang="en-US" smtClean="0"/>
              <a:t>‹#›</a:t>
            </a:fld>
            <a:endParaRPr lang="en-US"/>
          </a:p>
        </p:txBody>
      </p:sp>
    </p:spTree>
    <p:extLst>
      <p:ext uri="{BB962C8B-B14F-4D97-AF65-F5344CB8AC3E}">
        <p14:creationId xmlns:p14="http://schemas.microsoft.com/office/powerpoint/2010/main" val="334893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71C40-A045-49BD-BC11-10DEC6A5F78E}"/>
              </a:ext>
            </a:extLst>
          </p:cNvPr>
          <p:cNvSpPr>
            <a:spLocks noGrp="1"/>
          </p:cNvSpPr>
          <p:nvPr>
            <p:ph type="dt" sz="half" idx="10"/>
          </p:nvPr>
        </p:nvSpPr>
        <p:spPr/>
        <p:txBody>
          <a:bodyPr/>
          <a:lstStyle/>
          <a:p>
            <a:fld id="{96960490-228A-4E01-A805-C5841FF739F6}" type="datetimeFigureOut">
              <a:rPr lang="en-US" smtClean="0"/>
              <a:t>7/15/2020</a:t>
            </a:fld>
            <a:endParaRPr lang="en-US"/>
          </a:p>
        </p:txBody>
      </p:sp>
      <p:sp>
        <p:nvSpPr>
          <p:cNvPr id="3" name="Footer Placeholder 2">
            <a:extLst>
              <a:ext uri="{FF2B5EF4-FFF2-40B4-BE49-F238E27FC236}">
                <a16:creationId xmlns:a16="http://schemas.microsoft.com/office/drawing/2014/main" id="{2ED3F535-49E0-4DDF-8743-F1B3E893D0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244F49-25F2-4386-9577-A004BC467CE3}"/>
              </a:ext>
            </a:extLst>
          </p:cNvPr>
          <p:cNvSpPr>
            <a:spLocks noGrp="1"/>
          </p:cNvSpPr>
          <p:nvPr>
            <p:ph type="sldNum" sz="quarter" idx="12"/>
          </p:nvPr>
        </p:nvSpPr>
        <p:spPr/>
        <p:txBody>
          <a:bodyPr/>
          <a:lstStyle/>
          <a:p>
            <a:fld id="{6D6C33DD-25D6-431C-8945-3AAC890FB98A}" type="slidenum">
              <a:rPr lang="en-US" smtClean="0"/>
              <a:t>‹#›</a:t>
            </a:fld>
            <a:endParaRPr lang="en-US"/>
          </a:p>
        </p:txBody>
      </p:sp>
    </p:spTree>
    <p:extLst>
      <p:ext uri="{BB962C8B-B14F-4D97-AF65-F5344CB8AC3E}">
        <p14:creationId xmlns:p14="http://schemas.microsoft.com/office/powerpoint/2010/main" val="419280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9FF1-ED5E-41C6-BDBD-B98BDEEE13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F168D1-36D0-4264-BCF4-838A97F636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99659C-1A1C-42E4-A95F-ADF4EF8F1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4FCC37-8393-473E-8728-0D843C85C024}"/>
              </a:ext>
            </a:extLst>
          </p:cNvPr>
          <p:cNvSpPr>
            <a:spLocks noGrp="1"/>
          </p:cNvSpPr>
          <p:nvPr>
            <p:ph type="dt" sz="half" idx="10"/>
          </p:nvPr>
        </p:nvSpPr>
        <p:spPr/>
        <p:txBody>
          <a:bodyPr/>
          <a:lstStyle/>
          <a:p>
            <a:fld id="{96960490-228A-4E01-A805-C5841FF739F6}" type="datetimeFigureOut">
              <a:rPr lang="en-US" smtClean="0"/>
              <a:t>7/15/2020</a:t>
            </a:fld>
            <a:endParaRPr lang="en-US"/>
          </a:p>
        </p:txBody>
      </p:sp>
      <p:sp>
        <p:nvSpPr>
          <p:cNvPr id="6" name="Footer Placeholder 5">
            <a:extLst>
              <a:ext uri="{FF2B5EF4-FFF2-40B4-BE49-F238E27FC236}">
                <a16:creationId xmlns:a16="http://schemas.microsoft.com/office/drawing/2014/main" id="{81B6CB7A-3599-492C-996D-CCBB5D591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2B1052-76B0-4E86-9BE4-9F438F9D6A15}"/>
              </a:ext>
            </a:extLst>
          </p:cNvPr>
          <p:cNvSpPr>
            <a:spLocks noGrp="1"/>
          </p:cNvSpPr>
          <p:nvPr>
            <p:ph type="sldNum" sz="quarter" idx="12"/>
          </p:nvPr>
        </p:nvSpPr>
        <p:spPr/>
        <p:txBody>
          <a:bodyPr/>
          <a:lstStyle/>
          <a:p>
            <a:fld id="{6D6C33DD-25D6-431C-8945-3AAC890FB98A}" type="slidenum">
              <a:rPr lang="en-US" smtClean="0"/>
              <a:t>‹#›</a:t>
            </a:fld>
            <a:endParaRPr lang="en-US"/>
          </a:p>
        </p:txBody>
      </p:sp>
    </p:spTree>
    <p:extLst>
      <p:ext uri="{BB962C8B-B14F-4D97-AF65-F5344CB8AC3E}">
        <p14:creationId xmlns:p14="http://schemas.microsoft.com/office/powerpoint/2010/main" val="5622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65AA-45BC-4F1E-964B-B157381D7D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FA5DA7-DE7B-4FA5-978F-FAB7A5B71B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AF5975-EC65-4C54-B549-A14D11555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0A8FD7-4F24-4ED1-A880-B1E8323705D9}"/>
              </a:ext>
            </a:extLst>
          </p:cNvPr>
          <p:cNvSpPr>
            <a:spLocks noGrp="1"/>
          </p:cNvSpPr>
          <p:nvPr>
            <p:ph type="dt" sz="half" idx="10"/>
          </p:nvPr>
        </p:nvSpPr>
        <p:spPr/>
        <p:txBody>
          <a:bodyPr/>
          <a:lstStyle/>
          <a:p>
            <a:fld id="{96960490-228A-4E01-A805-C5841FF739F6}" type="datetimeFigureOut">
              <a:rPr lang="en-US" smtClean="0"/>
              <a:t>7/15/2020</a:t>
            </a:fld>
            <a:endParaRPr lang="en-US"/>
          </a:p>
        </p:txBody>
      </p:sp>
      <p:sp>
        <p:nvSpPr>
          <p:cNvPr id="6" name="Footer Placeholder 5">
            <a:extLst>
              <a:ext uri="{FF2B5EF4-FFF2-40B4-BE49-F238E27FC236}">
                <a16:creationId xmlns:a16="http://schemas.microsoft.com/office/drawing/2014/main" id="{4764B207-0E7E-4CF4-A26C-838C7EA6D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572583-C371-4F4A-BE37-870FE73DECB1}"/>
              </a:ext>
            </a:extLst>
          </p:cNvPr>
          <p:cNvSpPr>
            <a:spLocks noGrp="1"/>
          </p:cNvSpPr>
          <p:nvPr>
            <p:ph type="sldNum" sz="quarter" idx="12"/>
          </p:nvPr>
        </p:nvSpPr>
        <p:spPr/>
        <p:txBody>
          <a:bodyPr/>
          <a:lstStyle/>
          <a:p>
            <a:fld id="{6D6C33DD-25D6-431C-8945-3AAC890FB98A}" type="slidenum">
              <a:rPr lang="en-US" smtClean="0"/>
              <a:t>‹#›</a:t>
            </a:fld>
            <a:endParaRPr lang="en-US"/>
          </a:p>
        </p:txBody>
      </p:sp>
    </p:spTree>
    <p:extLst>
      <p:ext uri="{BB962C8B-B14F-4D97-AF65-F5344CB8AC3E}">
        <p14:creationId xmlns:p14="http://schemas.microsoft.com/office/powerpoint/2010/main" val="386264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20605F-83C4-4EAF-9F99-D4FA74F503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A76C9D-FB98-414D-900A-40C02B3FA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FC4F7-23D1-4D7B-86EB-014F731CB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60490-228A-4E01-A805-C5841FF739F6}" type="datetimeFigureOut">
              <a:rPr lang="en-US" smtClean="0"/>
              <a:t>7/15/2020</a:t>
            </a:fld>
            <a:endParaRPr lang="en-US"/>
          </a:p>
        </p:txBody>
      </p:sp>
      <p:sp>
        <p:nvSpPr>
          <p:cNvPr id="5" name="Footer Placeholder 4">
            <a:extLst>
              <a:ext uri="{FF2B5EF4-FFF2-40B4-BE49-F238E27FC236}">
                <a16:creationId xmlns:a16="http://schemas.microsoft.com/office/drawing/2014/main" id="{F9FCFA1D-2CCE-4713-8C0A-B571A8E57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342B7C-0B54-4DFD-AF89-115E7FE6C0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C33DD-25D6-431C-8945-3AAC890FB98A}" type="slidenum">
              <a:rPr lang="en-US" smtClean="0"/>
              <a:t>‹#›</a:t>
            </a:fld>
            <a:endParaRPr lang="en-US"/>
          </a:p>
        </p:txBody>
      </p:sp>
    </p:spTree>
    <p:extLst>
      <p:ext uri="{BB962C8B-B14F-4D97-AF65-F5344CB8AC3E}">
        <p14:creationId xmlns:p14="http://schemas.microsoft.com/office/powerpoint/2010/main" val="1583789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02940A-2EE5-4B68-8CA2-4A8620EE96C0}"/>
              </a:ext>
            </a:extLst>
          </p:cNvPr>
          <p:cNvSpPr txBox="1"/>
          <p:nvPr/>
        </p:nvSpPr>
        <p:spPr>
          <a:xfrm>
            <a:off x="1933242" y="275743"/>
            <a:ext cx="9706708" cy="707886"/>
          </a:xfrm>
          <a:prstGeom prst="rect">
            <a:avLst/>
          </a:prstGeom>
          <a:solidFill>
            <a:schemeClr val="accent4">
              <a:lumMod val="20000"/>
              <a:lumOff val="80000"/>
            </a:schemeClr>
          </a:solidFill>
          <a:ln>
            <a:solidFill>
              <a:srgbClr val="FF0000"/>
            </a:solidFill>
          </a:ln>
        </p:spPr>
        <p:txBody>
          <a:bodyPr wrap="square" rtlCol="0">
            <a:spAutoFit/>
          </a:bodyPr>
          <a:lstStyle/>
          <a:p>
            <a:pPr algn="ctr"/>
            <a:r>
              <a:rPr lang="en-US" sz="4000" b="1" dirty="0">
                <a:solidFill>
                  <a:srgbClr val="7030A0"/>
                </a:solidFill>
                <a:latin typeface="Times New Roman" panose="02020603050405020304" pitchFamily="18" charset="0"/>
                <a:cs typeface="Times New Roman" panose="02020603050405020304" pitchFamily="18" charset="0"/>
              </a:rPr>
              <a:t>W</a:t>
            </a:r>
            <a:r>
              <a:rPr lang="en-US" sz="4000" b="1" dirty="0">
                <a:solidFill>
                  <a:srgbClr val="F414C4"/>
                </a:solidFill>
                <a:latin typeface="Times New Roman" panose="02020603050405020304" pitchFamily="18" charset="0"/>
                <a:cs typeface="Times New Roman" panose="02020603050405020304" pitchFamily="18" charset="0"/>
              </a:rPr>
              <a:t>e</a:t>
            </a:r>
            <a:r>
              <a:rPr lang="en-US" sz="4000" b="1" dirty="0">
                <a:solidFill>
                  <a:srgbClr val="FF0000"/>
                </a:solidFill>
                <a:latin typeface="Times New Roman" panose="02020603050405020304" pitchFamily="18" charset="0"/>
                <a:cs typeface="Times New Roman" panose="02020603050405020304" pitchFamily="18" charset="0"/>
              </a:rPr>
              <a:t>l</a:t>
            </a:r>
            <a:r>
              <a:rPr lang="en-US" sz="4000" b="1" dirty="0">
                <a:solidFill>
                  <a:srgbClr val="00B050"/>
                </a:solidFill>
                <a:latin typeface="Times New Roman" panose="02020603050405020304" pitchFamily="18" charset="0"/>
                <a:cs typeface="Times New Roman" panose="02020603050405020304" pitchFamily="18" charset="0"/>
              </a:rPr>
              <a:t>c</a:t>
            </a:r>
            <a:r>
              <a:rPr lang="en-US" sz="4000" b="1" dirty="0">
                <a:solidFill>
                  <a:srgbClr val="FF0000"/>
                </a:solidFill>
                <a:latin typeface="Times New Roman" panose="02020603050405020304" pitchFamily="18" charset="0"/>
                <a:cs typeface="Times New Roman" panose="02020603050405020304" pitchFamily="18" charset="0"/>
              </a:rPr>
              <a:t>o</a:t>
            </a:r>
            <a:r>
              <a:rPr lang="en-US" sz="4000" b="1" dirty="0">
                <a:solidFill>
                  <a:srgbClr val="002060"/>
                </a:solidFill>
                <a:latin typeface="Times New Roman" panose="02020603050405020304" pitchFamily="18" charset="0"/>
                <a:cs typeface="Times New Roman" panose="02020603050405020304" pitchFamily="18" charset="0"/>
              </a:rPr>
              <a:t>m</a:t>
            </a:r>
            <a:r>
              <a:rPr lang="en-US" sz="4000" b="1" dirty="0">
                <a:solidFill>
                  <a:srgbClr val="00B050"/>
                </a:solidFill>
                <a:latin typeface="Times New Roman" panose="02020603050405020304" pitchFamily="18" charset="0"/>
                <a:cs typeface="Times New Roman" panose="02020603050405020304" pitchFamily="18" charset="0"/>
              </a:rPr>
              <a:t>e</a:t>
            </a:r>
            <a:r>
              <a:rPr lang="en-US" sz="4000" b="1" dirty="0">
                <a:solidFill>
                  <a:srgbClr val="FF0000"/>
                </a:solidFill>
                <a:latin typeface="Times New Roman" panose="02020603050405020304" pitchFamily="18" charset="0"/>
                <a:cs typeface="Times New Roman" panose="02020603050405020304" pitchFamily="18" charset="0"/>
              </a:rPr>
              <a:t> t</a:t>
            </a:r>
            <a:r>
              <a:rPr lang="en-US" sz="4000" b="1" dirty="0">
                <a:solidFill>
                  <a:srgbClr val="00B0F0"/>
                </a:solidFill>
                <a:latin typeface="Times New Roman" panose="02020603050405020304" pitchFamily="18" charset="0"/>
                <a:cs typeface="Times New Roman" panose="02020603050405020304" pitchFamily="18" charset="0"/>
              </a:rPr>
              <a:t>o</a:t>
            </a:r>
            <a:r>
              <a:rPr lang="en-US" sz="4000" b="1" dirty="0">
                <a:solidFill>
                  <a:srgbClr val="FF0000"/>
                </a:solidFill>
                <a:latin typeface="Times New Roman" panose="02020603050405020304" pitchFamily="18" charset="0"/>
                <a:cs typeface="Times New Roman" panose="02020603050405020304" pitchFamily="18" charset="0"/>
              </a:rPr>
              <a:t> m</a:t>
            </a:r>
            <a:r>
              <a:rPr lang="en-US" sz="4000" b="1" dirty="0" smtClean="0">
                <a:solidFill>
                  <a:srgbClr val="002060"/>
                </a:solidFill>
                <a:latin typeface="Times New Roman" panose="02020603050405020304" pitchFamily="18" charset="0"/>
                <a:cs typeface="Times New Roman" panose="02020603050405020304" pitchFamily="18" charset="0"/>
              </a:rPr>
              <a:t>y</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B050"/>
                </a:solidFill>
                <a:latin typeface="Times New Roman" panose="02020603050405020304" pitchFamily="18" charset="0"/>
                <a:cs typeface="Times New Roman" panose="02020603050405020304" pitchFamily="18" charset="0"/>
              </a:rPr>
              <a:t>O</a:t>
            </a:r>
            <a:r>
              <a:rPr lang="en-US" sz="4000" b="1" dirty="0" smtClean="0">
                <a:solidFill>
                  <a:srgbClr val="FF0000"/>
                </a:solidFill>
                <a:latin typeface="Times New Roman" panose="02020603050405020304" pitchFamily="18" charset="0"/>
                <a:cs typeface="Times New Roman" panose="02020603050405020304" pitchFamily="18" charset="0"/>
              </a:rPr>
              <a:t>n</a:t>
            </a:r>
            <a:r>
              <a:rPr lang="en-US" sz="4000" b="1" dirty="0" smtClean="0">
                <a:solidFill>
                  <a:srgbClr val="002060"/>
                </a:solidFill>
                <a:latin typeface="Times New Roman" panose="02020603050405020304" pitchFamily="18" charset="0"/>
                <a:cs typeface="Times New Roman" panose="02020603050405020304" pitchFamily="18" charset="0"/>
              </a:rPr>
              <a:t>l</a:t>
            </a:r>
            <a:r>
              <a:rPr lang="en-US" sz="4000" b="1" dirty="0" smtClean="0">
                <a:solidFill>
                  <a:srgbClr val="FF0000"/>
                </a:solidFill>
                <a:latin typeface="Times New Roman" panose="02020603050405020304" pitchFamily="18" charset="0"/>
                <a:cs typeface="Times New Roman" panose="02020603050405020304" pitchFamily="18" charset="0"/>
              </a:rPr>
              <a:t>i</a:t>
            </a:r>
            <a:r>
              <a:rPr lang="en-US" sz="4000" b="1" dirty="0" smtClean="0">
                <a:solidFill>
                  <a:srgbClr val="0070C0"/>
                </a:solidFill>
                <a:latin typeface="Times New Roman" panose="02020603050405020304" pitchFamily="18" charset="0"/>
                <a:cs typeface="Times New Roman" panose="02020603050405020304" pitchFamily="18" charset="0"/>
              </a:rPr>
              <a:t>n</a:t>
            </a:r>
            <a:r>
              <a:rPr lang="en-US" sz="4000" b="1" dirty="0">
                <a:solidFill>
                  <a:srgbClr val="C00000"/>
                </a:solidFill>
                <a:latin typeface="Times New Roman" panose="02020603050405020304" pitchFamily="18" charset="0"/>
                <a:cs typeface="Times New Roman" panose="02020603050405020304" pitchFamily="18" charset="0"/>
              </a:rPr>
              <a:t>e</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c</a:t>
            </a:r>
            <a:r>
              <a:rPr lang="en-US" sz="4000" b="1" dirty="0">
                <a:solidFill>
                  <a:srgbClr val="FF0000"/>
                </a:solidFill>
                <a:latin typeface="Times New Roman" panose="02020603050405020304" pitchFamily="18" charset="0"/>
                <a:cs typeface="Times New Roman" panose="02020603050405020304" pitchFamily="18" charset="0"/>
              </a:rPr>
              <a:t>la</a:t>
            </a:r>
            <a:r>
              <a:rPr lang="en-US" sz="4000" b="1" dirty="0">
                <a:solidFill>
                  <a:srgbClr val="F414C4"/>
                </a:solidFill>
                <a:latin typeface="Times New Roman" panose="02020603050405020304" pitchFamily="18" charset="0"/>
                <a:cs typeface="Times New Roman" panose="02020603050405020304" pitchFamily="18" charset="0"/>
              </a:rPr>
              <a:t>s</a:t>
            </a:r>
            <a:r>
              <a:rPr lang="en-US" sz="4000" b="1" dirty="0">
                <a:solidFill>
                  <a:srgbClr val="FF0000"/>
                </a:solidFill>
                <a:latin typeface="Times New Roman" panose="02020603050405020304" pitchFamily="18" charset="0"/>
                <a:cs typeface="Times New Roman" panose="02020603050405020304" pitchFamily="18" charset="0"/>
              </a:rPr>
              <a:t>s </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242" y="1193365"/>
            <a:ext cx="9706708" cy="5098516"/>
          </a:xfrm>
          <a:prstGeom prst="rect">
            <a:avLst/>
          </a:prstGeom>
          <a:ln>
            <a:solidFill>
              <a:srgbClr val="7030A0"/>
            </a:solidFill>
          </a:ln>
        </p:spPr>
      </p:pic>
    </p:spTree>
    <p:extLst>
      <p:ext uri="{BB962C8B-B14F-4D97-AF65-F5344CB8AC3E}">
        <p14:creationId xmlns:p14="http://schemas.microsoft.com/office/powerpoint/2010/main" val="41787997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2925360" y="2183035"/>
            <a:ext cx="1805072" cy="2540535"/>
            <a:chOff x="1819373" y="1888945"/>
            <a:chExt cx="1721285" cy="2406214"/>
          </a:xfrm>
        </p:grpSpPr>
        <p:sp>
          <p:nvSpPr>
            <p:cNvPr id="5" name="Oval 4"/>
            <p:cNvSpPr/>
            <p:nvPr/>
          </p:nvSpPr>
          <p:spPr>
            <a:xfrm>
              <a:off x="1819373" y="1888945"/>
              <a:ext cx="1624303" cy="226784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916355" y="3710384"/>
              <a:ext cx="1624303" cy="584775"/>
            </a:xfrm>
            <a:prstGeom prst="rect">
              <a:avLst/>
            </a:prstGeom>
            <a:noFill/>
          </p:spPr>
          <p:txBody>
            <a:bodyPr wrap="square" rtlCol="0">
              <a:spAutoFit/>
            </a:bodyPr>
            <a:lstStyle/>
            <a:p>
              <a:r>
                <a:rPr lang="en-GB" sz="3200" b="1" dirty="0" smtClean="0">
                  <a:solidFill>
                    <a:srgbClr val="FF0000"/>
                  </a:solidFill>
                  <a:latin typeface="Arial Rounded MT Bold" panose="020F0704030504030204" pitchFamily="34" charset="0"/>
                </a:rPr>
                <a:t>Myself</a:t>
              </a:r>
              <a:endParaRPr lang="en-GB" sz="3200" b="1" dirty="0">
                <a:solidFill>
                  <a:srgbClr val="FF0000"/>
                </a:solidFill>
                <a:latin typeface="Arial Rounded MT Bold" panose="020F0704030504030204" pitchFamily="34" charset="0"/>
              </a:endParaRPr>
            </a:p>
          </p:txBody>
        </p:sp>
      </p:grpSp>
      <p:grpSp>
        <p:nvGrpSpPr>
          <p:cNvPr id="7" name="Group 6"/>
          <p:cNvGrpSpPr/>
          <p:nvPr/>
        </p:nvGrpSpPr>
        <p:grpSpPr>
          <a:xfrm>
            <a:off x="9774146" y="3014073"/>
            <a:ext cx="2329484" cy="2173322"/>
            <a:chOff x="9991867" y="1410512"/>
            <a:chExt cx="1826059" cy="3311394"/>
          </a:xfrm>
        </p:grpSpPr>
        <p:sp>
          <p:nvSpPr>
            <p:cNvPr id="8" name="Oval 7"/>
            <p:cNvSpPr/>
            <p:nvPr/>
          </p:nvSpPr>
          <p:spPr>
            <a:xfrm>
              <a:off x="9991867" y="1410512"/>
              <a:ext cx="1759511" cy="325195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216206" y="3342883"/>
              <a:ext cx="1601720" cy="1379023"/>
            </a:xfrm>
            <a:prstGeom prst="rect">
              <a:avLst/>
            </a:prstGeom>
            <a:noFill/>
          </p:spPr>
          <p:txBody>
            <a:bodyPr wrap="square" rtlCol="0">
              <a:spAutoFit/>
            </a:bodyPr>
            <a:lstStyle/>
            <a:p>
              <a:r>
                <a:rPr lang="en-GB" sz="3600" b="1" dirty="0" smtClean="0">
                  <a:solidFill>
                    <a:srgbClr val="002060"/>
                  </a:solidFill>
                  <a:latin typeface="Arial Rounded MT Bold" panose="020F0704030504030204" pitchFamily="34" charset="0"/>
                </a:rPr>
                <a:t>Partner</a:t>
              </a:r>
              <a:endParaRPr lang="en-GB" sz="3600" b="1" dirty="0">
                <a:solidFill>
                  <a:srgbClr val="002060"/>
                </a:solidFill>
                <a:latin typeface="Arial Rounded MT Bold" panose="020F0704030504030204" pitchFamily="34" charset="0"/>
              </a:endParaRPr>
            </a:p>
          </p:txBody>
        </p:sp>
      </p:grpSp>
      <p:sp>
        <p:nvSpPr>
          <p:cNvPr id="10" name="Speech Bubble: Rectangle 3">
            <a:extLst>
              <a:ext uri="{FF2B5EF4-FFF2-40B4-BE49-F238E27FC236}">
                <a16:creationId xmlns:a16="http://schemas.microsoft.com/office/drawing/2014/main" id="{CA480ABF-424E-4A57-BA41-C4C0162B9D1E}"/>
              </a:ext>
            </a:extLst>
          </p:cNvPr>
          <p:cNvSpPr/>
          <p:nvPr/>
        </p:nvSpPr>
        <p:spPr>
          <a:xfrm>
            <a:off x="5237018" y="595745"/>
            <a:ext cx="6400800" cy="2213237"/>
          </a:xfrm>
          <a:prstGeom prst="wedgeRectCallout">
            <a:avLst>
              <a:gd name="adj1" fmla="val -61869"/>
              <a:gd name="adj2" fmla="val 8113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Thanks, You see the words fuel, oil, gas, waterfall, fossil, sun wind, water and coal provide us energy. So these words are related to energy.</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Speech Bubble: Rectangle 4">
            <a:extLst>
              <a:ext uri="{FF2B5EF4-FFF2-40B4-BE49-F238E27FC236}">
                <a16:creationId xmlns:a16="http://schemas.microsoft.com/office/drawing/2014/main" id="{3001CBD0-1349-4A5E-9224-4C639BBAFE9F}"/>
              </a:ext>
            </a:extLst>
          </p:cNvPr>
          <p:cNvSpPr/>
          <p:nvPr/>
        </p:nvSpPr>
        <p:spPr>
          <a:xfrm>
            <a:off x="3266363" y="4885651"/>
            <a:ext cx="7869381" cy="1106166"/>
          </a:xfrm>
          <a:prstGeom prst="wedgeRectCallout">
            <a:avLst>
              <a:gd name="adj1" fmla="val 41789"/>
              <a:gd name="adj2" fmla="val -1455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C00000"/>
                </a:solidFill>
                <a:latin typeface="Times New Roman" panose="02020603050405020304" pitchFamily="18" charset="0"/>
                <a:cs typeface="Times New Roman" panose="02020603050405020304" pitchFamily="18" charset="0"/>
              </a:rPr>
              <a:t>Now underline the odd words in each column that doesn’t belong to the group.</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0615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2802847" y="2169180"/>
            <a:ext cx="1805072" cy="2540535"/>
            <a:chOff x="1819373" y="1888945"/>
            <a:chExt cx="1721285" cy="2406214"/>
          </a:xfrm>
        </p:grpSpPr>
        <p:sp>
          <p:nvSpPr>
            <p:cNvPr id="5" name="Oval 4"/>
            <p:cNvSpPr/>
            <p:nvPr/>
          </p:nvSpPr>
          <p:spPr>
            <a:xfrm>
              <a:off x="1819373" y="1888945"/>
              <a:ext cx="1624303" cy="226784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916355" y="3710384"/>
              <a:ext cx="1624303" cy="584775"/>
            </a:xfrm>
            <a:prstGeom prst="rect">
              <a:avLst/>
            </a:prstGeom>
            <a:noFill/>
          </p:spPr>
          <p:txBody>
            <a:bodyPr wrap="square" rtlCol="0">
              <a:spAutoFit/>
            </a:bodyPr>
            <a:lstStyle/>
            <a:p>
              <a:r>
                <a:rPr lang="en-GB" sz="3200" b="1" dirty="0" smtClean="0">
                  <a:solidFill>
                    <a:srgbClr val="FF0000"/>
                  </a:solidFill>
                  <a:latin typeface="Arial Rounded MT Bold" panose="020F0704030504030204" pitchFamily="34" charset="0"/>
                </a:rPr>
                <a:t>Myself</a:t>
              </a:r>
              <a:endParaRPr lang="en-GB" sz="3200" b="1" dirty="0">
                <a:solidFill>
                  <a:srgbClr val="FF0000"/>
                </a:solidFill>
                <a:latin typeface="Arial Rounded MT Bold" panose="020F0704030504030204" pitchFamily="34" charset="0"/>
              </a:endParaRPr>
            </a:p>
          </p:txBody>
        </p:sp>
      </p:grpSp>
      <p:grpSp>
        <p:nvGrpSpPr>
          <p:cNvPr id="7" name="Group 6"/>
          <p:cNvGrpSpPr/>
          <p:nvPr/>
        </p:nvGrpSpPr>
        <p:grpSpPr>
          <a:xfrm>
            <a:off x="9767455" y="3179874"/>
            <a:ext cx="2424545" cy="2162489"/>
            <a:chOff x="10030065" y="1427018"/>
            <a:chExt cx="1857135" cy="3294888"/>
          </a:xfrm>
        </p:grpSpPr>
        <p:sp>
          <p:nvSpPr>
            <p:cNvPr id="8" name="Oval 7"/>
            <p:cNvSpPr/>
            <p:nvPr/>
          </p:nvSpPr>
          <p:spPr>
            <a:xfrm>
              <a:off x="10030065" y="1427018"/>
              <a:ext cx="1857135" cy="272977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216206" y="3342883"/>
              <a:ext cx="1601720" cy="1379023"/>
            </a:xfrm>
            <a:prstGeom prst="rect">
              <a:avLst/>
            </a:prstGeom>
            <a:noFill/>
          </p:spPr>
          <p:txBody>
            <a:bodyPr wrap="square" rtlCol="0">
              <a:spAutoFit/>
            </a:bodyPr>
            <a:lstStyle/>
            <a:p>
              <a:r>
                <a:rPr lang="en-GB" sz="3600" b="1" dirty="0" smtClean="0">
                  <a:solidFill>
                    <a:srgbClr val="002060"/>
                  </a:solidFill>
                  <a:latin typeface="Arial Rounded MT Bold" panose="020F0704030504030204" pitchFamily="34" charset="0"/>
                </a:rPr>
                <a:t>Partner</a:t>
              </a:r>
              <a:endParaRPr lang="en-GB" sz="3600" b="1" dirty="0">
                <a:solidFill>
                  <a:srgbClr val="002060"/>
                </a:solidFill>
                <a:latin typeface="Arial Rounded MT Bold" panose="020F0704030504030204" pitchFamily="34" charset="0"/>
              </a:endParaRPr>
            </a:p>
          </p:txBody>
        </p:sp>
      </p:grpSp>
      <p:sp>
        <p:nvSpPr>
          <p:cNvPr id="10" name="Speech Bubble: Rectangle 3">
            <a:extLst>
              <a:ext uri="{FF2B5EF4-FFF2-40B4-BE49-F238E27FC236}">
                <a16:creationId xmlns:a16="http://schemas.microsoft.com/office/drawing/2014/main" id="{CA480ABF-424E-4A57-BA41-C4C0162B9D1E}"/>
              </a:ext>
            </a:extLst>
          </p:cNvPr>
          <p:cNvSpPr/>
          <p:nvPr/>
        </p:nvSpPr>
        <p:spPr>
          <a:xfrm>
            <a:off x="4729425" y="886381"/>
            <a:ext cx="6894539" cy="1922601"/>
          </a:xfrm>
          <a:prstGeom prst="wedgeRectCallout">
            <a:avLst>
              <a:gd name="adj1" fmla="val -55064"/>
              <a:gd name="adj2" fmla="val 8401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Times New Roman" panose="02020603050405020304" pitchFamily="18" charset="0"/>
                <a:cs typeface="Times New Roman" panose="02020603050405020304" pitchFamily="18" charset="0"/>
              </a:rPr>
              <a:t>Thanks, I think soil, desert, forest, valley</a:t>
            </a:r>
          </a:p>
          <a:p>
            <a:pPr algn="ctr"/>
            <a:r>
              <a:rPr lang="en-GB" sz="3200" dirty="0" smtClean="0">
                <a:solidFill>
                  <a:schemeClr val="tx1"/>
                </a:solidFill>
                <a:latin typeface="Times New Roman" panose="02020603050405020304" pitchFamily="18" charset="0"/>
                <a:cs typeface="Times New Roman" panose="02020603050405020304" pitchFamily="18" charset="0"/>
              </a:rPr>
              <a:t>Relic, remnant and sign are irrelevant words. These words are not related to energy.</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Speech Bubble: Rectangle 4">
            <a:extLst>
              <a:ext uri="{FF2B5EF4-FFF2-40B4-BE49-F238E27FC236}">
                <a16:creationId xmlns:a16="http://schemas.microsoft.com/office/drawing/2014/main" id="{3001CBD0-1349-4A5E-9224-4C639BBAFE9F}"/>
              </a:ext>
            </a:extLst>
          </p:cNvPr>
          <p:cNvSpPr/>
          <p:nvPr/>
        </p:nvSpPr>
        <p:spPr>
          <a:xfrm>
            <a:off x="5976545" y="4539203"/>
            <a:ext cx="3669404" cy="701244"/>
          </a:xfrm>
          <a:prstGeom prst="wedgeRectCallout">
            <a:avLst>
              <a:gd name="adj1" fmla="val 71994"/>
              <a:gd name="adj2" fmla="val -9899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C00000"/>
                </a:solidFill>
                <a:latin typeface="Times New Roman" panose="02020603050405020304" pitchFamily="18" charset="0"/>
                <a:cs typeface="Times New Roman" panose="02020603050405020304" pitchFamily="18" charset="0"/>
              </a:rPr>
              <a:t>Exactly, Thanks.</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812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30863" y="1081081"/>
            <a:ext cx="4807528" cy="646331"/>
          </a:xfrm>
          <a:prstGeom prst="rect">
            <a:avLst/>
          </a:prstGeom>
          <a:solidFill>
            <a:schemeClr val="accent4">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Observe the video.</a:t>
            </a:r>
            <a:endParaRPr lang="en-US" sz="3600" dirty="0">
              <a:latin typeface="Times New Roman" panose="02020603050405020304" pitchFamily="18" charset="0"/>
              <a:cs typeface="Times New Roman" panose="02020603050405020304" pitchFamily="18"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7712646"/>
              </p:ext>
            </p:extLst>
          </p:nvPr>
        </p:nvGraphicFramePr>
        <p:xfrm>
          <a:off x="4530863" y="1964573"/>
          <a:ext cx="4433456" cy="1856509"/>
        </p:xfrm>
        <a:graphic>
          <a:graphicData uri="http://schemas.openxmlformats.org/presentationml/2006/ole">
            <mc:AlternateContent xmlns:mc="http://schemas.openxmlformats.org/markup-compatibility/2006">
              <mc:Choice xmlns:v="urn:schemas-microsoft-com:vml" Requires="v">
                <p:oleObj spid="_x0000_s2120" name="Packager Shell Object" showAsIcon="1" r:id="rId3" imgW="1432440" imgH="491040" progId="Package">
                  <p:embed/>
                </p:oleObj>
              </mc:Choice>
              <mc:Fallback>
                <p:oleObj name="Packager Shell Object" showAsIcon="1" r:id="rId3" imgW="1432440" imgH="491040" progId="Package">
                  <p:embed/>
                  <p:pic>
                    <p:nvPicPr>
                      <p:cNvPr id="4" name="Object 3">
                        <a:hlinkClick r:id="" action="ppaction://ole?verb=0"/>
                      </p:cNvPr>
                      <p:cNvPicPr/>
                      <p:nvPr/>
                    </p:nvPicPr>
                    <p:blipFill>
                      <a:blip r:embed="rId4"/>
                      <a:stretch>
                        <a:fillRect/>
                      </a:stretch>
                    </p:blipFill>
                    <p:spPr>
                      <a:xfrm>
                        <a:off x="4530863" y="1964573"/>
                        <a:ext cx="4433456" cy="1856509"/>
                      </a:xfrm>
                      <a:prstGeom prst="rect">
                        <a:avLst/>
                      </a:prstGeom>
                      <a:solidFill>
                        <a:schemeClr val="accent4">
                          <a:lumMod val="60000"/>
                          <a:lumOff val="40000"/>
                        </a:schemeClr>
                      </a:solidFill>
                    </p:spPr>
                  </p:pic>
                </p:oleObj>
              </mc:Fallback>
            </mc:AlternateContent>
          </a:graphicData>
        </a:graphic>
      </p:graphicFrame>
    </p:spTree>
    <p:extLst>
      <p:ext uri="{BB962C8B-B14F-4D97-AF65-F5344CB8AC3E}">
        <p14:creationId xmlns:p14="http://schemas.microsoft.com/office/powerpoint/2010/main" val="505319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770823" y="2347017"/>
            <a:ext cx="9795165" cy="1200329"/>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latin typeface="Times New Roman" panose="02020603050405020304" pitchFamily="18" charset="0"/>
                <a:cs typeface="Times New Roman" panose="02020603050405020304" pitchFamily="18" charset="0"/>
              </a:rPr>
              <a:t>Write </a:t>
            </a:r>
            <a:r>
              <a:rPr lang="en-US" sz="3600" dirty="0">
                <a:latin typeface="Times New Roman" panose="02020603050405020304" pitchFamily="18" charset="0"/>
                <a:cs typeface="Times New Roman" panose="02020603050405020304" pitchFamily="18" charset="0"/>
              </a:rPr>
              <a:t>the names of renewable </a:t>
            </a:r>
            <a:r>
              <a:rPr lang="en-US" sz="3600" dirty="0" smtClean="0">
                <a:latin typeface="Times New Roman" panose="02020603050405020304" pitchFamily="18" charset="0"/>
                <a:cs typeface="Times New Roman" panose="02020603050405020304" pitchFamily="18" charset="0"/>
              </a:rPr>
              <a:t>energy </a:t>
            </a:r>
            <a:r>
              <a:rPr lang="en-US" sz="3600" dirty="0">
                <a:latin typeface="Times New Roman" panose="02020603050405020304" pitchFamily="18" charset="0"/>
                <a:cs typeface="Times New Roman" panose="02020603050405020304" pitchFamily="18" charset="0"/>
              </a:rPr>
              <a:t>sources</a:t>
            </a:r>
            <a:r>
              <a:rPr lang="en-US" sz="3600" dirty="0" smtClean="0">
                <a:latin typeface="Times New Roman" panose="02020603050405020304" pitchFamily="18" charset="0"/>
                <a:cs typeface="Times New Roman" panose="02020603050405020304" pitchFamily="18" charset="0"/>
              </a:rPr>
              <a:t>.</a:t>
            </a:r>
          </a:p>
          <a:p>
            <a:r>
              <a:rPr lang="en-US" sz="3600" dirty="0">
                <a:solidFill>
                  <a:prstClr val="black"/>
                </a:solidFill>
                <a:latin typeface="Times New Roman" panose="02020603050405020304" pitchFamily="18" charset="0"/>
                <a:cs typeface="Times New Roman" panose="02020603050405020304" pitchFamily="18" charset="0"/>
              </a:rPr>
              <a:t>How do renewable energy sources save </a:t>
            </a:r>
            <a:r>
              <a:rPr lang="en-US" sz="3600" dirty="0" smtClean="0">
                <a:solidFill>
                  <a:prstClr val="black"/>
                </a:solidFill>
                <a:latin typeface="Times New Roman" panose="02020603050405020304" pitchFamily="18" charset="0"/>
                <a:cs typeface="Times New Roman" panose="02020603050405020304" pitchFamily="18" charset="0"/>
              </a:rPr>
              <a:t>earth?</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86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2872" y="1953290"/>
            <a:ext cx="9448799" cy="3046988"/>
          </a:xfrm>
          <a:prstGeom prst="rect">
            <a:avLst/>
          </a:prstGeom>
          <a:solidFill>
            <a:schemeClr val="accent2">
              <a:lumMod val="40000"/>
              <a:lumOff val="60000"/>
            </a:schemeClr>
          </a:solidFill>
          <a:ln>
            <a:solidFill>
              <a:srgbClr val="002060"/>
            </a:solidFill>
          </a:ln>
        </p:spPr>
        <p:txBody>
          <a:bodyPr wrap="square" rtlCol="0">
            <a:spAutoFit/>
          </a:bodyPr>
          <a:lstStyle/>
          <a:p>
            <a:pPr algn="just"/>
            <a:r>
              <a:rPr lang="en-GB" sz="3200" dirty="0" smtClean="0">
                <a:latin typeface="Times New Roman" panose="02020603050405020304" pitchFamily="18" charset="0"/>
                <a:cs typeface="Times New Roman" panose="02020603050405020304" pitchFamily="18" charset="0"/>
              </a:rPr>
              <a:t>Renewable  energy sources are Solar energy, Biomass, Windmill, Flow of water, Ocean current, Geothermal, These are replenishable and they will never run out.</a:t>
            </a:r>
            <a:r>
              <a:rPr lang="en-GB" sz="3200" dirty="0">
                <a:solidFill>
                  <a:prstClr val="black"/>
                </a:solidFill>
                <a:latin typeface="Times New Roman" panose="02020603050405020304" pitchFamily="18" charset="0"/>
                <a:cs typeface="Times New Roman" panose="02020603050405020304" pitchFamily="18" charset="0"/>
              </a:rPr>
              <a:t> </a:t>
            </a:r>
            <a:r>
              <a:rPr lang="en-GB" sz="3200" dirty="0" smtClean="0">
                <a:solidFill>
                  <a:prstClr val="black"/>
                </a:solidFill>
                <a:latin typeface="Times New Roman" panose="02020603050405020304" pitchFamily="18" charset="0"/>
                <a:cs typeface="Times New Roman" panose="02020603050405020304" pitchFamily="18" charset="0"/>
              </a:rPr>
              <a:t>They </a:t>
            </a:r>
            <a:r>
              <a:rPr lang="en-GB" sz="3200" dirty="0">
                <a:solidFill>
                  <a:prstClr val="black"/>
                </a:solidFill>
                <a:latin typeface="Times New Roman" panose="02020603050405020304" pitchFamily="18" charset="0"/>
                <a:cs typeface="Times New Roman" panose="02020603050405020304" pitchFamily="18" charset="0"/>
              </a:rPr>
              <a:t>are environment </a:t>
            </a:r>
            <a:r>
              <a:rPr lang="en-GB" sz="3200" dirty="0" smtClean="0">
                <a:solidFill>
                  <a:prstClr val="black"/>
                </a:solidFill>
                <a:latin typeface="Times New Roman" panose="02020603050405020304" pitchFamily="18" charset="0"/>
                <a:cs typeface="Times New Roman" panose="02020603050405020304" pitchFamily="18" charset="0"/>
              </a:rPr>
              <a:t>friendly. </a:t>
            </a:r>
            <a:r>
              <a:rPr lang="en-GB" sz="3200" dirty="0" smtClean="0">
                <a:latin typeface="Times New Roman" panose="02020603050405020304" pitchFamily="18" charset="0"/>
                <a:cs typeface="Times New Roman" panose="02020603050405020304" pitchFamily="18" charset="0"/>
              </a:rPr>
              <a:t>They do not emit harmful carbon dioxide and help to maintain ecological balance.  Thus they save the earth. </a:t>
            </a: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4151748" y="609230"/>
            <a:ext cx="5965095" cy="769441"/>
          </a:xfrm>
          <a:prstGeom prst="rect">
            <a:avLst/>
          </a:prstGeom>
          <a:solidFill>
            <a:schemeClr val="accent4">
              <a:lumMod val="40000"/>
              <a:lumOff val="60000"/>
            </a:schemeClr>
          </a:solidFill>
          <a:ln>
            <a:solidFill>
              <a:srgbClr val="C00000"/>
            </a:solidFill>
          </a:ln>
        </p:spPr>
        <p:txBody>
          <a:bodyPr wrap="none">
            <a:spAutoFit/>
          </a:bodyPr>
          <a:lstStyle/>
          <a:p>
            <a:pPr lvl="0"/>
            <a:r>
              <a:rPr lang="en-GB" sz="4400" i="1" dirty="0">
                <a:solidFill>
                  <a:prstClr val="black"/>
                </a:solidFill>
                <a:latin typeface="Algerian" panose="04020705040A02060702" pitchFamily="82" charset="0"/>
                <a:cs typeface="Times New Roman" panose="02020603050405020304" pitchFamily="18" charset="0"/>
              </a:rPr>
              <a:t>Match your Answer</a:t>
            </a:r>
          </a:p>
        </p:txBody>
      </p:sp>
    </p:spTree>
    <p:extLst>
      <p:ext uri="{BB962C8B-B14F-4D97-AF65-F5344CB8AC3E}">
        <p14:creationId xmlns:p14="http://schemas.microsoft.com/office/powerpoint/2010/main" val="28694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401781" y="310332"/>
            <a:ext cx="11388437" cy="646331"/>
          </a:xfrm>
          <a:prstGeom prst="rect">
            <a:avLst/>
          </a:prstGeom>
          <a:solidFill>
            <a:schemeClr val="accent4">
              <a:lumMod val="40000"/>
              <a:lumOff val="60000"/>
            </a:schemeClr>
          </a:solidFill>
          <a:ln>
            <a:solidFill>
              <a:srgbClr val="002060"/>
            </a:solidFill>
          </a:ln>
        </p:spPr>
        <p:txBody>
          <a:bodyPr wrap="square">
            <a:spAutoFit/>
          </a:bodyPr>
          <a:lstStyle/>
          <a:p>
            <a:pPr lvl="0"/>
            <a:r>
              <a:rPr lang="en-GB" sz="3600" b="1" u="sng" dirty="0" smtClean="0">
                <a:solidFill>
                  <a:srgbClr val="00B0F0"/>
                </a:solidFill>
                <a:latin typeface="Times New Roman" panose="02020603050405020304" pitchFamily="18" charset="0"/>
                <a:cs typeface="Times New Roman" panose="02020603050405020304" pitchFamily="18" charset="0"/>
              </a:rPr>
              <a:t>Read </a:t>
            </a:r>
            <a:r>
              <a:rPr lang="en-GB" sz="3600" b="1" u="sng" dirty="0">
                <a:solidFill>
                  <a:srgbClr val="00B0F0"/>
                </a:solidFill>
                <a:latin typeface="Times New Roman" panose="02020603050405020304" pitchFamily="18" charset="0"/>
                <a:cs typeface="Times New Roman" panose="02020603050405020304" pitchFamily="18" charset="0"/>
              </a:rPr>
              <a:t>the text and answer the following questions</a:t>
            </a:r>
            <a:r>
              <a:rPr lang="en-GB" sz="3600" b="1" u="sng" dirty="0" smtClean="0">
                <a:solidFill>
                  <a:srgbClr val="00B0F0"/>
                </a:solidFill>
                <a:latin typeface="Times New Roman" panose="02020603050405020304" pitchFamily="18" charset="0"/>
                <a:cs typeface="Times New Roman" panose="02020603050405020304" pitchFamily="18" charset="0"/>
              </a:rPr>
              <a:t>. Sec-B </a:t>
            </a:r>
            <a:endParaRPr lang="en-GB" sz="3600" b="1" u="sng" dirty="0">
              <a:solidFill>
                <a:srgbClr val="00B0F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4128656" y="1199686"/>
            <a:ext cx="4738254" cy="3402501"/>
            <a:chOff x="4350328" y="1053132"/>
            <a:chExt cx="4738254" cy="3402501"/>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328" y="1053132"/>
              <a:ext cx="4738254" cy="2863892"/>
            </a:xfrm>
            <a:prstGeom prst="rect">
              <a:avLst/>
            </a:prstGeom>
            <a:ln>
              <a:solidFill>
                <a:srgbClr val="002060"/>
              </a:solidFill>
            </a:ln>
          </p:spPr>
        </p:pic>
        <p:sp>
          <p:nvSpPr>
            <p:cNvPr id="12" name="Rectangle 11"/>
            <p:cNvSpPr/>
            <p:nvPr/>
          </p:nvSpPr>
          <p:spPr>
            <a:xfrm>
              <a:off x="4350328" y="3378415"/>
              <a:ext cx="4738254" cy="1077218"/>
            </a:xfrm>
            <a:prstGeom prst="rect">
              <a:avLst/>
            </a:prstGeom>
            <a:solidFill>
              <a:schemeClr val="accent4">
                <a:lumMod val="20000"/>
                <a:lumOff val="80000"/>
              </a:schemeClr>
            </a:solidFill>
            <a:ln>
              <a:solidFill>
                <a:srgbClr val="002060"/>
              </a:solidFill>
            </a:ln>
          </p:spPr>
          <p:txBody>
            <a:bodyPr wrap="square">
              <a:spAutoFit/>
            </a:bodyPr>
            <a:lstStyle/>
            <a:p>
              <a:r>
                <a:rPr lang="en-GB" sz="3200" dirty="0" smtClean="0">
                  <a:latin typeface="Times New Roman" panose="02020603050405020304" pitchFamily="18" charset="0"/>
                  <a:cs typeface="Times New Roman" panose="02020603050405020304" pitchFamily="18" charset="0"/>
                </a:rPr>
                <a:t>Former </a:t>
              </a:r>
              <a:r>
                <a:rPr lang="en-GB" sz="3200" dirty="0">
                  <a:latin typeface="Times New Roman" panose="02020603050405020304" pitchFamily="18" charset="0"/>
                  <a:cs typeface="Times New Roman" panose="02020603050405020304" pitchFamily="18" charset="0"/>
                </a:rPr>
                <a:t>Indian </a:t>
              </a:r>
              <a:r>
                <a:rPr lang="en-GB" sz="3200" dirty="0" smtClean="0">
                  <a:latin typeface="Times New Roman" panose="02020603050405020304" pitchFamily="18" charset="0"/>
                  <a:cs typeface="Times New Roman" panose="02020603050405020304" pitchFamily="18" charset="0"/>
                </a:rPr>
                <a:t>president</a:t>
              </a:r>
            </a:p>
            <a:p>
              <a:r>
                <a:rPr lang="en-GB" sz="3200" dirty="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   </a:t>
              </a:r>
              <a:r>
                <a:rPr lang="en-GB" sz="3200" b="1" dirty="0">
                  <a:latin typeface="Times New Roman" panose="02020603050405020304" pitchFamily="18" charset="0"/>
                  <a:cs typeface="Times New Roman" panose="02020603050405020304" pitchFamily="18" charset="0"/>
                </a:rPr>
                <a:t>Mr APJ Abdul </a:t>
              </a:r>
              <a:r>
                <a:rPr lang="en-GB" sz="3200" b="1" dirty="0" smtClean="0">
                  <a:latin typeface="Times New Roman" panose="02020603050405020304" pitchFamily="18" charset="0"/>
                  <a:cs typeface="Times New Roman" panose="02020603050405020304" pitchFamily="18" charset="0"/>
                </a:rPr>
                <a:t>Kalam</a:t>
              </a:r>
              <a:endParaRPr lang="en-US" sz="3200" b="1" dirty="0"/>
            </a:p>
          </p:txBody>
        </p:sp>
      </p:grpSp>
      <p:sp>
        <p:nvSpPr>
          <p:cNvPr id="13" name="Rectangle 12"/>
          <p:cNvSpPr/>
          <p:nvPr/>
        </p:nvSpPr>
        <p:spPr>
          <a:xfrm>
            <a:off x="1295400" y="4602187"/>
            <a:ext cx="10183090" cy="2062103"/>
          </a:xfrm>
          <a:prstGeom prst="rect">
            <a:avLst/>
          </a:prstGeom>
          <a:solidFill>
            <a:schemeClr val="accent4">
              <a:lumMod val="20000"/>
              <a:lumOff val="80000"/>
            </a:schemeClr>
          </a:solidFill>
          <a:ln w="38100">
            <a:solidFill>
              <a:schemeClr val="tx1"/>
            </a:solidFill>
          </a:ln>
        </p:spPr>
        <p:txBody>
          <a:bodyPr wrap="square">
            <a:spAutoFit/>
          </a:bodyPr>
          <a:lstStyle/>
          <a:p>
            <a:pPr algn="just"/>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In a speech at the 90th Science Congress, internationally acknowledged scientist and former Indian </a:t>
            </a:r>
            <a:r>
              <a:rPr lang="en-GB" sz="3200" dirty="0" smtClean="0">
                <a:latin typeface="Times New Roman" panose="02020603050405020304" pitchFamily="18" charset="0"/>
                <a:cs typeface="Times New Roman" panose="02020603050405020304" pitchFamily="18" charset="0"/>
              </a:rPr>
              <a:t>president </a:t>
            </a:r>
            <a:r>
              <a:rPr lang="en-GB" sz="3200" dirty="0">
                <a:latin typeface="Times New Roman" panose="02020603050405020304" pitchFamily="18" charset="0"/>
                <a:cs typeface="Times New Roman" panose="02020603050405020304" pitchFamily="18" charset="0"/>
              </a:rPr>
              <a:t>Mr APJ Abdul Kalam mentioned a very important aspect of mankind's future energy crisis. </a:t>
            </a:r>
          </a:p>
        </p:txBody>
      </p:sp>
    </p:spTree>
    <p:extLst>
      <p:ext uri="{BB962C8B-B14F-4D97-AF65-F5344CB8AC3E}">
        <p14:creationId xmlns:p14="http://schemas.microsoft.com/office/powerpoint/2010/main" val="308832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062802"/>
            <a:ext cx="8825345" cy="4524315"/>
          </a:xfrm>
          <a:prstGeom prst="rect">
            <a:avLst/>
          </a:prstGeom>
          <a:solidFill>
            <a:schemeClr val="accent4">
              <a:lumMod val="20000"/>
              <a:lumOff val="80000"/>
            </a:schemeClr>
          </a:solidFill>
          <a:ln>
            <a:solidFill>
              <a:srgbClr val="002060"/>
            </a:solidFill>
          </a:ln>
        </p:spPr>
        <p:txBody>
          <a:bodyPr wrap="square">
            <a:spAutoFit/>
          </a:bodyPr>
          <a:lstStyle/>
          <a:p>
            <a:pPr algn="just"/>
            <a:r>
              <a:rPr lang="en-GB" sz="3600" dirty="0" smtClean="0">
                <a:latin typeface="Times New Roman" panose="02020603050405020304" pitchFamily="18" charset="0"/>
                <a:cs typeface="Times New Roman" panose="02020603050405020304" pitchFamily="18" charset="0"/>
              </a:rPr>
              <a:t>He </a:t>
            </a:r>
            <a:r>
              <a:rPr lang="en-GB" sz="3600" dirty="0">
                <a:latin typeface="Times New Roman" panose="02020603050405020304" pitchFamily="18" charset="0"/>
                <a:cs typeface="Times New Roman" panose="02020603050405020304" pitchFamily="18" charset="0"/>
              </a:rPr>
              <a:t>pointed out that the era of wood and bio-mass has almost come to an end. The ago of oil and natural gas would soon be over within the next few decades. Massive burning of world's coal reserves may lead to a worldwide </a:t>
            </a:r>
            <a:r>
              <a:rPr lang="en-GB" sz="3600" dirty="0" smtClean="0">
                <a:latin typeface="Times New Roman" panose="02020603050405020304" pitchFamily="18" charset="0"/>
                <a:cs typeface="Times New Roman" panose="02020603050405020304" pitchFamily="18" charset="0"/>
              </a:rPr>
              <a:t>ecological </a:t>
            </a:r>
            <a:r>
              <a:rPr lang="en-GB" sz="3600" dirty="0">
                <a:latin typeface="Times New Roman" panose="02020603050405020304" pitchFamily="18" charset="0"/>
                <a:cs typeface="Times New Roman" panose="02020603050405020304" pitchFamily="18" charset="0"/>
              </a:rPr>
              <a:t>disaster because coal burning emits the highest amount of carbon in the atmosphere. </a:t>
            </a:r>
          </a:p>
        </p:txBody>
      </p:sp>
    </p:spTree>
    <p:extLst>
      <p:ext uri="{BB962C8B-B14F-4D97-AF65-F5344CB8AC3E}">
        <p14:creationId xmlns:p14="http://schemas.microsoft.com/office/powerpoint/2010/main" val="219921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493819" y="352224"/>
            <a:ext cx="9421090" cy="5509200"/>
          </a:xfrm>
          <a:prstGeom prst="rect">
            <a:avLst/>
          </a:prstGeom>
          <a:solidFill>
            <a:schemeClr val="accent4">
              <a:lumMod val="20000"/>
              <a:lumOff val="80000"/>
            </a:schemeClr>
          </a:solidFill>
          <a:ln>
            <a:solidFill>
              <a:srgbClr val="002060"/>
            </a:solidFill>
          </a:ln>
        </p:spPr>
        <p:txBody>
          <a:bodyPr wrap="square">
            <a:spAutoFit/>
          </a:bodyPr>
          <a:lstStyle/>
          <a:p>
            <a:pPr lvl="0" algn="just"/>
            <a:r>
              <a:rPr lang="en-GB" sz="3200" dirty="0" smtClean="0">
                <a:latin typeface="Times New Roman" panose="02020603050405020304" pitchFamily="18" charset="0"/>
                <a:cs typeface="Times New Roman" panose="02020603050405020304" pitchFamily="18" charset="0"/>
              </a:rPr>
              <a:t> </a:t>
            </a:r>
            <a:r>
              <a:rPr lang="en-GB" sz="3200" dirty="0">
                <a:solidFill>
                  <a:prstClr val="black"/>
                </a:solidFill>
                <a:latin typeface="Times New Roman" panose="02020603050405020304" pitchFamily="18" charset="0"/>
                <a:cs typeface="Times New Roman" panose="02020603050405020304" pitchFamily="18" charset="0"/>
              </a:rPr>
              <a:t>Ukraine's (former Soviet Union) Chernobyl disaster in 1986 has exposed that nuclear energy can be potentially dangerous too. </a:t>
            </a:r>
            <a:r>
              <a:rPr lang="en-GB" sz="3200" dirty="0" smtClean="0">
                <a:latin typeface="Times New Roman" panose="02020603050405020304" pitchFamily="18" charset="0"/>
                <a:cs typeface="Times New Roman" panose="02020603050405020304" pitchFamily="18" charset="0"/>
              </a:rPr>
              <a:t>So </a:t>
            </a:r>
            <a:r>
              <a:rPr lang="en-GB" sz="3200" dirty="0">
                <a:latin typeface="Times New Roman" panose="02020603050405020304" pitchFamily="18" charset="0"/>
                <a:cs typeface="Times New Roman" panose="02020603050405020304" pitchFamily="18" charset="0"/>
              </a:rPr>
              <a:t>according to Kalam, the only solution that mankind can look to is the massive use of solar energy in future because it has some advantages over other forms of renewable energies. Now, why has Kalam put so much importance to the issue of energy? </a:t>
            </a:r>
            <a:r>
              <a:rPr lang="en-GB" sz="3200" dirty="0">
                <a:solidFill>
                  <a:prstClr val="black"/>
                </a:solidFill>
                <a:latin typeface="Times New Roman" panose="02020603050405020304" pitchFamily="18" charset="0"/>
                <a:cs typeface="Times New Roman" panose="02020603050405020304" pitchFamily="18" charset="0"/>
              </a:rPr>
              <a:t>The energy sources have always been a major actor of change throughout history. The world's petroleum consumption has increased from 3 billion </a:t>
            </a:r>
            <a:r>
              <a:rPr lang="en-GB" sz="3200" dirty="0" smtClean="0">
                <a:solidFill>
                  <a:prstClr val="black"/>
                </a:solidFill>
                <a:latin typeface="Times New Roman" panose="02020603050405020304" pitchFamily="18" charset="0"/>
                <a:cs typeface="Times New Roman" panose="02020603050405020304" pitchFamily="18" charset="0"/>
              </a:rPr>
              <a:t>barrels </a:t>
            </a:r>
            <a:r>
              <a:rPr lang="en-GB" sz="3200" dirty="0">
                <a:solidFill>
                  <a:prstClr val="black"/>
                </a:solidFill>
                <a:latin typeface="Times New Roman" panose="02020603050405020304" pitchFamily="18" charset="0"/>
                <a:cs typeface="Times New Roman" panose="02020603050405020304" pitchFamily="18" charset="0"/>
              </a:rPr>
              <a:t>in 1930 </a:t>
            </a:r>
            <a:r>
              <a:rPr lang="en-GB" sz="3200" dirty="0" smtClean="0">
                <a:solidFill>
                  <a:prstClr val="black"/>
                </a:solidFill>
                <a:latin typeface="Times New Roman" panose="02020603050405020304" pitchFamily="18" charset="0"/>
                <a:cs typeface="Times New Roman" panose="02020603050405020304" pitchFamily="18" charset="0"/>
              </a:rPr>
              <a:t>to annually </a:t>
            </a:r>
            <a:r>
              <a:rPr lang="en-GB" sz="3200" dirty="0">
                <a:solidFill>
                  <a:prstClr val="black"/>
                </a:solidFill>
                <a:latin typeface="Times New Roman" panose="02020603050405020304" pitchFamily="18" charset="0"/>
                <a:cs typeface="Times New Roman" panose="02020603050405020304" pitchFamily="18" charset="0"/>
              </a:rPr>
              <a:t>50 billion barrels </a:t>
            </a:r>
            <a:r>
              <a:rPr lang="en-GB" sz="3200" dirty="0" smtClean="0">
                <a:solidFill>
                  <a:prstClr val="black"/>
                </a:solidFill>
                <a:latin typeface="Times New Roman" panose="02020603050405020304" pitchFamily="18" charset="0"/>
                <a:cs typeface="Times New Roman" panose="02020603050405020304" pitchFamily="18" charset="0"/>
              </a:rPr>
              <a:t> </a:t>
            </a:r>
            <a:r>
              <a:rPr lang="en-GB" sz="3200" dirty="0">
                <a:solidFill>
                  <a:prstClr val="black"/>
                </a:solidFill>
                <a:latin typeface="Times New Roman" panose="02020603050405020304" pitchFamily="18" charset="0"/>
                <a:cs typeface="Times New Roman" panose="02020603050405020304" pitchFamily="18" charset="0"/>
              </a:rPr>
              <a:t>today. </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26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521526" y="432690"/>
            <a:ext cx="9282547" cy="5509200"/>
          </a:xfrm>
          <a:prstGeom prst="rect">
            <a:avLst/>
          </a:prstGeom>
          <a:solidFill>
            <a:schemeClr val="accent4">
              <a:lumMod val="20000"/>
              <a:lumOff val="80000"/>
            </a:schemeClr>
          </a:solidFill>
          <a:ln>
            <a:solidFill>
              <a:srgbClr val="002060"/>
            </a:solidFill>
          </a:ln>
        </p:spPr>
        <p:txBody>
          <a:bodyPr wrap="square">
            <a:spAutoFit/>
          </a:bodyPr>
          <a:lstStyle/>
          <a:p>
            <a:pPr algn="just"/>
            <a:r>
              <a:rPr lang="en-GB" sz="3200" dirty="0">
                <a:solidFill>
                  <a:prstClr val="black"/>
                </a:solidFill>
                <a:latin typeface="Times New Roman" panose="02020603050405020304" pitchFamily="18" charset="0"/>
                <a:cs typeface="Times New Roman" panose="02020603050405020304" pitchFamily="18" charset="0"/>
              </a:rPr>
              <a:t>In the next quarter century, the world's population is expected to be about 8 billion which is 30 percent higher than </a:t>
            </a:r>
            <a:r>
              <a:rPr lang="en-GB" sz="3200" dirty="0" smtClean="0">
                <a:solidFill>
                  <a:prstClr val="black"/>
                </a:solidFill>
                <a:latin typeface="Times New Roman" panose="02020603050405020304" pitchFamily="18" charset="0"/>
                <a:cs typeface="Times New Roman" panose="02020603050405020304" pitchFamily="18" charset="0"/>
              </a:rPr>
              <a:t>today. </a:t>
            </a:r>
            <a:r>
              <a:rPr lang="en-GB" sz="3200" dirty="0" smtClean="0">
                <a:latin typeface="Times New Roman" panose="02020603050405020304" pitchFamily="18" charset="0"/>
                <a:cs typeface="Times New Roman" panose="02020603050405020304" pitchFamily="18" charset="0"/>
              </a:rPr>
              <a:t>Developing </a:t>
            </a:r>
            <a:r>
              <a:rPr lang="en-GB" sz="3200" dirty="0">
                <a:latin typeface="Times New Roman" panose="02020603050405020304" pitchFamily="18" charset="0"/>
                <a:cs typeface="Times New Roman" panose="02020603050405020304" pitchFamily="18" charset="0"/>
              </a:rPr>
              <a:t>countries will grow their economies about two times faster than industrialised countries. Global economic growth is expected to continue at 3 percent per year. Consequently, the global demand for energy will grow at about 1.7 percent per year on an average. It indicates a 50-patent rise of energy consumption by 2030. If the world's daily petroleum consumption is 220 million barrels now, it will rise to 335 million barrels by that time. </a:t>
            </a:r>
          </a:p>
        </p:txBody>
      </p:sp>
    </p:spTree>
    <p:extLst>
      <p:ext uri="{BB962C8B-B14F-4D97-AF65-F5344CB8AC3E}">
        <p14:creationId xmlns:p14="http://schemas.microsoft.com/office/powerpoint/2010/main" val="103923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507673" y="1250111"/>
            <a:ext cx="8700654" cy="4031873"/>
          </a:xfrm>
          <a:prstGeom prst="rect">
            <a:avLst/>
          </a:prstGeom>
          <a:solidFill>
            <a:schemeClr val="accent4">
              <a:lumMod val="20000"/>
              <a:lumOff val="80000"/>
            </a:schemeClr>
          </a:solidFill>
          <a:ln>
            <a:solidFill>
              <a:srgbClr val="002060"/>
            </a:solidFill>
          </a:ln>
        </p:spPr>
        <p:txBody>
          <a:bodyPr wrap="square">
            <a:spAutoFit/>
          </a:bodyPr>
          <a:lstStyle/>
          <a:p>
            <a:pPr algn="just"/>
            <a:r>
              <a:rPr lang="en-GB" sz="3200" dirty="0">
                <a:latin typeface="Times New Roman" panose="02020603050405020304" pitchFamily="18" charset="0"/>
                <a:cs typeface="Times New Roman" panose="02020603050405020304" pitchFamily="18" charset="0"/>
              </a:rPr>
              <a:t>The present reserve of hydro- carbon energy resources is limited and it will not be sufficient to meet the future energy challenges of the world. </a:t>
            </a:r>
            <a:r>
              <a:rPr lang="en-GB" sz="3200" dirty="0" smtClean="0">
                <a:latin typeface="Times New Roman" panose="02020603050405020304" pitchFamily="18" charset="0"/>
                <a:cs typeface="Times New Roman" panose="02020603050405020304" pitchFamily="18" charset="0"/>
              </a:rPr>
              <a:t>And </a:t>
            </a:r>
            <a:r>
              <a:rPr lang="en-GB" sz="3200" dirty="0">
                <a:latin typeface="Times New Roman" panose="02020603050405020304" pitchFamily="18" charset="0"/>
                <a:cs typeface="Times New Roman" panose="02020603050405020304" pitchFamily="18" charset="0"/>
              </a:rPr>
              <a:t>hence, leading industrial countries have taken initiatives to tap alternative energy sources mainly known </a:t>
            </a:r>
            <a:r>
              <a:rPr lang="en-GB" sz="3200" dirty="0" smtClean="0">
                <a:latin typeface="Times New Roman" panose="02020603050405020304" pitchFamily="18" charset="0"/>
                <a:cs typeface="Times New Roman" panose="02020603050405020304" pitchFamily="18" charset="0"/>
              </a:rPr>
              <a:t> as green or renewable energy sources. The </a:t>
            </a:r>
            <a:r>
              <a:rPr lang="en-GB" sz="3200" dirty="0" err="1" smtClean="0">
                <a:latin typeface="Times New Roman" panose="02020603050405020304" pitchFamily="18" charset="0"/>
                <a:cs typeface="Times New Roman" panose="02020603050405020304" pitchFamily="18" charset="0"/>
              </a:rPr>
              <a:t>buttom</a:t>
            </a:r>
            <a:r>
              <a:rPr lang="en-GB" sz="3200" dirty="0" smtClean="0">
                <a:latin typeface="Times New Roman" panose="02020603050405020304" pitchFamily="18" charset="0"/>
                <a:cs typeface="Times New Roman" panose="02020603050405020304" pitchFamily="18" charset="0"/>
              </a:rPr>
              <a:t> line of kalam’s speech indicates that concern of mankind in the 21</a:t>
            </a:r>
            <a:r>
              <a:rPr lang="en-GB" sz="3200" baseline="30000" dirty="0" smtClean="0">
                <a:latin typeface="Times New Roman" panose="02020603050405020304" pitchFamily="18" charset="0"/>
                <a:cs typeface="Times New Roman" panose="02020603050405020304" pitchFamily="18" charset="0"/>
              </a:rPr>
              <a:t>st</a:t>
            </a:r>
            <a:r>
              <a:rPr lang="en-GB" sz="3200" dirty="0" smtClean="0">
                <a:latin typeface="Times New Roman" panose="02020603050405020304" pitchFamily="18" charset="0"/>
                <a:cs typeface="Times New Roman" panose="02020603050405020304" pitchFamily="18" charset="0"/>
              </a:rPr>
              <a:t> century,</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67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C8DEB6-A533-44EF-A022-4FA1E2F3AEE0}"/>
              </a:ext>
            </a:extLst>
          </p:cNvPr>
          <p:cNvSpPr/>
          <p:nvPr/>
        </p:nvSpPr>
        <p:spPr>
          <a:xfrm>
            <a:off x="5280859" y="1235020"/>
            <a:ext cx="6619361" cy="3231654"/>
          </a:xfrm>
          <a:prstGeom prst="rect">
            <a:avLst/>
          </a:prstGeom>
          <a:solidFill>
            <a:schemeClr val="accent4">
              <a:lumMod val="20000"/>
              <a:lumOff val="80000"/>
            </a:schemeClr>
          </a:solidFill>
          <a:ln w="38100">
            <a:solidFill>
              <a:srgbClr val="00B0F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andara"/>
              </a:rPr>
              <a:t> </a:t>
            </a:r>
            <a:r>
              <a:rPr kumimoji="0" lang="en-US" sz="32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Manik Chandra Majumder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0" cap="none" spc="0" normalizeH="0" baseline="0" noProof="0" dirty="0">
                <a:ln>
                  <a:noFill/>
                </a:ln>
                <a:solidFill>
                  <a:srgbClr val="800000"/>
                </a:solidFill>
                <a:effectLst/>
                <a:uLnTx/>
                <a:uFillTx/>
                <a:latin typeface="Times New Roman" pitchFamily="18" charset="0"/>
                <a:cs typeface="Times New Roman" pitchFamily="18" charset="0"/>
              </a:rPr>
              <a:t>Senior Teacher  (English</a:t>
            </a:r>
            <a:r>
              <a:rPr kumimoji="0" lang="en-US" sz="2800" b="0" i="0" u="none" strike="noStrike" kern="0" cap="none" spc="0" normalizeH="0" baseline="0" noProof="0" dirty="0">
                <a:ln>
                  <a:noFill/>
                </a:ln>
                <a:solidFill>
                  <a:srgbClr val="000066"/>
                </a:solidFill>
                <a:effectLst/>
                <a:uLnTx/>
                <a:uFillTx/>
                <a:latin typeface="Times New Roman" pitchFamily="18" charset="0"/>
                <a:cs typeface="Times New Roman"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a:ln>
                  <a:noFill/>
                </a:ln>
                <a:solidFill>
                  <a:srgbClr val="0070C0"/>
                </a:solidFill>
                <a:effectLst/>
                <a:uLnTx/>
                <a:uFillTx/>
                <a:latin typeface="Times New Roman" pitchFamily="18" charset="0"/>
                <a:cs typeface="Times New Roman" pitchFamily="18" charset="0"/>
              </a:rPr>
              <a:t>Gazirhat High School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0" cap="none" spc="0" normalizeH="0" baseline="0" noProof="0" dirty="0">
                <a:ln>
                  <a:noFill/>
                </a:ln>
                <a:solidFill>
                  <a:srgbClr val="C00000"/>
                </a:solidFill>
                <a:effectLst/>
                <a:uLnTx/>
                <a:uFillTx/>
                <a:latin typeface="Times New Roman" pitchFamily="18" charset="0"/>
                <a:cs typeface="Times New Roman" pitchFamily="18" charset="0"/>
              </a:rPr>
              <a:t>Senbag, Noakhali.</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0" cap="none" spc="0" normalizeH="0" baseline="0" noProof="0" dirty="0">
                <a:ln>
                  <a:noFill/>
                </a:ln>
                <a:solidFill>
                  <a:srgbClr val="00B050"/>
                </a:solidFill>
                <a:effectLst/>
                <a:uLnTx/>
                <a:uFillTx/>
                <a:latin typeface="Times New Roman" pitchFamily="18" charset="0"/>
                <a:cs typeface="Times New Roman" pitchFamily="18" charset="0"/>
              </a:rPr>
              <a:t>Mobile No: 01717155169</a:t>
            </a:r>
          </a:p>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a:solidFill>
                  <a:srgbClr val="00B050"/>
                </a:solidFill>
                <a:latin typeface="Times New Roman" pitchFamily="18" charset="0"/>
                <a:cs typeface="Times New Roman" pitchFamily="18" charset="0"/>
              </a:rPr>
              <a:t> </a:t>
            </a:r>
            <a:r>
              <a:rPr lang="en-US" sz="2800" kern="0" dirty="0">
                <a:solidFill>
                  <a:srgbClr val="002060"/>
                </a:solidFill>
                <a:latin typeface="Times New Roman" pitchFamily="18" charset="0"/>
                <a:cs typeface="Times New Roman" pitchFamily="18" charset="0"/>
              </a:rPr>
              <a:t>Email: manikmajumder01@gmail.com</a:t>
            </a:r>
            <a:endParaRPr kumimoji="0" lang="en-US" sz="2800" b="0" i="0" u="none" strike="noStrike" kern="0" cap="none" spc="0" normalizeH="0" baseline="0" noProof="0" dirty="0">
              <a:ln>
                <a:noFill/>
              </a:ln>
              <a:solidFill>
                <a:srgbClr val="00206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sp>
        <p:nvSpPr>
          <p:cNvPr id="5" name="Rectangle: Beveled 6">
            <a:extLst>
              <a:ext uri="{FF2B5EF4-FFF2-40B4-BE49-F238E27FC236}">
                <a16:creationId xmlns:a16="http://schemas.microsoft.com/office/drawing/2014/main" id="{75D38558-3FA5-4C43-B994-F37C949AC434}"/>
              </a:ext>
            </a:extLst>
          </p:cNvPr>
          <p:cNvSpPr/>
          <p:nvPr/>
        </p:nvSpPr>
        <p:spPr>
          <a:xfrm>
            <a:off x="4675161" y="224556"/>
            <a:ext cx="6494585" cy="801858"/>
          </a:xfrm>
          <a:prstGeom prst="bevel">
            <a:avLst/>
          </a:prstGeom>
          <a:solidFill>
            <a:schemeClr val="accent4">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7030A0"/>
                </a:solidFill>
                <a:latin typeface="Times New Roman" panose="02020603050405020304" pitchFamily="18" charset="0"/>
                <a:cs typeface="Times New Roman" panose="02020603050405020304" pitchFamily="18" charset="0"/>
              </a:rPr>
              <a:t>I</a:t>
            </a:r>
            <a:r>
              <a:rPr lang="en-US" sz="3600" b="1" dirty="0">
                <a:solidFill>
                  <a:srgbClr val="FF0000"/>
                </a:solidFill>
                <a:latin typeface="Times New Roman" panose="02020603050405020304" pitchFamily="18" charset="0"/>
                <a:cs typeface="Times New Roman" panose="02020603050405020304" pitchFamily="18" charset="0"/>
              </a:rPr>
              <a:t>d</a:t>
            </a:r>
            <a:r>
              <a:rPr lang="en-US" sz="3600" b="1" dirty="0">
                <a:solidFill>
                  <a:srgbClr val="7030A0"/>
                </a:solidFill>
                <a:latin typeface="Times New Roman" panose="02020603050405020304" pitchFamily="18" charset="0"/>
                <a:cs typeface="Times New Roman" panose="02020603050405020304" pitchFamily="18" charset="0"/>
              </a:rPr>
              <a:t>e</a:t>
            </a:r>
            <a:r>
              <a:rPr lang="en-US" sz="3600" b="1" dirty="0">
                <a:solidFill>
                  <a:srgbClr val="C00000"/>
                </a:solidFill>
                <a:latin typeface="Times New Roman" panose="02020603050405020304" pitchFamily="18" charset="0"/>
                <a:cs typeface="Times New Roman" panose="02020603050405020304" pitchFamily="18" charset="0"/>
              </a:rPr>
              <a:t>n</a:t>
            </a:r>
            <a:r>
              <a:rPr lang="en-US" sz="3600" b="1" dirty="0">
                <a:solidFill>
                  <a:srgbClr val="0070C0"/>
                </a:solidFill>
                <a:latin typeface="Times New Roman" panose="02020603050405020304" pitchFamily="18" charset="0"/>
                <a:cs typeface="Times New Roman" panose="02020603050405020304" pitchFamily="18" charset="0"/>
              </a:rPr>
              <a:t>t</a:t>
            </a:r>
            <a:r>
              <a:rPr lang="en-US" sz="3600" b="1" dirty="0">
                <a:solidFill>
                  <a:srgbClr val="7030A0"/>
                </a:solidFill>
                <a:latin typeface="Times New Roman" panose="02020603050405020304" pitchFamily="18" charset="0"/>
                <a:cs typeface="Times New Roman" panose="02020603050405020304" pitchFamily="18" charset="0"/>
              </a:rPr>
              <a:t>i</a:t>
            </a:r>
            <a:r>
              <a:rPr lang="en-US" sz="3600" b="1" dirty="0">
                <a:solidFill>
                  <a:srgbClr val="C00000"/>
                </a:solidFill>
                <a:latin typeface="Times New Roman" panose="02020603050405020304" pitchFamily="18" charset="0"/>
                <a:cs typeface="Times New Roman" panose="02020603050405020304" pitchFamily="18" charset="0"/>
              </a:rPr>
              <a:t>t</a:t>
            </a:r>
            <a:r>
              <a:rPr lang="en-US" sz="3600" b="1" dirty="0">
                <a:solidFill>
                  <a:srgbClr val="002060"/>
                </a:solidFill>
                <a:latin typeface="Times New Roman" panose="02020603050405020304" pitchFamily="18" charset="0"/>
                <a:cs typeface="Times New Roman" panose="02020603050405020304" pitchFamily="18" charset="0"/>
              </a:rPr>
              <a:t>y</a:t>
            </a:r>
            <a:r>
              <a:rPr lang="en-US" sz="4000" b="1" dirty="0">
                <a:solidFill>
                  <a:srgbClr val="FF0000"/>
                </a:solidFill>
                <a:latin typeface="Times New Roman" panose="02020603050405020304" pitchFamily="18" charset="0"/>
                <a:cs typeface="Times New Roman" panose="02020603050405020304" pitchFamily="18" charset="0"/>
              </a:rPr>
              <a:t> </a:t>
            </a:r>
            <a:endParaRPr lang="en-US" sz="4000" dirty="0"/>
          </a:p>
        </p:txBody>
      </p:sp>
      <p:pic>
        <p:nvPicPr>
          <p:cNvPr id="8" name="Picture 7">
            <a:extLst>
              <a:ext uri="{FF2B5EF4-FFF2-40B4-BE49-F238E27FC236}">
                <a16:creationId xmlns:a16="http://schemas.microsoft.com/office/drawing/2014/main" id="{C19894A9-42FF-4A36-94AC-7580B1795A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699" y="1176114"/>
            <a:ext cx="2637763" cy="3165231"/>
          </a:xfrm>
          <a:prstGeom prst="ellipse">
            <a:avLst/>
          </a:prstGeom>
          <a:ln>
            <a:noFill/>
          </a:ln>
          <a:effectLst>
            <a:softEdge rad="112500"/>
          </a:effectLst>
        </p:spPr>
      </p:pic>
      <p:sp>
        <p:nvSpPr>
          <p:cNvPr id="9" name="Rectangle 8">
            <a:extLst>
              <a:ext uri="{FF2B5EF4-FFF2-40B4-BE49-F238E27FC236}">
                <a16:creationId xmlns:a16="http://schemas.microsoft.com/office/drawing/2014/main" id="{14A018D3-4538-4665-A7A3-85F474EEDE0B}"/>
              </a:ext>
            </a:extLst>
          </p:cNvPr>
          <p:cNvSpPr/>
          <p:nvPr/>
        </p:nvSpPr>
        <p:spPr>
          <a:xfrm>
            <a:off x="3356155" y="4491046"/>
            <a:ext cx="6302812" cy="2123658"/>
          </a:xfrm>
          <a:prstGeom prst="rect">
            <a:avLst/>
          </a:prstGeom>
          <a:solidFill>
            <a:schemeClr val="accent4">
              <a:lumMod val="20000"/>
              <a:lumOff val="80000"/>
            </a:schemeClr>
          </a:solidFill>
          <a:ln w="38100">
            <a:solidFill>
              <a:srgbClr val="7030A0"/>
            </a:solidFill>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en-US" sz="3600" kern="0" dirty="0">
                <a:solidFill>
                  <a:prstClr val="black"/>
                </a:solidFill>
                <a:latin typeface="Times New Roman" pitchFamily="18" charset="0"/>
                <a:cs typeface="Times New Roman" pitchFamily="18" charset="0"/>
              </a:rPr>
              <a:t>   Class : Nine-Ten</a:t>
            </a:r>
          </a:p>
          <a:p>
            <a:pPr>
              <a:defRPr/>
            </a:pPr>
            <a:r>
              <a:rPr lang="en-US" sz="3200" kern="0" dirty="0">
                <a:solidFill>
                  <a:prstClr val="black"/>
                </a:solidFill>
                <a:latin typeface="Times New Roman" pitchFamily="18" charset="0"/>
                <a:cs typeface="Times New Roman" pitchFamily="18" charset="0"/>
              </a:rPr>
              <a:t>  </a:t>
            </a:r>
            <a:r>
              <a:rPr lang="en-US" sz="3200" kern="0" dirty="0">
                <a:solidFill>
                  <a:srgbClr val="C00000"/>
                </a:solidFill>
                <a:latin typeface="Times New Roman" pitchFamily="18" charset="0"/>
                <a:cs typeface="Times New Roman" pitchFamily="18" charset="0"/>
              </a:rPr>
              <a:t>Subject : English 1st paper</a:t>
            </a:r>
          </a:p>
          <a:p>
            <a:pPr>
              <a:defRPr/>
            </a:pPr>
            <a:r>
              <a:rPr lang="en-US" sz="3200" kern="0" dirty="0">
                <a:solidFill>
                  <a:srgbClr val="C00000"/>
                </a:solidFill>
                <a:latin typeface="Times New Roman" pitchFamily="18" charset="0"/>
                <a:cs typeface="Times New Roman" pitchFamily="18" charset="0"/>
              </a:rPr>
              <a:t>      </a:t>
            </a:r>
            <a:r>
              <a:rPr lang="en-US" sz="3200" kern="0" dirty="0">
                <a:solidFill>
                  <a:srgbClr val="FF0000"/>
                </a:solidFill>
                <a:latin typeface="Times New Roman" pitchFamily="18" charset="0"/>
                <a:cs typeface="Times New Roman" pitchFamily="18" charset="0"/>
              </a:rPr>
              <a:t>Time : 50 Minutes </a:t>
            </a:r>
          </a:p>
          <a:p>
            <a:pPr>
              <a:defRPr/>
            </a:pPr>
            <a:r>
              <a:rPr lang="en-US" sz="3200" kern="0" dirty="0">
                <a:solidFill>
                  <a:prstClr val="black"/>
                </a:solidFill>
                <a:latin typeface="Times New Roman" pitchFamily="18" charset="0"/>
                <a:cs typeface="Times New Roman" pitchFamily="18" charset="0"/>
              </a:rPr>
              <a:t>       Date : 00/00/2018</a:t>
            </a:r>
          </a:p>
        </p:txBody>
      </p:sp>
      <p:pic>
        <p:nvPicPr>
          <p:cNvPr id="10" name="Picture 9">
            <a:extLst>
              <a:ext uri="{FF2B5EF4-FFF2-40B4-BE49-F238E27FC236}">
                <a16:creationId xmlns:a16="http://schemas.microsoft.com/office/drawing/2014/main" id="{38B3A57A-6D90-4E9E-B5B7-5536C35629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9331" y="4675281"/>
            <a:ext cx="1358379" cy="1755188"/>
          </a:xfrm>
          <a:prstGeom prst="rect">
            <a:avLst/>
          </a:prstGeom>
          <a:ln>
            <a:solidFill>
              <a:srgbClr val="002060"/>
            </a:solidFill>
          </a:ln>
        </p:spPr>
      </p:pic>
    </p:spTree>
    <p:extLst>
      <p:ext uri="{BB962C8B-B14F-4D97-AF65-F5344CB8AC3E}">
        <p14:creationId xmlns:p14="http://schemas.microsoft.com/office/powerpoint/2010/main" val="23556617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4402019" y="196380"/>
            <a:ext cx="2279598" cy="64633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3600" dirty="0">
                <a:solidFill>
                  <a:prstClr val="black"/>
                </a:solidFill>
                <a:latin typeface="Times New Roman" panose="02020603050405020304" pitchFamily="18" charset="0"/>
                <a:cs typeface="Times New Roman" panose="02020603050405020304" pitchFamily="18" charset="0"/>
              </a:rPr>
              <a:t>Vocabulary</a:t>
            </a:r>
            <a:endParaRPr lang="en-US" dirty="0"/>
          </a:p>
        </p:txBody>
      </p:sp>
      <p:sp>
        <p:nvSpPr>
          <p:cNvPr id="4" name="TextBox 3"/>
          <p:cNvSpPr txBox="1"/>
          <p:nvPr/>
        </p:nvSpPr>
        <p:spPr>
          <a:xfrm>
            <a:off x="2527927" y="1392380"/>
            <a:ext cx="3422073" cy="584775"/>
          </a:xfrm>
          <a:prstGeom prst="rect">
            <a:avLst/>
          </a:prstGeom>
          <a:solidFill>
            <a:schemeClr val="accent1">
              <a:lumMod val="20000"/>
              <a:lumOff val="80000"/>
            </a:schemeClr>
          </a:solidFill>
          <a:ln w="28575">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Science Congress</a:t>
            </a:r>
            <a:r>
              <a:rPr lang="en-US" sz="3200" dirty="0" smtClean="0"/>
              <a:t>   </a:t>
            </a:r>
            <a:endParaRPr lang="en-US" sz="3200" dirty="0"/>
          </a:p>
        </p:txBody>
      </p:sp>
      <p:sp>
        <p:nvSpPr>
          <p:cNvPr id="5" name="Left Arrow 4"/>
          <p:cNvSpPr/>
          <p:nvPr/>
        </p:nvSpPr>
        <p:spPr>
          <a:xfrm>
            <a:off x="6213237" y="998966"/>
            <a:ext cx="5524238" cy="1371601"/>
          </a:xfrm>
          <a:prstGeom prst="leftArrow">
            <a:avLst>
              <a:gd name="adj1" fmla="val 100000"/>
              <a:gd name="adj2" fmla="val 25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srgbClr val="222222"/>
                </a:solidFill>
                <a:latin typeface="Times New Roman" panose="02020603050405020304" pitchFamily="18" charset="0"/>
                <a:cs typeface="Times New Roman" panose="02020603050405020304" pitchFamily="18" charset="0"/>
              </a:rPr>
              <a:t>a formal meeting or series of meetings for discussion about scientific </a:t>
            </a:r>
            <a:r>
              <a:rPr lang="en-GB" sz="3200" dirty="0" smtClean="0">
                <a:solidFill>
                  <a:srgbClr val="222222"/>
                </a:solidFill>
                <a:latin typeface="Times New Roman" panose="02020603050405020304" pitchFamily="18" charset="0"/>
                <a:cs typeface="Times New Roman" panose="02020603050405020304" pitchFamily="18" charset="0"/>
              </a:rPr>
              <a:t>affairs.</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054400" y="2613504"/>
            <a:ext cx="2695236" cy="646331"/>
          </a:xfrm>
          <a:prstGeom prst="rect">
            <a:avLst/>
          </a:prstGeom>
          <a:solidFill>
            <a:schemeClr val="accent1">
              <a:lumMod val="20000"/>
              <a:lumOff val="80000"/>
            </a:schemeClr>
          </a:solidFill>
          <a:ln w="28575">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Acknowledged</a:t>
            </a:r>
            <a:r>
              <a:rPr lang="en-US" sz="3600" dirty="0" smtClean="0"/>
              <a:t>  </a:t>
            </a:r>
            <a:r>
              <a:rPr lang="en-US" sz="2800" dirty="0" smtClean="0"/>
              <a:t> </a:t>
            </a:r>
            <a:endParaRPr lang="en-US" sz="2800" dirty="0"/>
          </a:p>
        </p:txBody>
      </p:sp>
      <p:sp>
        <p:nvSpPr>
          <p:cNvPr id="7" name="Left Arrow 6"/>
          <p:cNvSpPr/>
          <p:nvPr/>
        </p:nvSpPr>
        <p:spPr>
          <a:xfrm>
            <a:off x="6379492" y="2580790"/>
            <a:ext cx="4440908" cy="597525"/>
          </a:xfrm>
          <a:prstGeom prst="leftArrow">
            <a:avLst>
              <a:gd name="adj1" fmla="val 100000"/>
              <a:gd name="adj2" fmla="val 25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smtClean="0">
                <a:solidFill>
                  <a:srgbClr val="222222"/>
                </a:solidFill>
                <a:latin typeface="Times New Roman" panose="02020603050405020304" pitchFamily="18" charset="0"/>
                <a:cs typeface="Times New Roman" panose="02020603050405020304" pitchFamily="18" charset="0"/>
              </a:rPr>
              <a:t>Recognized, Approved,</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275199" y="3573018"/>
            <a:ext cx="1474437" cy="646331"/>
          </a:xfrm>
          <a:prstGeom prst="rect">
            <a:avLst/>
          </a:prstGeom>
          <a:solidFill>
            <a:schemeClr val="accent1">
              <a:lumMod val="20000"/>
              <a:lumOff val="80000"/>
            </a:schemeClr>
          </a:solidFill>
          <a:ln w="28575">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Emit</a:t>
            </a:r>
            <a:r>
              <a:rPr lang="en-US" sz="3600" dirty="0" smtClean="0"/>
              <a:t>  </a:t>
            </a:r>
            <a:r>
              <a:rPr lang="en-US" sz="2800" dirty="0" smtClean="0"/>
              <a:t> </a:t>
            </a:r>
            <a:endParaRPr lang="en-US" sz="2800" dirty="0"/>
          </a:p>
        </p:txBody>
      </p:sp>
      <p:sp>
        <p:nvSpPr>
          <p:cNvPr id="9" name="Left Arrow 8"/>
          <p:cNvSpPr/>
          <p:nvPr/>
        </p:nvSpPr>
        <p:spPr>
          <a:xfrm>
            <a:off x="6379492" y="3573018"/>
            <a:ext cx="5272181" cy="582212"/>
          </a:xfrm>
          <a:prstGeom prst="leftArrow">
            <a:avLst>
              <a:gd name="adj1" fmla="val 100000"/>
              <a:gd name="adj2" fmla="val 25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smtClean="0">
                <a:solidFill>
                  <a:srgbClr val="222222"/>
                </a:solidFill>
                <a:latin typeface="Times New Roman" panose="02020603050405020304" pitchFamily="18" charset="0"/>
                <a:cs typeface="Times New Roman" panose="02020603050405020304" pitchFamily="18" charset="0"/>
              </a:rPr>
              <a:t>Release, Discharge, Give out</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38963" y="4585213"/>
            <a:ext cx="1668402" cy="646331"/>
          </a:xfrm>
          <a:prstGeom prst="rect">
            <a:avLst/>
          </a:prstGeom>
          <a:solidFill>
            <a:schemeClr val="accent1">
              <a:lumMod val="20000"/>
              <a:lumOff val="80000"/>
            </a:schemeClr>
          </a:solidFill>
          <a:ln w="28575">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Disaster</a:t>
            </a:r>
            <a:r>
              <a:rPr lang="en-US" sz="3600" dirty="0" smtClean="0"/>
              <a:t>  </a:t>
            </a:r>
            <a:r>
              <a:rPr lang="en-US" sz="2800" dirty="0" smtClean="0"/>
              <a:t> </a:t>
            </a:r>
            <a:endParaRPr lang="en-US" sz="2800" dirty="0"/>
          </a:p>
        </p:txBody>
      </p:sp>
      <p:sp>
        <p:nvSpPr>
          <p:cNvPr id="11" name="Left Arrow 10"/>
          <p:cNvSpPr/>
          <p:nvPr/>
        </p:nvSpPr>
        <p:spPr>
          <a:xfrm>
            <a:off x="6213238" y="4532532"/>
            <a:ext cx="5524238" cy="582212"/>
          </a:xfrm>
          <a:prstGeom prst="leftArrow">
            <a:avLst>
              <a:gd name="adj1" fmla="val 100000"/>
              <a:gd name="adj2" fmla="val 25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smtClean="0">
                <a:solidFill>
                  <a:srgbClr val="222222"/>
                </a:solidFill>
                <a:latin typeface="Times New Roman" panose="02020603050405020304" pitchFamily="18" charset="0"/>
                <a:cs typeface="Times New Roman" panose="02020603050405020304" pitchFamily="18" charset="0"/>
              </a:rPr>
              <a:t>Calamity, Mishap, Catastrophe</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342345" y="5444195"/>
            <a:ext cx="1668402" cy="646331"/>
          </a:xfrm>
          <a:prstGeom prst="rect">
            <a:avLst/>
          </a:prstGeom>
          <a:solidFill>
            <a:schemeClr val="accent1">
              <a:lumMod val="20000"/>
              <a:lumOff val="80000"/>
            </a:schemeClr>
          </a:solidFill>
          <a:ln w="28575">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Expose</a:t>
            </a:r>
            <a:r>
              <a:rPr lang="en-US" sz="3600" dirty="0" smtClean="0"/>
              <a:t>  </a:t>
            </a:r>
            <a:r>
              <a:rPr lang="en-US" sz="2800" dirty="0" smtClean="0"/>
              <a:t> </a:t>
            </a:r>
            <a:endParaRPr lang="en-US" sz="2800" dirty="0"/>
          </a:p>
        </p:txBody>
      </p:sp>
      <p:sp>
        <p:nvSpPr>
          <p:cNvPr id="13" name="Left Arrow 12"/>
          <p:cNvSpPr/>
          <p:nvPr/>
        </p:nvSpPr>
        <p:spPr>
          <a:xfrm>
            <a:off x="6465294" y="5387486"/>
            <a:ext cx="5272181" cy="582212"/>
          </a:xfrm>
          <a:prstGeom prst="leftArrow">
            <a:avLst>
              <a:gd name="adj1" fmla="val 100000"/>
              <a:gd name="adj2" fmla="val 25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smtClean="0">
                <a:solidFill>
                  <a:srgbClr val="222222"/>
                </a:solidFill>
                <a:latin typeface="Times New Roman" panose="02020603050405020304" pitchFamily="18" charset="0"/>
                <a:cs typeface="Times New Roman" panose="02020603050405020304" pitchFamily="18" charset="0"/>
              </a:rPr>
              <a:t>Representation, Depiction</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91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right)">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77420" y="378061"/>
            <a:ext cx="8118764"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smtClean="0">
                <a:latin typeface="Times New Roman" panose="02020603050405020304" pitchFamily="18" charset="0"/>
                <a:cs typeface="Times New Roman" panose="02020603050405020304" pitchFamily="18" charset="0"/>
              </a:rPr>
              <a:t>Find out the Answer of the following questions.</a:t>
            </a: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2549234" y="1350753"/>
            <a:ext cx="803563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dirty="0" smtClean="0">
                <a:latin typeface="Times New Roman" panose="02020603050405020304" pitchFamily="18" charset="0"/>
                <a:cs typeface="Times New Roman" panose="02020603050405020304" pitchFamily="18" charset="0"/>
              </a:rPr>
              <a:t>Q:1.What </a:t>
            </a:r>
            <a:r>
              <a:rPr lang="en-US" sz="3200" dirty="0">
                <a:latin typeface="Times New Roman" panose="02020603050405020304" pitchFamily="18" charset="0"/>
                <a:cs typeface="Times New Roman" panose="02020603050405020304" pitchFamily="18" charset="0"/>
              </a:rPr>
              <a:t>is scientist Kalam concerned about</a:t>
            </a:r>
            <a:r>
              <a:rPr lang="en-US" sz="3200" dirty="0" smtClean="0">
                <a:latin typeface="Times New Roman" panose="02020603050405020304" pitchFamily="18" charset="0"/>
                <a:cs typeface="Times New Roman" panose="02020603050405020304" pitchFamily="18" charset="0"/>
              </a:rPr>
              <a:t>?</a:t>
            </a:r>
          </a:p>
        </p:txBody>
      </p:sp>
      <p:sp>
        <p:nvSpPr>
          <p:cNvPr id="5" name="Rectangle 4"/>
          <p:cNvSpPr/>
          <p:nvPr/>
        </p:nvSpPr>
        <p:spPr>
          <a:xfrm>
            <a:off x="2313707" y="3231654"/>
            <a:ext cx="9088584"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200" dirty="0" smtClean="0">
                <a:solidFill>
                  <a:prstClr val="black"/>
                </a:solidFill>
                <a:latin typeface="Times New Roman" panose="02020603050405020304" pitchFamily="18" charset="0"/>
                <a:cs typeface="Times New Roman" panose="02020603050405020304" pitchFamily="18" charset="0"/>
              </a:rPr>
              <a:t>Ans: 1. Scientist </a:t>
            </a:r>
            <a:r>
              <a:rPr lang="en-US" sz="3200" dirty="0">
                <a:solidFill>
                  <a:prstClr val="black"/>
                </a:solidFill>
                <a:latin typeface="Times New Roman" panose="02020603050405020304" pitchFamily="18" charset="0"/>
                <a:cs typeface="Times New Roman" panose="02020603050405020304" pitchFamily="18" charset="0"/>
              </a:rPr>
              <a:t>Kalam </a:t>
            </a:r>
            <a:r>
              <a:rPr lang="en-US" sz="3200" dirty="0" smtClean="0">
                <a:solidFill>
                  <a:prstClr val="black"/>
                </a:solidFill>
                <a:latin typeface="Times New Roman" panose="02020603050405020304" pitchFamily="18" charset="0"/>
                <a:cs typeface="Times New Roman" panose="02020603050405020304" pitchFamily="18" charset="0"/>
              </a:rPr>
              <a:t> is concerned about the future  </a:t>
            </a:r>
          </a:p>
          <a:p>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          energy crisis.</a:t>
            </a:r>
            <a:endParaRPr lang="en-US" sz="3200"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2530164" y="1289408"/>
            <a:ext cx="9261765"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US" sz="3200" dirty="0" smtClean="0">
                <a:solidFill>
                  <a:prstClr val="black"/>
                </a:solidFill>
                <a:latin typeface="Times New Roman" panose="02020603050405020304" pitchFamily="18" charset="0"/>
                <a:cs typeface="Times New Roman" panose="02020603050405020304" pitchFamily="18" charset="0"/>
              </a:rPr>
              <a:t>Q: 2</a:t>
            </a:r>
            <a:r>
              <a:rPr lang="en-US" sz="3200" dirty="0">
                <a:solidFill>
                  <a:prstClr val="black"/>
                </a:solidFill>
                <a:latin typeface="Times New Roman" panose="02020603050405020304" pitchFamily="18" charset="0"/>
                <a:cs typeface="Times New Roman" panose="02020603050405020304" pitchFamily="18" charset="0"/>
              </a:rPr>
              <a:t>. Why do you think the massive burning of coal </a:t>
            </a:r>
            <a:r>
              <a:rPr lang="en-US" sz="3200" dirty="0" smtClean="0">
                <a:solidFill>
                  <a:prstClr val="black"/>
                </a:solidFill>
                <a:latin typeface="Times New Roman" panose="02020603050405020304" pitchFamily="18" charset="0"/>
                <a:cs typeface="Times New Roman" panose="02020603050405020304" pitchFamily="18" charset="0"/>
              </a:rPr>
              <a:t>may lead </a:t>
            </a:r>
            <a:r>
              <a:rPr lang="en-US" sz="3200" dirty="0">
                <a:solidFill>
                  <a:prstClr val="black"/>
                </a:solidFill>
                <a:latin typeface="Times New Roman" panose="02020603050405020304" pitchFamily="18" charset="0"/>
                <a:cs typeface="Times New Roman" panose="02020603050405020304" pitchFamily="18" charset="0"/>
              </a:rPr>
              <a:t>to an ecological </a:t>
            </a:r>
            <a:r>
              <a:rPr lang="en-US" sz="3200" dirty="0" smtClean="0">
                <a:solidFill>
                  <a:prstClr val="black"/>
                </a:solidFill>
                <a:latin typeface="Times New Roman" panose="02020603050405020304" pitchFamily="18" charset="0"/>
                <a:cs typeface="Times New Roman" panose="02020603050405020304" pitchFamily="18" charset="0"/>
              </a:rPr>
              <a:t>disaster ?</a:t>
            </a:r>
            <a:endParaRPr lang="en-US" dirty="0"/>
          </a:p>
        </p:txBody>
      </p:sp>
      <p:sp>
        <p:nvSpPr>
          <p:cNvPr id="7" name="Rectangle 6"/>
          <p:cNvSpPr/>
          <p:nvPr/>
        </p:nvSpPr>
        <p:spPr>
          <a:xfrm>
            <a:off x="2313707" y="3207490"/>
            <a:ext cx="9088584"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200" dirty="0" smtClean="0">
                <a:solidFill>
                  <a:prstClr val="black"/>
                </a:solidFill>
                <a:latin typeface="Times New Roman" panose="02020603050405020304" pitchFamily="18" charset="0"/>
                <a:cs typeface="Times New Roman" panose="02020603050405020304" pitchFamily="18" charset="0"/>
              </a:rPr>
              <a:t>Ans: 2. I think massive burning of coal may lead to ecological disaster because coal burning emits the </a:t>
            </a:r>
            <a:r>
              <a:rPr lang="en-US" sz="3200" dirty="0" err="1" smtClean="0">
                <a:solidFill>
                  <a:prstClr val="black"/>
                </a:solidFill>
                <a:latin typeface="Times New Roman" panose="02020603050405020304" pitchFamily="18" charset="0"/>
                <a:cs typeface="Times New Roman" panose="02020603050405020304" pitchFamily="18" charset="0"/>
              </a:rPr>
              <a:t>hightest</a:t>
            </a:r>
            <a:r>
              <a:rPr lang="en-US" sz="3200" dirty="0" smtClean="0">
                <a:solidFill>
                  <a:prstClr val="black"/>
                </a:solidFill>
                <a:latin typeface="Times New Roman" panose="02020603050405020304" pitchFamily="18" charset="0"/>
                <a:cs typeface="Times New Roman" panose="02020603050405020304" pitchFamily="18" charset="0"/>
              </a:rPr>
              <a:t> amount of carbon in the atmosphere.</a:t>
            </a:r>
            <a:endParaRPr lang="en-US" sz="3200"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2587326" y="1380830"/>
            <a:ext cx="9261765"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GB" sz="3200" dirty="0" smtClean="0">
                <a:solidFill>
                  <a:prstClr val="black"/>
                </a:solidFill>
                <a:latin typeface="Times New Roman" panose="02020603050405020304" pitchFamily="18" charset="0"/>
                <a:cs typeface="Times New Roman" panose="02020603050405020304" pitchFamily="18" charset="0"/>
              </a:rPr>
              <a:t>Q: 3</a:t>
            </a:r>
            <a:r>
              <a:rPr lang="en-GB" sz="3200" dirty="0">
                <a:solidFill>
                  <a:prstClr val="black"/>
                </a:solidFill>
                <a:latin typeface="Times New Roman" panose="02020603050405020304" pitchFamily="18" charset="0"/>
                <a:cs typeface="Times New Roman" panose="02020603050405020304" pitchFamily="18" charset="0"/>
              </a:rPr>
              <a:t>. What do you mean by the potential danger of </a:t>
            </a:r>
            <a:r>
              <a:rPr lang="en-GB" sz="3200" dirty="0" smtClean="0">
                <a:solidFill>
                  <a:prstClr val="black"/>
                </a:solidFill>
                <a:latin typeface="Times New Roman" panose="02020603050405020304" pitchFamily="18" charset="0"/>
                <a:cs typeface="Times New Roman" panose="02020603050405020304" pitchFamily="18" charset="0"/>
              </a:rPr>
              <a:t>nuclear energy</a:t>
            </a:r>
            <a:r>
              <a:rPr lang="en-GB" sz="3200" dirty="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2313707" y="3236022"/>
            <a:ext cx="9497292"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n-US" sz="3200" dirty="0" smtClean="0">
                <a:solidFill>
                  <a:prstClr val="black"/>
                </a:solidFill>
                <a:latin typeface="Times New Roman" panose="02020603050405020304" pitchFamily="18" charset="0"/>
                <a:cs typeface="Times New Roman" panose="02020603050405020304" pitchFamily="18" charset="0"/>
              </a:rPr>
              <a:t>Ans: 3. </a:t>
            </a:r>
            <a:r>
              <a:rPr lang="en-GB" sz="3200" dirty="0" smtClean="0">
                <a:solidFill>
                  <a:prstClr val="black"/>
                </a:solidFill>
                <a:latin typeface="Times New Roman" panose="02020603050405020304" pitchFamily="18" charset="0"/>
                <a:cs typeface="Times New Roman" panose="02020603050405020304" pitchFamily="18" charset="0"/>
              </a:rPr>
              <a:t>The </a:t>
            </a:r>
            <a:r>
              <a:rPr lang="en-GB" sz="3200" dirty="0">
                <a:solidFill>
                  <a:prstClr val="black"/>
                </a:solidFill>
                <a:latin typeface="Times New Roman" panose="02020603050405020304" pitchFamily="18" charset="0"/>
                <a:cs typeface="Times New Roman" panose="02020603050405020304" pitchFamily="18" charset="0"/>
              </a:rPr>
              <a:t>potential danger of </a:t>
            </a:r>
            <a:r>
              <a:rPr lang="en-GB" sz="3200" dirty="0" smtClean="0">
                <a:solidFill>
                  <a:prstClr val="black"/>
                </a:solidFill>
                <a:latin typeface="Times New Roman" panose="02020603050405020304" pitchFamily="18" charset="0"/>
                <a:cs typeface="Times New Roman" panose="02020603050405020304" pitchFamily="18" charset="0"/>
              </a:rPr>
              <a:t>nuclear energy  I mean global warming that will cause natural disasters around the world.</a:t>
            </a:r>
            <a:r>
              <a:rPr lang="en-US" sz="3200" dirty="0" smtClean="0">
                <a:solidFill>
                  <a:prstClr val="black"/>
                </a:solidFill>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p:txBody>
      </p:sp>
      <p:sp>
        <p:nvSpPr>
          <p:cNvPr id="10" name="Rectangle 9"/>
          <p:cNvSpPr/>
          <p:nvPr/>
        </p:nvSpPr>
        <p:spPr>
          <a:xfrm>
            <a:off x="2566523" y="1308042"/>
            <a:ext cx="9261765"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US" sz="3200" dirty="0" smtClean="0">
                <a:solidFill>
                  <a:prstClr val="black"/>
                </a:solidFill>
                <a:latin typeface="Times New Roman" panose="02020603050405020304" pitchFamily="18" charset="0"/>
                <a:cs typeface="Times New Roman" panose="02020603050405020304" pitchFamily="18" charset="0"/>
              </a:rPr>
              <a:t>Q : 4.What </a:t>
            </a:r>
            <a:r>
              <a:rPr lang="en-US" sz="3200" dirty="0">
                <a:solidFill>
                  <a:prstClr val="black"/>
                </a:solidFill>
                <a:latin typeface="Times New Roman" panose="02020603050405020304" pitchFamily="18" charset="0"/>
                <a:cs typeface="Times New Roman" panose="02020603050405020304" pitchFamily="18" charset="0"/>
              </a:rPr>
              <a:t>according to Mr. Kalam is the   solution of</a:t>
            </a:r>
          </a:p>
          <a:p>
            <a:pPr lvl="0"/>
            <a:r>
              <a:rPr lang="en-US" sz="3200" dirty="0">
                <a:solidFill>
                  <a:prstClr val="black"/>
                </a:solidFill>
                <a:latin typeface="Times New Roman" panose="02020603050405020304" pitchFamily="18" charset="0"/>
                <a:cs typeface="Times New Roman" panose="02020603050405020304" pitchFamily="18" charset="0"/>
              </a:rPr>
              <a:t>     future energy crisis ? </a:t>
            </a:r>
          </a:p>
        </p:txBody>
      </p:sp>
      <p:sp>
        <p:nvSpPr>
          <p:cNvPr id="11" name="Rectangle 10"/>
          <p:cNvSpPr/>
          <p:nvPr/>
        </p:nvSpPr>
        <p:spPr>
          <a:xfrm>
            <a:off x="2427986" y="3357330"/>
            <a:ext cx="9497292"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n-US" sz="3200" dirty="0" smtClean="0">
                <a:solidFill>
                  <a:prstClr val="black"/>
                </a:solidFill>
                <a:latin typeface="Times New Roman" panose="02020603050405020304" pitchFamily="18" charset="0"/>
                <a:cs typeface="Times New Roman" panose="02020603050405020304" pitchFamily="18" charset="0"/>
              </a:rPr>
              <a:t>Ans: 4. </a:t>
            </a:r>
            <a:r>
              <a:rPr lang="en-US" sz="3200" dirty="0">
                <a:solidFill>
                  <a:prstClr val="black"/>
                </a:solidFill>
                <a:latin typeface="Times New Roman" panose="02020603050405020304" pitchFamily="18" charset="0"/>
                <a:cs typeface="Times New Roman" panose="02020603050405020304" pitchFamily="18" charset="0"/>
              </a:rPr>
              <a:t>A</a:t>
            </a:r>
            <a:r>
              <a:rPr lang="en-US" sz="3200" dirty="0" smtClean="0">
                <a:solidFill>
                  <a:prstClr val="black"/>
                </a:solidFill>
                <a:latin typeface="Times New Roman" panose="02020603050405020304" pitchFamily="18" charset="0"/>
                <a:cs typeface="Times New Roman" panose="02020603050405020304" pitchFamily="18" charset="0"/>
              </a:rPr>
              <a:t>ccording </a:t>
            </a:r>
            <a:r>
              <a:rPr lang="en-US" sz="3200" dirty="0">
                <a:solidFill>
                  <a:prstClr val="black"/>
                </a:solidFill>
                <a:latin typeface="Times New Roman" panose="02020603050405020304" pitchFamily="18" charset="0"/>
                <a:cs typeface="Times New Roman" panose="02020603050405020304" pitchFamily="18" charset="0"/>
              </a:rPr>
              <a:t>to Mr. Kalam </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the   solution of</a:t>
            </a:r>
          </a:p>
          <a:p>
            <a:pPr lvl="0"/>
            <a:r>
              <a:rPr lang="en-US" sz="3200" dirty="0">
                <a:solidFill>
                  <a:prstClr val="black"/>
                </a:solidFill>
                <a:latin typeface="Times New Roman" panose="02020603050405020304" pitchFamily="18" charset="0"/>
                <a:cs typeface="Times New Roman" panose="02020603050405020304" pitchFamily="18" charset="0"/>
              </a:rPr>
              <a:t>     future energy </a:t>
            </a:r>
            <a:r>
              <a:rPr lang="en-US" sz="3200" dirty="0" smtClean="0">
                <a:solidFill>
                  <a:prstClr val="black"/>
                </a:solidFill>
                <a:latin typeface="Times New Roman" panose="02020603050405020304" pitchFamily="18" charset="0"/>
                <a:cs typeface="Times New Roman" panose="02020603050405020304" pitchFamily="18" charset="0"/>
              </a:rPr>
              <a:t>crisis is the massive use of solar energy    </a:t>
            </a:r>
          </a:p>
          <a:p>
            <a:pPr lvl="0"/>
            <a:r>
              <a:rPr lang="en-US" sz="3200" dirty="0" smtClean="0">
                <a:solidFill>
                  <a:prstClr val="black"/>
                </a:solidFill>
                <a:latin typeface="Times New Roman" panose="02020603050405020304" pitchFamily="18" charset="0"/>
                <a:cs typeface="Times New Roman" panose="02020603050405020304" pitchFamily="18" charset="0"/>
              </a:rPr>
              <a:t>      instead of non renewable energy.</a:t>
            </a:r>
            <a:endParaRPr lang="en-US" sz="3200" dirty="0" smtClean="0">
              <a:latin typeface="Times New Roman" panose="02020603050405020304" pitchFamily="18" charset="0"/>
              <a:cs typeface="Times New Roman" panose="02020603050405020304" pitchFamily="18" charset="0"/>
            </a:endParaRPr>
          </a:p>
        </p:txBody>
      </p:sp>
      <p:sp>
        <p:nvSpPr>
          <p:cNvPr id="12" name="Rectangle 11"/>
          <p:cNvSpPr/>
          <p:nvPr/>
        </p:nvSpPr>
        <p:spPr>
          <a:xfrm>
            <a:off x="2505920" y="1408113"/>
            <a:ext cx="9261765"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US" sz="3200" dirty="0" smtClean="0">
                <a:solidFill>
                  <a:prstClr val="black"/>
                </a:solidFill>
                <a:latin typeface="Times New Roman" panose="02020603050405020304" pitchFamily="18" charset="0"/>
                <a:cs typeface="Times New Roman" panose="02020603050405020304" pitchFamily="18" charset="0"/>
              </a:rPr>
              <a:t>Q: 5</a:t>
            </a:r>
            <a:r>
              <a:rPr lang="en-US" sz="3200" dirty="0">
                <a:solidFill>
                  <a:prstClr val="black"/>
                </a:solidFill>
                <a:latin typeface="Times New Roman" panose="02020603050405020304" pitchFamily="18" charset="0"/>
                <a:cs typeface="Times New Roman" panose="02020603050405020304" pitchFamily="18" charset="0"/>
              </a:rPr>
              <a:t>. Why does Mr. Kalam put  so much importance to </a:t>
            </a:r>
            <a:r>
              <a:rPr lang="en-US" sz="3200" dirty="0" smtClean="0">
                <a:solidFill>
                  <a:prstClr val="black"/>
                </a:solidFill>
                <a:latin typeface="Times New Roman" panose="02020603050405020304" pitchFamily="18" charset="0"/>
                <a:cs typeface="Times New Roman" panose="02020603050405020304" pitchFamily="18" charset="0"/>
              </a:rPr>
              <a:t>the issue </a:t>
            </a:r>
            <a:r>
              <a:rPr lang="en-US" sz="3200" dirty="0">
                <a:solidFill>
                  <a:prstClr val="black"/>
                </a:solidFill>
                <a:latin typeface="Times New Roman" panose="02020603050405020304" pitchFamily="18" charset="0"/>
                <a:cs typeface="Times New Roman" panose="02020603050405020304" pitchFamily="18" charset="0"/>
              </a:rPr>
              <a:t>of energy?</a:t>
            </a:r>
          </a:p>
        </p:txBody>
      </p:sp>
      <p:sp>
        <p:nvSpPr>
          <p:cNvPr id="14" name="Rectangle 13"/>
          <p:cNvSpPr/>
          <p:nvPr/>
        </p:nvSpPr>
        <p:spPr>
          <a:xfrm>
            <a:off x="2587326" y="1396919"/>
            <a:ext cx="9261765"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GB" sz="3200" dirty="0" smtClean="0">
                <a:solidFill>
                  <a:prstClr val="black"/>
                </a:solidFill>
                <a:latin typeface="Times New Roman" panose="02020603050405020304" pitchFamily="18" charset="0"/>
                <a:cs typeface="Times New Roman" panose="02020603050405020304" pitchFamily="18" charset="0"/>
              </a:rPr>
              <a:t> Q: 6</a:t>
            </a:r>
            <a:r>
              <a:rPr lang="en-GB" sz="3200" dirty="0">
                <a:solidFill>
                  <a:prstClr val="black"/>
                </a:solidFill>
                <a:latin typeface="Times New Roman" panose="02020603050405020304" pitchFamily="18" charset="0"/>
                <a:cs typeface="Times New Roman" panose="02020603050405020304" pitchFamily="18" charset="0"/>
              </a:rPr>
              <a:t>.</a:t>
            </a:r>
            <a:r>
              <a:rPr lang="en-US" sz="3200" dirty="0">
                <a:solidFill>
                  <a:prstClr val="black"/>
                </a:solidFill>
                <a:latin typeface="Times New Roman" panose="02020603050405020304" pitchFamily="18" charset="0"/>
                <a:cs typeface="Times New Roman" panose="02020603050405020304" pitchFamily="18" charset="0"/>
              </a:rPr>
              <a:t> Why does he put much importance on solar energy</a:t>
            </a:r>
            <a:r>
              <a:rPr lang="en-US" sz="3200" dirty="0" smtClean="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332753" y="3178958"/>
            <a:ext cx="9497292"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n-US" sz="3200" dirty="0" smtClean="0">
                <a:solidFill>
                  <a:prstClr val="black"/>
                </a:solidFill>
                <a:latin typeface="Times New Roman" panose="02020603050405020304" pitchFamily="18" charset="0"/>
                <a:cs typeface="Times New Roman" panose="02020603050405020304" pitchFamily="18" charset="0"/>
              </a:rPr>
              <a:t>Ans: 5, </a:t>
            </a:r>
            <a:r>
              <a:rPr lang="en-US" sz="3200" dirty="0">
                <a:solidFill>
                  <a:prstClr val="black"/>
                </a:solidFill>
                <a:latin typeface="Times New Roman" panose="02020603050405020304" pitchFamily="18" charset="0"/>
                <a:cs typeface="Times New Roman" panose="02020603050405020304" pitchFamily="18" charset="0"/>
              </a:rPr>
              <a:t>Mr. Kalam </a:t>
            </a:r>
            <a:r>
              <a:rPr lang="en-US" sz="3200" dirty="0" smtClean="0">
                <a:solidFill>
                  <a:prstClr val="black"/>
                </a:solidFill>
                <a:latin typeface="Times New Roman" panose="02020603050405020304" pitchFamily="18" charset="0"/>
                <a:cs typeface="Times New Roman" panose="02020603050405020304" pitchFamily="18" charset="0"/>
              </a:rPr>
              <a:t>puts  </a:t>
            </a:r>
            <a:r>
              <a:rPr lang="en-US" sz="3200" dirty="0">
                <a:solidFill>
                  <a:prstClr val="black"/>
                </a:solidFill>
                <a:latin typeface="Times New Roman" panose="02020603050405020304" pitchFamily="18" charset="0"/>
                <a:cs typeface="Times New Roman" panose="02020603050405020304" pitchFamily="18" charset="0"/>
              </a:rPr>
              <a:t>so much </a:t>
            </a:r>
            <a:r>
              <a:rPr lang="en-US" sz="3200" dirty="0" smtClean="0">
                <a:solidFill>
                  <a:prstClr val="black"/>
                </a:solidFill>
                <a:latin typeface="Times New Roman" panose="02020603050405020304" pitchFamily="18" charset="0"/>
                <a:cs typeface="Times New Roman" panose="02020603050405020304" pitchFamily="18" charset="0"/>
              </a:rPr>
              <a:t>importance to the issue of energy because energy sources have become a major factor of change through out the world. </a:t>
            </a:r>
            <a:endParaRPr lang="en-US" sz="3200" dirty="0" smtClean="0">
              <a:latin typeface="Times New Roman" panose="02020603050405020304" pitchFamily="18" charset="0"/>
              <a:cs typeface="Times New Roman" panose="02020603050405020304" pitchFamily="18" charset="0"/>
            </a:endParaRPr>
          </a:p>
        </p:txBody>
      </p:sp>
      <p:sp>
        <p:nvSpPr>
          <p:cNvPr id="16" name="Rectangle 15"/>
          <p:cNvSpPr/>
          <p:nvPr/>
        </p:nvSpPr>
        <p:spPr>
          <a:xfrm>
            <a:off x="2351799" y="3188856"/>
            <a:ext cx="9497292" cy="206210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n-US" sz="3200" dirty="0" smtClean="0">
                <a:solidFill>
                  <a:prstClr val="black"/>
                </a:solidFill>
                <a:latin typeface="Times New Roman" panose="02020603050405020304" pitchFamily="18" charset="0"/>
                <a:cs typeface="Times New Roman" panose="02020603050405020304" pitchFamily="18" charset="0"/>
              </a:rPr>
              <a:t>Ans: 6. </a:t>
            </a:r>
            <a:r>
              <a:rPr lang="en-US" sz="3200" dirty="0">
                <a:solidFill>
                  <a:prstClr val="black"/>
                </a:solidFill>
                <a:latin typeface="Times New Roman" panose="02020603050405020304" pitchFamily="18" charset="0"/>
                <a:cs typeface="Times New Roman" panose="02020603050405020304" pitchFamily="18" charset="0"/>
              </a:rPr>
              <a:t>Mr. Kalam </a:t>
            </a:r>
            <a:r>
              <a:rPr lang="en-US" sz="3200" dirty="0" smtClean="0">
                <a:solidFill>
                  <a:prstClr val="black"/>
                </a:solidFill>
                <a:latin typeface="Times New Roman" panose="02020603050405020304" pitchFamily="18" charset="0"/>
                <a:cs typeface="Times New Roman" panose="02020603050405020304" pitchFamily="18" charset="0"/>
              </a:rPr>
              <a:t>puts  </a:t>
            </a:r>
            <a:r>
              <a:rPr lang="en-US" sz="3200" dirty="0">
                <a:solidFill>
                  <a:prstClr val="black"/>
                </a:solidFill>
                <a:latin typeface="Times New Roman" panose="02020603050405020304" pitchFamily="18" charset="0"/>
                <a:cs typeface="Times New Roman" panose="02020603050405020304" pitchFamily="18" charset="0"/>
              </a:rPr>
              <a:t>so much </a:t>
            </a:r>
            <a:r>
              <a:rPr lang="en-US" sz="3200" dirty="0" smtClean="0">
                <a:solidFill>
                  <a:prstClr val="black"/>
                </a:solidFill>
                <a:latin typeface="Times New Roman" panose="02020603050405020304" pitchFamily="18" charset="0"/>
                <a:cs typeface="Times New Roman" panose="02020603050405020304" pitchFamily="18" charset="0"/>
              </a:rPr>
              <a:t>importance on solar energy because it is infinite and naturally replenishable and will never run out. Above all, it is environment friendly.</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680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3757677" y="182007"/>
            <a:ext cx="7773923" cy="584775"/>
          </a:xfrm>
          <a:prstGeom prst="rect">
            <a:avLst/>
          </a:prstGeom>
          <a:solidFill>
            <a:srgbClr val="92D050"/>
          </a:solidFill>
          <a:ln w="38100">
            <a:solidFill>
              <a:schemeClr val="tx1"/>
            </a:solidFill>
          </a:ln>
        </p:spPr>
        <p:txBody>
          <a:bodyPr wrap="none">
            <a:spAutoFit/>
          </a:bodyPr>
          <a:lstStyle/>
          <a:p>
            <a:pPr lvl="0"/>
            <a:r>
              <a:rPr lang="en-GB" dirty="0" smtClean="0">
                <a:solidFill>
                  <a:prstClr val="black"/>
                </a:solidFill>
              </a:rPr>
              <a:t> </a:t>
            </a:r>
            <a:r>
              <a:rPr lang="en-GB" sz="3200" dirty="0">
                <a:solidFill>
                  <a:prstClr val="black"/>
                </a:solidFill>
                <a:latin typeface="Times New Roman" panose="02020603050405020304" pitchFamily="18" charset="0"/>
                <a:cs typeface="Times New Roman" panose="02020603050405020304" pitchFamily="18" charset="0"/>
              </a:rPr>
              <a:t>Make sentences using the substitution table. </a:t>
            </a:r>
          </a:p>
        </p:txBody>
      </p:sp>
      <p:graphicFrame>
        <p:nvGraphicFramePr>
          <p:cNvPr id="4" name="Table 3"/>
          <p:cNvGraphicFramePr>
            <a:graphicFrameLocks noGrp="1"/>
          </p:cNvGraphicFramePr>
          <p:nvPr>
            <p:extLst>
              <p:ext uri="{D42A27DB-BD31-4B8C-83A1-F6EECF244321}">
                <p14:modId xmlns:p14="http://schemas.microsoft.com/office/powerpoint/2010/main" val="3479040697"/>
              </p:ext>
            </p:extLst>
          </p:nvPr>
        </p:nvGraphicFramePr>
        <p:xfrm>
          <a:off x="1995054" y="766782"/>
          <a:ext cx="10016838" cy="5943600"/>
        </p:xfrm>
        <a:graphic>
          <a:graphicData uri="http://schemas.openxmlformats.org/drawingml/2006/table">
            <a:tbl>
              <a:tblPr firstRow="1" bandRow="1">
                <a:tableStyleId>{F5AB1C69-6EDB-4FF4-983F-18BD219EF322}</a:tableStyleId>
              </a:tblPr>
              <a:tblGrid>
                <a:gridCol w="3893129">
                  <a:extLst>
                    <a:ext uri="{9D8B030D-6E8A-4147-A177-3AD203B41FA5}">
                      <a16:colId xmlns:a16="http://schemas.microsoft.com/office/drawing/2014/main" val="3737560628"/>
                    </a:ext>
                  </a:extLst>
                </a:gridCol>
                <a:gridCol w="1115290">
                  <a:extLst>
                    <a:ext uri="{9D8B030D-6E8A-4147-A177-3AD203B41FA5}">
                      <a16:colId xmlns:a16="http://schemas.microsoft.com/office/drawing/2014/main" val="3479247712"/>
                    </a:ext>
                  </a:extLst>
                </a:gridCol>
                <a:gridCol w="2123569">
                  <a:extLst>
                    <a:ext uri="{9D8B030D-6E8A-4147-A177-3AD203B41FA5}">
                      <a16:colId xmlns:a16="http://schemas.microsoft.com/office/drawing/2014/main" val="532514625"/>
                    </a:ext>
                  </a:extLst>
                </a:gridCol>
                <a:gridCol w="2884850">
                  <a:extLst>
                    <a:ext uri="{9D8B030D-6E8A-4147-A177-3AD203B41FA5}">
                      <a16:colId xmlns:a16="http://schemas.microsoft.com/office/drawing/2014/main" val="2064349560"/>
                    </a:ext>
                  </a:extLst>
                </a:gridCol>
              </a:tblGrid>
              <a:tr h="3359419">
                <a:tc>
                  <a:txBody>
                    <a:bodyPr/>
                    <a:lstStyle/>
                    <a:p>
                      <a:r>
                        <a:rPr lang="en-GB" sz="2800" dirty="0" smtClean="0">
                          <a:solidFill>
                            <a:schemeClr val="tx1"/>
                          </a:solidFill>
                          <a:latin typeface="Times New Roman" panose="02020603050405020304" pitchFamily="18" charset="0"/>
                          <a:cs typeface="Times New Roman" panose="02020603050405020304" pitchFamily="18" charset="0"/>
                        </a:rPr>
                        <a:t>1.Chernobyl disaster</a:t>
                      </a:r>
                    </a:p>
                    <a:p>
                      <a:endParaRPr lang="en-GB" sz="2800" dirty="0" smtClean="0">
                        <a:solidFill>
                          <a:schemeClr val="tx1"/>
                        </a:solidFill>
                        <a:latin typeface="Times New Roman" panose="02020603050405020304" pitchFamily="18" charset="0"/>
                        <a:cs typeface="Times New Roman" panose="02020603050405020304" pitchFamily="18" charset="0"/>
                      </a:endParaRPr>
                    </a:p>
                    <a:p>
                      <a:r>
                        <a:rPr lang="en-GB" sz="2800" dirty="0" smtClean="0">
                          <a:solidFill>
                            <a:schemeClr val="tx1"/>
                          </a:solidFill>
                          <a:latin typeface="Times New Roman" panose="02020603050405020304" pitchFamily="18" charset="0"/>
                          <a:cs typeface="Times New Roman" panose="02020603050405020304" pitchFamily="18" charset="0"/>
                        </a:rPr>
                        <a:t>2.The energy</a:t>
                      </a:r>
                      <a:r>
                        <a:rPr lang="en-GB" sz="2800" baseline="0" dirty="0" smtClean="0">
                          <a:solidFill>
                            <a:schemeClr val="tx1"/>
                          </a:solidFill>
                          <a:latin typeface="Times New Roman" panose="02020603050405020304" pitchFamily="18" charset="0"/>
                          <a:cs typeface="Times New Roman" panose="02020603050405020304" pitchFamily="18" charset="0"/>
                        </a:rPr>
                        <a:t> </a:t>
                      </a:r>
                      <a:r>
                        <a:rPr lang="en-GB" sz="2800" dirty="0" smtClean="0">
                          <a:solidFill>
                            <a:schemeClr val="tx1"/>
                          </a:solidFill>
                          <a:latin typeface="Times New Roman" panose="02020603050405020304" pitchFamily="18" charset="0"/>
                          <a:cs typeface="Times New Roman" panose="02020603050405020304" pitchFamily="18" charset="0"/>
                        </a:rPr>
                        <a:t>industries</a:t>
                      </a:r>
                    </a:p>
                    <a:p>
                      <a:endParaRPr lang="en-GB" sz="2800" dirty="0" smtClean="0">
                        <a:solidFill>
                          <a:schemeClr val="tx1"/>
                        </a:solidFill>
                        <a:latin typeface="Times New Roman" panose="02020603050405020304" pitchFamily="18" charset="0"/>
                        <a:cs typeface="Times New Roman" panose="02020603050405020304" pitchFamily="18" charset="0"/>
                      </a:endParaRPr>
                    </a:p>
                    <a:p>
                      <a:r>
                        <a:rPr lang="en-GB" sz="2800" dirty="0" smtClean="0">
                          <a:solidFill>
                            <a:schemeClr val="tx1"/>
                          </a:solidFill>
                          <a:latin typeface="Times New Roman" panose="02020603050405020304" pitchFamily="18" charset="0"/>
                          <a:cs typeface="Times New Roman" panose="02020603050405020304" pitchFamily="18" charset="0"/>
                        </a:rPr>
                        <a:t>3.The global petroleum-</a:t>
                      </a:r>
                    </a:p>
                    <a:p>
                      <a:r>
                        <a:rPr lang="en-GB" sz="2800" dirty="0" smtClean="0">
                          <a:solidFill>
                            <a:schemeClr val="tx1"/>
                          </a:solidFill>
                          <a:latin typeface="Times New Roman" panose="02020603050405020304" pitchFamily="18" charset="0"/>
                          <a:cs typeface="Times New Roman" panose="02020603050405020304" pitchFamily="18" charset="0"/>
                        </a:rPr>
                        <a:t>   consumption</a:t>
                      </a:r>
                    </a:p>
                    <a:p>
                      <a:endParaRPr lang="en-GB" sz="2800" dirty="0" smtClean="0">
                        <a:solidFill>
                          <a:schemeClr val="tx1"/>
                        </a:solidFill>
                        <a:latin typeface="Times New Roman" panose="02020603050405020304" pitchFamily="18" charset="0"/>
                        <a:cs typeface="Times New Roman" panose="02020603050405020304" pitchFamily="18" charset="0"/>
                      </a:endParaRPr>
                    </a:p>
                    <a:p>
                      <a:r>
                        <a:rPr lang="en-GB" sz="2800" dirty="0" smtClean="0">
                          <a:solidFill>
                            <a:schemeClr val="tx1"/>
                          </a:solidFill>
                          <a:latin typeface="Times New Roman" panose="02020603050405020304" pitchFamily="18" charset="0"/>
                          <a:cs typeface="Times New Roman" panose="02020603050405020304" pitchFamily="18" charset="0"/>
                        </a:rPr>
                        <a:t>4. Major industrial- </a:t>
                      </a:r>
                    </a:p>
                    <a:p>
                      <a:r>
                        <a:rPr lang="en-GB" sz="2800" dirty="0" smtClean="0">
                          <a:solidFill>
                            <a:schemeClr val="tx1"/>
                          </a:solidFill>
                          <a:latin typeface="Times New Roman" panose="02020603050405020304" pitchFamily="18" charset="0"/>
                          <a:cs typeface="Times New Roman" panose="02020603050405020304" pitchFamily="18" charset="0"/>
                        </a:rPr>
                        <a:t>    economies</a:t>
                      </a:r>
                    </a:p>
                    <a:p>
                      <a:endParaRPr lang="en-GB" sz="2800" dirty="0" smtClean="0">
                        <a:solidFill>
                          <a:schemeClr val="tx1"/>
                        </a:solidFill>
                        <a:latin typeface="Times New Roman" panose="02020603050405020304" pitchFamily="18" charset="0"/>
                        <a:cs typeface="Times New Roman" panose="02020603050405020304" pitchFamily="18" charset="0"/>
                      </a:endParaRPr>
                    </a:p>
                    <a:p>
                      <a:r>
                        <a:rPr lang="en-GB" sz="2800" dirty="0" smtClean="0">
                          <a:solidFill>
                            <a:schemeClr val="tx1"/>
                          </a:solidFill>
                          <a:latin typeface="Times New Roman" panose="02020603050405020304" pitchFamily="18" charset="0"/>
                          <a:cs typeface="Times New Roman" panose="02020603050405020304" pitchFamily="18" charset="0"/>
                        </a:rPr>
                        <a:t>5. Scientists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dirty="0" smtClean="0"/>
                        <a:t> </a:t>
                      </a:r>
                    </a:p>
                    <a:p>
                      <a:endParaRPr lang="en-GB" dirty="0" smtClean="0"/>
                    </a:p>
                    <a:p>
                      <a:r>
                        <a:rPr lang="en-GB" sz="2800" dirty="0" smtClean="0">
                          <a:solidFill>
                            <a:schemeClr val="tx1"/>
                          </a:solidFill>
                          <a:latin typeface="Times New Roman" panose="02020603050405020304" pitchFamily="18" charset="0"/>
                          <a:cs typeface="Times New Roman" panose="02020603050405020304" pitchFamily="18" charset="0"/>
                        </a:rPr>
                        <a:t>have</a:t>
                      </a:r>
                    </a:p>
                    <a:p>
                      <a:endParaRPr lang="en-GB" sz="2800" dirty="0" smtClean="0">
                        <a:solidFill>
                          <a:schemeClr val="tx1"/>
                        </a:solidFill>
                        <a:latin typeface="Times New Roman" panose="02020603050405020304" pitchFamily="18" charset="0"/>
                        <a:cs typeface="Times New Roman" panose="02020603050405020304" pitchFamily="18" charset="0"/>
                      </a:endParaRPr>
                    </a:p>
                    <a:p>
                      <a:r>
                        <a:rPr lang="en-GB" sz="2800" dirty="0" smtClean="0">
                          <a:solidFill>
                            <a:schemeClr val="tx1"/>
                          </a:solidFill>
                          <a:latin typeface="Times New Roman" panose="02020603050405020304" pitchFamily="18" charset="0"/>
                          <a:cs typeface="Times New Roman" panose="02020603050405020304" pitchFamily="18" charset="0"/>
                        </a:rPr>
                        <a:t>has</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kumimoji="0" lang="en-GB"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r>
                        <a:rPr kumimoji="0" lang="en-GB"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taken</a:t>
                      </a:r>
                    </a:p>
                    <a:p>
                      <a:r>
                        <a:rPr kumimoji="0" lang="en-GB"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p>
                    <a:p>
                      <a:r>
                        <a:rPr kumimoji="0" lang="en-GB"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been</a:t>
                      </a:r>
                    </a:p>
                    <a:p>
                      <a:endParaRPr kumimoji="0" lang="en-GB"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r>
                        <a:rPr kumimoji="0" lang="en-GB"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emphasized</a:t>
                      </a:r>
                    </a:p>
                    <a:p>
                      <a:r>
                        <a:rPr kumimoji="0" lang="en-GB"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p>
                    <a:p>
                      <a:r>
                        <a:rPr kumimoji="0" lang="en-GB"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increased</a:t>
                      </a:r>
                    </a:p>
                    <a:p>
                      <a:r>
                        <a:rPr kumimoji="0" lang="en-GB"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p>
                    <a:p>
                      <a:r>
                        <a:rPr kumimoji="0" lang="en-GB"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exposed </a:t>
                      </a:r>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use of renewable energy sources. </a:t>
                      </a:r>
                    </a:p>
                    <a:p>
                      <a:endPar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potential danger of nuclear energy.</a:t>
                      </a:r>
                    </a:p>
                    <a:p>
                      <a:endPar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 major factor for change throughout history.</a:t>
                      </a:r>
                    </a:p>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to three billion barrels per year.</a:t>
                      </a:r>
                    </a:p>
                    <a:p>
                      <a:endPar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initiatives to tap alternative energy sources. </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81929556"/>
                  </a:ext>
                </a:extLst>
              </a:tr>
            </a:tbl>
          </a:graphicData>
        </a:graphic>
      </p:graphicFrame>
    </p:spTree>
    <p:extLst>
      <p:ext uri="{BB962C8B-B14F-4D97-AF65-F5344CB8AC3E}">
        <p14:creationId xmlns:p14="http://schemas.microsoft.com/office/powerpoint/2010/main" val="282179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4691401" y="361786"/>
            <a:ext cx="4968220" cy="769441"/>
          </a:xfrm>
          <a:prstGeom prst="rect">
            <a:avLst/>
          </a:prstGeom>
          <a:solidFill>
            <a:srgbClr val="92D050"/>
          </a:solidFill>
          <a:ln w="38100">
            <a:solidFill>
              <a:schemeClr val="tx1"/>
            </a:solidFill>
          </a:ln>
        </p:spPr>
        <p:txBody>
          <a:bodyPr wrap="none">
            <a:spAutoFit/>
          </a:bodyPr>
          <a:lstStyle/>
          <a:p>
            <a:pPr lvl="0"/>
            <a:r>
              <a:rPr lang="en-GB" dirty="0" smtClean="0">
                <a:solidFill>
                  <a:prstClr val="black"/>
                </a:solidFill>
              </a:rPr>
              <a:t> </a:t>
            </a:r>
            <a:r>
              <a:rPr lang="en-GB" sz="4400" dirty="0" smtClean="0">
                <a:solidFill>
                  <a:prstClr val="black"/>
                </a:solidFill>
                <a:latin typeface="Times New Roman" panose="02020603050405020304" pitchFamily="18" charset="0"/>
                <a:cs typeface="Times New Roman" panose="02020603050405020304" pitchFamily="18" charset="0"/>
              </a:rPr>
              <a:t>Match your Answer. </a:t>
            </a:r>
            <a:endParaRPr lang="en-GB" sz="3200"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355272" y="1234204"/>
            <a:ext cx="8936182" cy="954107"/>
          </a:xfrm>
          <a:prstGeom prst="rect">
            <a:avLst/>
          </a:prstGeom>
          <a:solidFill>
            <a:schemeClr val="accent4">
              <a:lumMod val="60000"/>
              <a:lumOff val="40000"/>
            </a:schemeClr>
          </a:solidFill>
          <a:ln>
            <a:solidFill>
              <a:srgbClr val="002060"/>
            </a:solidFill>
          </a:ln>
        </p:spPr>
        <p:txBody>
          <a:bodyPr wrap="square" rtlCol="0">
            <a:spAutoFit/>
          </a:bodyPr>
          <a:lstStyle/>
          <a:p>
            <a:pPr lvl="0"/>
            <a:r>
              <a:rPr lang="en-GB" sz="2800" b="1" dirty="0">
                <a:solidFill>
                  <a:prstClr val="black"/>
                </a:solidFill>
                <a:latin typeface="Times New Roman" panose="02020603050405020304" pitchFamily="18" charset="0"/>
                <a:cs typeface="Times New Roman" panose="02020603050405020304" pitchFamily="18" charset="0"/>
              </a:rPr>
              <a:t>1.Chernobyl </a:t>
            </a:r>
            <a:r>
              <a:rPr lang="en-GB" sz="2800" b="1" dirty="0" smtClean="0">
                <a:solidFill>
                  <a:prstClr val="black"/>
                </a:solidFill>
                <a:latin typeface="Times New Roman" panose="02020603050405020304" pitchFamily="18" charset="0"/>
                <a:cs typeface="Times New Roman" panose="02020603050405020304" pitchFamily="18" charset="0"/>
              </a:rPr>
              <a:t>disaster has exposed the potential danger of nuclear energy.     </a:t>
            </a:r>
            <a:endParaRPr lang="en-GB" sz="2800" b="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2372589" y="2273826"/>
            <a:ext cx="9379527" cy="954107"/>
          </a:xfrm>
          <a:prstGeom prst="rect">
            <a:avLst/>
          </a:prstGeom>
          <a:solidFill>
            <a:schemeClr val="accent4">
              <a:lumMod val="60000"/>
              <a:lumOff val="40000"/>
            </a:schemeClr>
          </a:solidFill>
          <a:ln>
            <a:solidFill>
              <a:srgbClr val="002060"/>
            </a:solidFill>
          </a:ln>
        </p:spPr>
        <p:txBody>
          <a:bodyPr wrap="square">
            <a:spAutoFit/>
          </a:bodyPr>
          <a:lstStyle/>
          <a:p>
            <a:pPr lvl="0"/>
            <a:r>
              <a:rPr lang="en-GB" sz="2800" b="1" dirty="0">
                <a:solidFill>
                  <a:prstClr val="black"/>
                </a:solidFill>
                <a:latin typeface="Times New Roman" panose="02020603050405020304" pitchFamily="18" charset="0"/>
                <a:cs typeface="Times New Roman" panose="02020603050405020304" pitchFamily="18" charset="0"/>
              </a:rPr>
              <a:t>2.The energy </a:t>
            </a:r>
            <a:r>
              <a:rPr lang="en-GB" sz="2800" b="1" dirty="0" smtClean="0">
                <a:solidFill>
                  <a:prstClr val="black"/>
                </a:solidFill>
                <a:latin typeface="Times New Roman" panose="02020603050405020304" pitchFamily="18" charset="0"/>
                <a:cs typeface="Times New Roman" panose="02020603050405020304" pitchFamily="18" charset="0"/>
              </a:rPr>
              <a:t>industries have been a major factor for change through out the history.</a:t>
            </a:r>
            <a:endParaRPr lang="en-GB" sz="2800" b="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55270" y="3330910"/>
            <a:ext cx="9379527" cy="954107"/>
          </a:xfrm>
          <a:prstGeom prst="rect">
            <a:avLst/>
          </a:prstGeom>
          <a:solidFill>
            <a:schemeClr val="accent4">
              <a:lumMod val="60000"/>
              <a:lumOff val="40000"/>
            </a:schemeClr>
          </a:solidFill>
          <a:ln>
            <a:solidFill>
              <a:srgbClr val="002060"/>
            </a:solidFill>
          </a:ln>
        </p:spPr>
        <p:txBody>
          <a:bodyPr wrap="square">
            <a:spAutoFit/>
          </a:bodyPr>
          <a:lstStyle/>
          <a:p>
            <a:pPr lvl="0"/>
            <a:r>
              <a:rPr lang="en-GB" sz="2800" b="1" dirty="0">
                <a:solidFill>
                  <a:prstClr val="black"/>
                </a:solidFill>
                <a:latin typeface="Times New Roman" panose="02020603050405020304" pitchFamily="18" charset="0"/>
                <a:cs typeface="Times New Roman" panose="02020603050405020304" pitchFamily="18" charset="0"/>
              </a:rPr>
              <a:t>3.The global </a:t>
            </a:r>
            <a:r>
              <a:rPr lang="en-GB" sz="2800" b="1" dirty="0" smtClean="0">
                <a:solidFill>
                  <a:prstClr val="black"/>
                </a:solidFill>
                <a:latin typeface="Times New Roman" panose="02020603050405020304" pitchFamily="18" charset="0"/>
                <a:cs typeface="Times New Roman" panose="02020603050405020304" pitchFamily="18" charset="0"/>
              </a:rPr>
              <a:t>petroleum consumption has increased to three  billion barrel per year.</a:t>
            </a:r>
            <a:endParaRPr lang="en-GB" sz="2800" b="1"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89910" y="4415881"/>
            <a:ext cx="9379527" cy="954107"/>
          </a:xfrm>
          <a:prstGeom prst="rect">
            <a:avLst/>
          </a:prstGeom>
          <a:solidFill>
            <a:schemeClr val="accent4">
              <a:lumMod val="60000"/>
              <a:lumOff val="40000"/>
            </a:schemeClr>
          </a:solidFill>
          <a:ln>
            <a:solidFill>
              <a:srgbClr val="002060"/>
            </a:solidFill>
          </a:ln>
        </p:spPr>
        <p:txBody>
          <a:bodyPr wrap="square">
            <a:spAutoFit/>
          </a:bodyPr>
          <a:lstStyle/>
          <a:p>
            <a:pPr lvl="0"/>
            <a:r>
              <a:rPr lang="en-GB" sz="2800" b="1" dirty="0">
                <a:solidFill>
                  <a:prstClr val="black"/>
                </a:solidFill>
                <a:latin typeface="Times New Roman" panose="02020603050405020304" pitchFamily="18" charset="0"/>
                <a:cs typeface="Times New Roman" panose="02020603050405020304" pitchFamily="18" charset="0"/>
              </a:rPr>
              <a:t>4. Major </a:t>
            </a:r>
            <a:r>
              <a:rPr lang="en-GB" sz="2800" b="1" dirty="0" smtClean="0">
                <a:solidFill>
                  <a:prstClr val="black"/>
                </a:solidFill>
                <a:latin typeface="Times New Roman" panose="02020603050405020304" pitchFamily="18" charset="0"/>
                <a:cs typeface="Times New Roman" panose="02020603050405020304" pitchFamily="18" charset="0"/>
              </a:rPr>
              <a:t>industrial economies have taken initiatives to tap</a:t>
            </a:r>
          </a:p>
          <a:p>
            <a:pPr lvl="0"/>
            <a:r>
              <a:rPr lang="en-GB" sz="2800" b="1" dirty="0">
                <a:solidFill>
                  <a:prstClr val="black"/>
                </a:solidFill>
                <a:latin typeface="Times New Roman" panose="02020603050405020304" pitchFamily="18" charset="0"/>
                <a:cs typeface="Times New Roman" panose="02020603050405020304" pitchFamily="18" charset="0"/>
              </a:rPr>
              <a:t> </a:t>
            </a:r>
            <a:r>
              <a:rPr lang="en-GB" sz="2800" b="1" dirty="0" smtClean="0">
                <a:solidFill>
                  <a:prstClr val="black"/>
                </a:solidFill>
                <a:latin typeface="Times New Roman" panose="02020603050405020304" pitchFamily="18" charset="0"/>
                <a:cs typeface="Times New Roman" panose="02020603050405020304" pitchFamily="18" charset="0"/>
              </a:rPr>
              <a:t>   alternative energy sources.</a:t>
            </a:r>
            <a:endParaRPr lang="en-GB" sz="2800" b="1"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2372589" y="5564902"/>
            <a:ext cx="9414167" cy="954107"/>
          </a:xfrm>
          <a:prstGeom prst="rect">
            <a:avLst/>
          </a:prstGeom>
          <a:solidFill>
            <a:schemeClr val="accent4">
              <a:lumMod val="60000"/>
              <a:lumOff val="40000"/>
            </a:schemeClr>
          </a:solidFill>
          <a:ln>
            <a:solidFill>
              <a:srgbClr val="002060"/>
            </a:solidFill>
          </a:ln>
        </p:spPr>
        <p:txBody>
          <a:bodyPr wrap="square">
            <a:spAutoFit/>
          </a:bodyPr>
          <a:lstStyle/>
          <a:p>
            <a:pPr lvl="0"/>
            <a:r>
              <a:rPr lang="en-GB" sz="2800" b="1" dirty="0">
                <a:solidFill>
                  <a:prstClr val="black"/>
                </a:solidFill>
                <a:latin typeface="Times New Roman" panose="02020603050405020304" pitchFamily="18" charset="0"/>
                <a:cs typeface="Times New Roman" panose="02020603050405020304" pitchFamily="18" charset="0"/>
              </a:rPr>
              <a:t>5. </a:t>
            </a:r>
            <a:r>
              <a:rPr lang="en-GB" sz="2800" b="1" dirty="0" smtClean="0">
                <a:solidFill>
                  <a:prstClr val="black"/>
                </a:solidFill>
                <a:latin typeface="Times New Roman" panose="02020603050405020304" pitchFamily="18" charset="0"/>
                <a:cs typeface="Times New Roman" panose="02020603050405020304" pitchFamily="18" charset="0"/>
              </a:rPr>
              <a:t>Scientists have emphasized the use of renewable energy</a:t>
            </a:r>
          </a:p>
          <a:p>
            <a:pPr lvl="0"/>
            <a:r>
              <a:rPr lang="en-GB" sz="2800" b="1" dirty="0">
                <a:solidFill>
                  <a:prstClr val="black"/>
                </a:solidFill>
                <a:latin typeface="Times New Roman" panose="02020603050405020304" pitchFamily="18" charset="0"/>
                <a:cs typeface="Times New Roman" panose="02020603050405020304" pitchFamily="18" charset="0"/>
              </a:rPr>
              <a:t> </a:t>
            </a:r>
            <a:r>
              <a:rPr lang="en-GB" sz="2800" b="1" dirty="0" smtClean="0">
                <a:solidFill>
                  <a:prstClr val="black"/>
                </a:solidFill>
                <a:latin typeface="Times New Roman" panose="02020603050405020304" pitchFamily="18" charset="0"/>
                <a:cs typeface="Times New Roman" panose="02020603050405020304" pitchFamily="18" charset="0"/>
              </a:rPr>
              <a:t>    sources.</a:t>
            </a:r>
            <a:endParaRPr lang="en-GB"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9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2337111" y="529677"/>
            <a:ext cx="9508525" cy="954107"/>
          </a:xfrm>
          <a:prstGeom prst="rect">
            <a:avLst/>
          </a:prstGeom>
          <a:solidFill>
            <a:schemeClr val="accent4">
              <a:lumMod val="60000"/>
              <a:lumOff val="40000"/>
            </a:schemeClr>
          </a:solidFill>
          <a:ln>
            <a:solidFill>
              <a:srgbClr val="002060"/>
            </a:solidFill>
          </a:ln>
        </p:spPr>
        <p:txBody>
          <a:bodyPr wrap="square">
            <a:spAutoFit/>
          </a:bodyPr>
          <a:lstStyle/>
          <a:p>
            <a:pPr lvl="0"/>
            <a:r>
              <a:rPr lang="en-GB" sz="2800" b="1" dirty="0" smtClean="0">
                <a:solidFill>
                  <a:prstClr val="black"/>
                </a:solidFill>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Complete the following passage with words from the box. There are more words than necessary. </a:t>
            </a:r>
          </a:p>
        </p:txBody>
      </p:sp>
      <p:grpSp>
        <p:nvGrpSpPr>
          <p:cNvPr id="2" name="Group 1"/>
          <p:cNvGrpSpPr/>
          <p:nvPr/>
        </p:nvGrpSpPr>
        <p:grpSpPr>
          <a:xfrm>
            <a:off x="2154873" y="2626153"/>
            <a:ext cx="9011041" cy="1148920"/>
            <a:chOff x="2542800" y="2612299"/>
            <a:chExt cx="9011041" cy="1148920"/>
          </a:xfrm>
          <a:solidFill>
            <a:schemeClr val="accent4">
              <a:lumMod val="60000"/>
              <a:lumOff val="40000"/>
            </a:schemeClr>
          </a:solidFill>
        </p:grpSpPr>
        <p:sp>
          <p:nvSpPr>
            <p:cNvPr id="6" name="Rectangle 5"/>
            <p:cNvSpPr/>
            <p:nvPr/>
          </p:nvSpPr>
          <p:spPr>
            <a:xfrm>
              <a:off x="2542800" y="2622745"/>
              <a:ext cx="1598515" cy="523220"/>
            </a:xfrm>
            <a:prstGeom prst="rect">
              <a:avLst/>
            </a:prstGeom>
            <a:grpFill/>
          </p:spPr>
          <p:txBody>
            <a:bodyPr wrap="none">
              <a:spAutoFit/>
            </a:bodyPr>
            <a:lstStyle/>
            <a:p>
              <a:r>
                <a:rPr lang="en-GB" sz="2800" dirty="0" smtClean="0">
                  <a:solidFill>
                    <a:prstClr val="black"/>
                  </a:solidFill>
                  <a:latin typeface="Times New Roman" panose="02020603050405020304" pitchFamily="18" charset="0"/>
                  <a:cs typeface="Times New Roman" panose="02020603050405020304" pitchFamily="18" charset="0"/>
                </a:rPr>
                <a:t>suggested</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4406681" y="2622745"/>
              <a:ext cx="1298753" cy="523220"/>
            </a:xfrm>
            <a:prstGeom prst="rect">
              <a:avLst/>
            </a:prstGeom>
            <a:grpFill/>
          </p:spPr>
          <p:txBody>
            <a:bodyPr wrap="none">
              <a:spAutoFit/>
            </a:bodyPr>
            <a:lstStyle/>
            <a:p>
              <a:r>
                <a:rPr lang="en-GB" sz="2800" dirty="0">
                  <a:solidFill>
                    <a:prstClr val="black"/>
                  </a:solidFill>
                  <a:latin typeface="Times New Roman" panose="02020603050405020304" pitchFamily="18" charset="0"/>
                  <a:cs typeface="Times New Roman" panose="02020603050405020304" pitchFamily="18" charset="0"/>
                </a:rPr>
                <a:t>radiates</a:t>
              </a:r>
              <a:endParaRPr lang="en-US" dirty="0"/>
            </a:p>
          </p:txBody>
        </p:sp>
        <p:sp>
          <p:nvSpPr>
            <p:cNvPr id="8" name="Rectangle 7"/>
            <p:cNvSpPr/>
            <p:nvPr/>
          </p:nvSpPr>
          <p:spPr>
            <a:xfrm>
              <a:off x="6009025" y="2612299"/>
              <a:ext cx="1082348" cy="523220"/>
            </a:xfrm>
            <a:prstGeom prst="rect">
              <a:avLst/>
            </a:prstGeom>
            <a:grpFill/>
          </p:spPr>
          <p:txBody>
            <a:bodyPr wrap="none">
              <a:spAutoFit/>
            </a:bodyPr>
            <a:lstStyle/>
            <a:p>
              <a:r>
                <a:rPr lang="en-GB" sz="2800" dirty="0">
                  <a:solidFill>
                    <a:prstClr val="black"/>
                  </a:solidFill>
                  <a:latin typeface="Times New Roman" panose="02020603050405020304" pitchFamily="18" charset="0"/>
                  <a:cs typeface="Times New Roman" panose="02020603050405020304" pitchFamily="18" charset="0"/>
                </a:rPr>
                <a:t>would</a:t>
              </a:r>
              <a:endParaRPr lang="en-US" dirty="0"/>
            </a:p>
          </p:txBody>
        </p:sp>
        <p:sp>
          <p:nvSpPr>
            <p:cNvPr id="9" name="Rectangle 8"/>
            <p:cNvSpPr/>
            <p:nvPr/>
          </p:nvSpPr>
          <p:spPr>
            <a:xfrm>
              <a:off x="7162390" y="2612299"/>
              <a:ext cx="1431739" cy="523220"/>
            </a:xfrm>
            <a:prstGeom prst="rect">
              <a:avLst/>
            </a:prstGeom>
            <a:grpFill/>
          </p:spPr>
          <p:txBody>
            <a:bodyPr wrap="none">
              <a:spAutoFit/>
            </a:bodyPr>
            <a:lstStyle/>
            <a:p>
              <a:r>
                <a:rPr lang="en-GB" sz="2800" dirty="0">
                  <a:solidFill>
                    <a:prstClr val="black"/>
                  </a:solidFill>
                  <a:latin typeface="Times New Roman" panose="02020603050405020304" pitchFamily="18" charset="0"/>
                  <a:cs typeface="Times New Roman" panose="02020603050405020304" pitchFamily="18" charset="0"/>
                </a:rPr>
                <a:t>effective</a:t>
              </a:r>
              <a:endParaRPr lang="en-US" dirty="0"/>
            </a:p>
          </p:txBody>
        </p:sp>
        <p:sp>
          <p:nvSpPr>
            <p:cNvPr id="10" name="Rectangle 9"/>
            <p:cNvSpPr/>
            <p:nvPr/>
          </p:nvSpPr>
          <p:spPr>
            <a:xfrm>
              <a:off x="8665146" y="2622745"/>
              <a:ext cx="1657826" cy="523220"/>
            </a:xfrm>
            <a:prstGeom prst="rect">
              <a:avLst/>
            </a:prstGeom>
            <a:grpFill/>
          </p:spPr>
          <p:txBody>
            <a:bodyPr wrap="none">
              <a:spAutoFit/>
            </a:bodyPr>
            <a:lstStyle/>
            <a:p>
              <a:r>
                <a:rPr lang="en-GB" sz="2800" dirty="0">
                  <a:solidFill>
                    <a:prstClr val="black"/>
                  </a:solidFill>
                  <a:latin typeface="Times New Roman" panose="02020603050405020304" pitchFamily="18" charset="0"/>
                  <a:cs typeface="Times New Roman" panose="02020603050405020304" pitchFamily="18" charset="0"/>
                </a:rPr>
                <a:t>conducted</a:t>
              </a:r>
              <a:endParaRPr lang="en-US" dirty="0"/>
            </a:p>
          </p:txBody>
        </p:sp>
        <p:sp>
          <p:nvSpPr>
            <p:cNvPr id="11" name="Rectangle 10"/>
            <p:cNvSpPr/>
            <p:nvPr/>
          </p:nvSpPr>
          <p:spPr>
            <a:xfrm>
              <a:off x="10553246" y="2622745"/>
              <a:ext cx="1000595" cy="523220"/>
            </a:xfrm>
            <a:prstGeom prst="rect">
              <a:avLst/>
            </a:prstGeom>
            <a:grpFill/>
          </p:spPr>
          <p:txBody>
            <a:bodyPr wrap="none">
              <a:spAutoFit/>
            </a:bodyPr>
            <a:lstStyle/>
            <a:p>
              <a:r>
                <a:rPr lang="en-GB" sz="2800" dirty="0">
                  <a:latin typeface="Times New Roman" panose="02020603050405020304" pitchFamily="18" charset="0"/>
                  <a:cs typeface="Times New Roman" panose="02020603050405020304" pitchFamily="18" charset="0"/>
                </a:rPr>
                <a:t>either</a:t>
              </a:r>
              <a:endParaRPr lang="en-US" sz="2800" dirty="0"/>
            </a:p>
          </p:txBody>
        </p:sp>
        <p:sp>
          <p:nvSpPr>
            <p:cNvPr id="12" name="Rectangle 11"/>
            <p:cNvSpPr/>
            <p:nvPr/>
          </p:nvSpPr>
          <p:spPr>
            <a:xfrm>
              <a:off x="2764849" y="3237999"/>
              <a:ext cx="1154419" cy="523220"/>
            </a:xfrm>
            <a:prstGeom prst="rect">
              <a:avLst/>
            </a:prstGeom>
            <a:grpFill/>
          </p:spPr>
          <p:txBody>
            <a:bodyPr wrap="none">
              <a:spAutoFit/>
            </a:bodyPr>
            <a:lstStyle/>
            <a:p>
              <a:r>
                <a:rPr lang="en-GB" sz="2800" dirty="0">
                  <a:solidFill>
                    <a:prstClr val="black"/>
                  </a:solidFill>
                  <a:latin typeface="Times New Roman" panose="02020603050405020304" pitchFamily="18" charset="0"/>
                  <a:cs typeface="Times New Roman" panose="02020603050405020304" pitchFamily="18" charset="0"/>
                </a:rPr>
                <a:t>energy</a:t>
              </a:r>
              <a:endParaRPr lang="en-US" dirty="0"/>
            </a:p>
          </p:txBody>
        </p:sp>
        <p:sp>
          <p:nvSpPr>
            <p:cNvPr id="13" name="Rectangle 12"/>
            <p:cNvSpPr/>
            <p:nvPr/>
          </p:nvSpPr>
          <p:spPr>
            <a:xfrm>
              <a:off x="4585002" y="3237999"/>
              <a:ext cx="1332352" cy="523220"/>
            </a:xfrm>
            <a:prstGeom prst="rect">
              <a:avLst/>
            </a:prstGeom>
            <a:grpFill/>
          </p:spPr>
          <p:txBody>
            <a:bodyPr wrap="none">
              <a:spAutoFit/>
            </a:bodyPr>
            <a:lstStyle/>
            <a:p>
              <a:r>
                <a:rPr lang="en-GB" sz="2800" dirty="0">
                  <a:solidFill>
                    <a:prstClr val="black"/>
                  </a:solidFill>
                  <a:latin typeface="Times New Roman" panose="02020603050405020304" pitchFamily="18" charset="0"/>
                  <a:cs typeface="Times New Roman" panose="02020603050405020304" pitchFamily="18" charset="0"/>
                </a:rPr>
                <a:t>affected</a:t>
              </a:r>
              <a:endParaRPr lang="en-US" dirty="0"/>
            </a:p>
          </p:txBody>
        </p:sp>
        <p:sp>
          <p:nvSpPr>
            <p:cNvPr id="15" name="Rectangle 14"/>
            <p:cNvSpPr/>
            <p:nvPr/>
          </p:nvSpPr>
          <p:spPr>
            <a:xfrm>
              <a:off x="6212120" y="3237999"/>
              <a:ext cx="941283" cy="523220"/>
            </a:xfrm>
            <a:prstGeom prst="rect">
              <a:avLst/>
            </a:prstGeom>
            <a:grpFill/>
          </p:spPr>
          <p:txBody>
            <a:bodyPr wrap="none">
              <a:spAutoFit/>
            </a:bodyPr>
            <a:lstStyle/>
            <a:p>
              <a:r>
                <a:rPr lang="en-GB" sz="2800" dirty="0">
                  <a:solidFill>
                    <a:prstClr val="black"/>
                  </a:solidFill>
                  <a:latin typeface="Times New Roman" panose="02020603050405020304" pitchFamily="18" charset="0"/>
                  <a:cs typeface="Times New Roman" panose="02020603050405020304" pitchFamily="18" charset="0"/>
                </a:rPr>
                <a:t>crisis</a:t>
              </a:r>
              <a:endParaRPr lang="en-US" dirty="0"/>
            </a:p>
          </p:txBody>
        </p:sp>
        <p:sp>
          <p:nvSpPr>
            <p:cNvPr id="16" name="Rectangle 15"/>
            <p:cNvSpPr/>
            <p:nvPr/>
          </p:nvSpPr>
          <p:spPr>
            <a:xfrm>
              <a:off x="7699956" y="3214391"/>
              <a:ext cx="622286" cy="523220"/>
            </a:xfrm>
            <a:prstGeom prst="rect">
              <a:avLst/>
            </a:prstGeom>
            <a:grpFill/>
          </p:spPr>
          <p:txBody>
            <a:bodyPr wrap="none">
              <a:spAutoFit/>
            </a:bodyPr>
            <a:lstStyle/>
            <a:p>
              <a:r>
                <a:rPr lang="en-GB" sz="2800" dirty="0">
                  <a:solidFill>
                    <a:prstClr val="black"/>
                  </a:solidFill>
                  <a:latin typeface="Times New Roman" panose="02020603050405020304" pitchFamily="18" charset="0"/>
                  <a:cs typeface="Times New Roman" panose="02020603050405020304" pitchFamily="18" charset="0"/>
                </a:rPr>
                <a:t>tap</a:t>
              </a:r>
              <a:endParaRPr lang="en-US" dirty="0"/>
            </a:p>
          </p:txBody>
        </p:sp>
        <p:sp>
          <p:nvSpPr>
            <p:cNvPr id="17" name="Rectangle 16"/>
            <p:cNvSpPr/>
            <p:nvPr/>
          </p:nvSpPr>
          <p:spPr>
            <a:xfrm>
              <a:off x="9008188" y="3237999"/>
              <a:ext cx="971741" cy="523220"/>
            </a:xfrm>
            <a:prstGeom prst="rect">
              <a:avLst/>
            </a:prstGeom>
            <a:grpFill/>
          </p:spPr>
          <p:txBody>
            <a:bodyPr wrap="none">
              <a:spAutoFit/>
            </a:bodyPr>
            <a:lstStyle/>
            <a:p>
              <a:pPr lvl="0"/>
              <a:r>
                <a:rPr lang="en-GB" sz="2800" dirty="0">
                  <a:solidFill>
                    <a:prstClr val="black"/>
                  </a:solidFill>
                  <a:latin typeface="Times New Roman" panose="02020603050405020304" pitchFamily="18" charset="0"/>
                  <a:cs typeface="Times New Roman" panose="02020603050405020304" pitchFamily="18" charset="0"/>
                </a:rPr>
                <a:t>were </a:t>
              </a:r>
            </a:p>
          </p:txBody>
        </p:sp>
      </p:grpSp>
    </p:spTree>
    <p:extLst>
      <p:ext uri="{BB962C8B-B14F-4D97-AF65-F5344CB8AC3E}">
        <p14:creationId xmlns:p14="http://schemas.microsoft.com/office/powerpoint/2010/main" val="357088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1773382" y="1494794"/>
            <a:ext cx="10219788" cy="4893647"/>
          </a:xfrm>
          <a:prstGeom prst="rect">
            <a:avLst/>
          </a:prstGeom>
          <a:solidFill>
            <a:schemeClr val="accent4">
              <a:lumMod val="40000"/>
              <a:lumOff val="60000"/>
            </a:schemeClr>
          </a:solidFill>
          <a:ln>
            <a:solidFill>
              <a:srgbClr val="002060"/>
            </a:solidFill>
          </a:ln>
        </p:spPr>
        <p:txBody>
          <a:bodyPr wrap="square">
            <a:spAutoFit/>
          </a:bodyPr>
          <a:lstStyle/>
          <a:p>
            <a:pPr algn="just"/>
            <a:r>
              <a:rPr lang="en-GB" sz="2400" dirty="0" smtClean="0">
                <a:latin typeface="Times New Roman" panose="02020603050405020304" pitchFamily="18" charset="0"/>
                <a:cs typeface="Times New Roman" panose="02020603050405020304" pitchFamily="18" charset="0"/>
              </a:rPr>
              <a:t>To </a:t>
            </a:r>
            <a:r>
              <a:rPr lang="en-GB" sz="2400" dirty="0">
                <a:latin typeface="Times New Roman" panose="02020603050405020304" pitchFamily="18" charset="0"/>
                <a:cs typeface="Times New Roman" panose="02020603050405020304" pitchFamily="18" charset="0"/>
              </a:rPr>
              <a:t>answer the </a:t>
            </a:r>
            <a:r>
              <a:rPr lang="en-GB" sz="2400" dirty="0" smtClean="0">
                <a:latin typeface="Times New Roman" panose="02020603050405020304" pitchFamily="18" charset="0"/>
                <a:cs typeface="Times New Roman" panose="02020603050405020304" pitchFamily="18" charset="0"/>
              </a:rPr>
              <a:t>energy--------- </a:t>
            </a:r>
            <a:r>
              <a:rPr lang="en-GB" sz="2400" dirty="0">
                <a:latin typeface="Times New Roman" panose="02020603050405020304" pitchFamily="18" charset="0"/>
                <a:cs typeface="Times New Roman" panose="02020603050405020304" pitchFamily="18" charset="0"/>
              </a:rPr>
              <a:t>in the world, scientist, professor, and former Indian president Mr APJ Abdul </a:t>
            </a:r>
            <a:r>
              <a:rPr lang="en-GB" sz="2400" dirty="0" err="1">
                <a:latin typeface="Times New Roman" panose="02020603050405020304" pitchFamily="18" charset="0"/>
                <a:cs typeface="Times New Roman" panose="02020603050405020304" pitchFamily="18" charset="0"/>
              </a:rPr>
              <a:t>Kahan</a:t>
            </a:r>
            <a:r>
              <a:rPr lang="en-GB" sz="2400" dirty="0">
                <a:latin typeface="Times New Roman" panose="02020603050405020304" pitchFamily="18" charset="0"/>
                <a:cs typeface="Times New Roman" panose="02020603050405020304" pitchFamily="18" charset="0"/>
              </a:rPr>
              <a:t> has </a:t>
            </a:r>
            <a:r>
              <a:rPr lang="en-GB" sz="2400" dirty="0" smtClean="0">
                <a:latin typeface="Times New Roman" panose="02020603050405020304" pitchFamily="18" charset="0"/>
                <a:cs typeface="Times New Roman" panose="02020603050405020304" pitchFamily="18" charset="0"/>
              </a:rPr>
              <a:t>--------- - </a:t>
            </a:r>
            <a:r>
              <a:rPr lang="en-GB" sz="2400" dirty="0">
                <a:latin typeface="Times New Roman" panose="02020603050405020304" pitchFamily="18" charset="0"/>
                <a:cs typeface="Times New Roman" panose="02020603050405020304" pitchFamily="18" charset="0"/>
              </a:rPr>
              <a:t>that solar energy can be harnessed by establishing space stations in </a:t>
            </a:r>
            <a:r>
              <a:rPr lang="en-GB" sz="2400" dirty="0" smtClean="0">
                <a:latin typeface="Times New Roman" panose="02020603050405020304" pitchFamily="18" charset="0"/>
                <a:cs typeface="Times New Roman" panose="02020603050405020304" pitchFamily="18" charset="0"/>
              </a:rPr>
              <a:t>outer </a:t>
            </a:r>
            <a:r>
              <a:rPr lang="en-GB" sz="2400" dirty="0">
                <a:latin typeface="Times New Roman" panose="02020603050405020304" pitchFamily="18" charset="0"/>
                <a:cs typeface="Times New Roman" panose="02020603050405020304" pitchFamily="18" charset="0"/>
              </a:rPr>
              <a:t>space in order </a:t>
            </a:r>
            <a:r>
              <a:rPr lang="en-GB" sz="2400" dirty="0" smtClean="0">
                <a:latin typeface="Times New Roman" panose="02020603050405020304" pitchFamily="18" charset="0"/>
                <a:cs typeface="Times New Roman" panose="02020603050405020304" pitchFamily="18" charset="0"/>
              </a:rPr>
              <a:t>to--------- </a:t>
            </a:r>
            <a:r>
              <a:rPr lang="en-GB" sz="2400" dirty="0">
                <a:latin typeface="Times New Roman" panose="02020603050405020304" pitchFamily="18" charset="0"/>
                <a:cs typeface="Times New Roman" panose="02020603050405020304" pitchFamily="18" charset="0"/>
              </a:rPr>
              <a:t>solar power round the clock. Mr Kalam said that the </a:t>
            </a:r>
            <a:r>
              <a:rPr lang="en-GB" sz="2400" dirty="0" smtClean="0">
                <a:latin typeface="Times New Roman" panose="02020603050405020304" pitchFamily="18" charset="0"/>
                <a:cs typeface="Times New Roman" panose="02020603050405020304" pitchFamily="18" charset="0"/>
              </a:rPr>
              <a:t>sun--------- --about </a:t>
            </a:r>
            <a:r>
              <a:rPr lang="en-GB" sz="2400" dirty="0">
                <a:latin typeface="Times New Roman" panose="02020603050405020304" pitchFamily="18" charset="0"/>
                <a:cs typeface="Times New Roman" panose="02020603050405020304" pitchFamily="18" charset="0"/>
              </a:rPr>
              <a:t>10 trillion times the energy which humans consume across the world today. If we  </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able to extract even a small portion of this energy from the sun, </a:t>
            </a:r>
            <a:r>
              <a:rPr lang="en-GB" sz="2400" dirty="0" smtClean="0">
                <a:latin typeface="Times New Roman" panose="02020603050405020304" pitchFamily="18" charset="0"/>
                <a:cs typeface="Times New Roman" panose="02020603050405020304" pitchFamily="18" charset="0"/>
              </a:rPr>
              <a:t>it-------- -- </a:t>
            </a:r>
            <a:r>
              <a:rPr lang="en-GB" sz="2400" dirty="0">
                <a:latin typeface="Times New Roman" panose="02020603050405020304" pitchFamily="18" charset="0"/>
                <a:cs typeface="Times New Roman" panose="02020603050405020304" pitchFamily="18" charset="0"/>
              </a:rPr>
              <a:t>be sufficient to secure the energy demands of our future. </a:t>
            </a:r>
            <a:r>
              <a:rPr lang="en-GB" sz="2400" dirty="0" smtClean="0">
                <a:latin typeface="Times New Roman" panose="02020603050405020304" pitchFamily="18" charset="0"/>
                <a:cs typeface="Times New Roman" panose="02020603050405020304" pitchFamily="18" charset="0"/>
              </a:rPr>
              <a:t>Pointing </a:t>
            </a:r>
            <a:r>
              <a:rPr lang="en-GB" sz="2400" dirty="0">
                <a:latin typeface="Times New Roman" panose="02020603050405020304" pitchFamily="18" charset="0"/>
                <a:cs typeface="Times New Roman" panose="02020603050405020304" pitchFamily="18" charset="0"/>
              </a:rPr>
              <a:t>out that space based solar power plants do not get </a:t>
            </a:r>
            <a:r>
              <a:rPr lang="en-GB" sz="2400" dirty="0" smtClean="0">
                <a:latin typeface="Times New Roman" panose="02020603050405020304" pitchFamily="18" charset="0"/>
                <a:cs typeface="Times New Roman" panose="02020603050405020304" pitchFamily="18" charset="0"/>
              </a:rPr>
              <a:t>-------------by </a:t>
            </a:r>
            <a:r>
              <a:rPr lang="en-GB" sz="2400" dirty="0">
                <a:latin typeface="Times New Roman" panose="02020603050405020304" pitchFamily="18" charset="0"/>
                <a:cs typeface="Times New Roman" panose="02020603050405020304" pitchFamily="18" charset="0"/>
              </a:rPr>
              <a:t>weather, the scientist said that </a:t>
            </a:r>
            <a:r>
              <a:rPr lang="en-GB" sz="2400" dirty="0" smtClean="0">
                <a:latin typeface="Times New Roman" panose="02020603050405020304" pitchFamily="18" charset="0"/>
                <a:cs typeface="Times New Roman" panose="02020603050405020304" pitchFamily="18" charset="0"/>
              </a:rPr>
              <a:t>thus it </a:t>
            </a:r>
            <a:r>
              <a:rPr lang="en-GB" sz="2400" dirty="0">
                <a:latin typeface="Times New Roman" panose="02020603050405020304" pitchFamily="18" charset="0"/>
                <a:cs typeface="Times New Roman" panose="02020603050405020304" pitchFamily="18" charset="0"/>
              </a:rPr>
              <a:t>would </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be far more </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in efficiency and power generation than the surface based systems. Professor Kalam suggested that the energy should be transmitted from space back to earth </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through microwave or any other technology like laser. Careful research of the impact and safety concerns would have to </a:t>
            </a:r>
            <a:r>
              <a:rPr lang="en-GB" sz="2400" dirty="0" smtClean="0">
                <a:latin typeface="Times New Roman" panose="02020603050405020304" pitchFamily="18" charset="0"/>
                <a:cs typeface="Times New Roman" panose="02020603050405020304" pitchFamily="18" charset="0"/>
              </a:rPr>
              <a:t>be-------------- </a:t>
            </a:r>
            <a:r>
              <a:rPr lang="en-GB" sz="2400" dirty="0">
                <a:latin typeface="Times New Roman" panose="02020603050405020304" pitchFamily="18" charset="0"/>
                <a:cs typeface="Times New Roman" panose="02020603050405020304" pitchFamily="18" charset="0"/>
              </a:rPr>
              <a:t>in this regard.  </a:t>
            </a:r>
          </a:p>
        </p:txBody>
      </p:sp>
      <p:sp>
        <p:nvSpPr>
          <p:cNvPr id="6" name="Rectangle 5"/>
          <p:cNvSpPr/>
          <p:nvPr/>
        </p:nvSpPr>
        <p:spPr>
          <a:xfrm>
            <a:off x="2461802" y="154432"/>
            <a:ext cx="1398140" cy="461665"/>
          </a:xfrm>
          <a:prstGeom prst="rect">
            <a:avLst/>
          </a:prstGeom>
        </p:spPr>
        <p:txBody>
          <a:bodyPr wrap="none">
            <a:spAutoFit/>
          </a:bodyPr>
          <a:lstStyle/>
          <a:p>
            <a:r>
              <a:rPr lang="en-GB" sz="2400" dirty="0" smtClean="0">
                <a:solidFill>
                  <a:srgbClr val="FF0000"/>
                </a:solidFill>
                <a:latin typeface="Times New Roman" panose="02020603050405020304" pitchFamily="18" charset="0"/>
                <a:cs typeface="Times New Roman" panose="02020603050405020304" pitchFamily="18" charset="0"/>
              </a:rPr>
              <a:t>suggested</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159683" y="154432"/>
            <a:ext cx="1140056" cy="461665"/>
          </a:xfrm>
          <a:prstGeom prst="rect">
            <a:avLst/>
          </a:prstGeom>
        </p:spPr>
        <p:txBody>
          <a:bodyPr wrap="none">
            <a:spAutoFit/>
          </a:bodyPr>
          <a:lstStyle/>
          <a:p>
            <a:r>
              <a:rPr lang="en-GB" sz="2400" dirty="0">
                <a:solidFill>
                  <a:srgbClr val="FF0000"/>
                </a:solidFill>
                <a:latin typeface="Times New Roman" panose="02020603050405020304" pitchFamily="18" charset="0"/>
                <a:cs typeface="Times New Roman" panose="02020603050405020304" pitchFamily="18" charset="0"/>
              </a:rPr>
              <a:t>radiates</a:t>
            </a:r>
            <a:endParaRPr lang="en-US" sz="1600" dirty="0">
              <a:solidFill>
                <a:srgbClr val="FF0000"/>
              </a:solidFill>
            </a:endParaRPr>
          </a:p>
        </p:txBody>
      </p:sp>
      <p:sp>
        <p:nvSpPr>
          <p:cNvPr id="8" name="Rectangle 7"/>
          <p:cNvSpPr/>
          <p:nvPr/>
        </p:nvSpPr>
        <p:spPr>
          <a:xfrm>
            <a:off x="5546512" y="156426"/>
            <a:ext cx="954107" cy="461665"/>
          </a:xfrm>
          <a:prstGeom prst="rect">
            <a:avLst/>
          </a:prstGeom>
        </p:spPr>
        <p:txBody>
          <a:bodyPr wrap="none">
            <a:spAutoFit/>
          </a:bodyPr>
          <a:lstStyle/>
          <a:p>
            <a:r>
              <a:rPr lang="en-GB" sz="2400" dirty="0">
                <a:solidFill>
                  <a:srgbClr val="FF0000"/>
                </a:solidFill>
                <a:latin typeface="Times New Roman" panose="02020603050405020304" pitchFamily="18" charset="0"/>
                <a:cs typeface="Times New Roman" panose="02020603050405020304" pitchFamily="18" charset="0"/>
              </a:rPr>
              <a:t>would</a:t>
            </a:r>
            <a:endParaRPr lang="en-US" sz="1600" dirty="0">
              <a:solidFill>
                <a:srgbClr val="FF0000"/>
              </a:solidFill>
            </a:endParaRPr>
          </a:p>
        </p:txBody>
      </p:sp>
      <p:sp>
        <p:nvSpPr>
          <p:cNvPr id="9" name="Rectangle 8"/>
          <p:cNvSpPr/>
          <p:nvPr/>
        </p:nvSpPr>
        <p:spPr>
          <a:xfrm>
            <a:off x="6756152" y="154432"/>
            <a:ext cx="1253100" cy="461665"/>
          </a:xfrm>
          <a:prstGeom prst="rect">
            <a:avLst/>
          </a:prstGeom>
        </p:spPr>
        <p:txBody>
          <a:bodyPr wrap="none">
            <a:spAutoFit/>
          </a:bodyPr>
          <a:lstStyle/>
          <a:p>
            <a:r>
              <a:rPr lang="en-GB" sz="2400" dirty="0">
                <a:solidFill>
                  <a:srgbClr val="FF0000"/>
                </a:solidFill>
                <a:latin typeface="Times New Roman" panose="02020603050405020304" pitchFamily="18" charset="0"/>
                <a:cs typeface="Times New Roman" panose="02020603050405020304" pitchFamily="18" charset="0"/>
              </a:rPr>
              <a:t>effective</a:t>
            </a:r>
            <a:endParaRPr lang="en-US" sz="1600" dirty="0">
              <a:solidFill>
                <a:srgbClr val="FF0000"/>
              </a:solidFill>
            </a:endParaRPr>
          </a:p>
        </p:txBody>
      </p:sp>
      <p:sp>
        <p:nvSpPr>
          <p:cNvPr id="10" name="Rectangle 9"/>
          <p:cNvSpPr/>
          <p:nvPr/>
        </p:nvSpPr>
        <p:spPr>
          <a:xfrm>
            <a:off x="8315183" y="154432"/>
            <a:ext cx="1447832" cy="461665"/>
          </a:xfrm>
          <a:prstGeom prst="rect">
            <a:avLst/>
          </a:prstGeom>
        </p:spPr>
        <p:txBody>
          <a:bodyPr wrap="none">
            <a:spAutoFit/>
          </a:bodyPr>
          <a:lstStyle/>
          <a:p>
            <a:r>
              <a:rPr lang="en-GB" sz="2400" dirty="0">
                <a:solidFill>
                  <a:srgbClr val="FF0000"/>
                </a:solidFill>
                <a:latin typeface="Times New Roman" panose="02020603050405020304" pitchFamily="18" charset="0"/>
                <a:cs typeface="Times New Roman" panose="02020603050405020304" pitchFamily="18" charset="0"/>
              </a:rPr>
              <a:t>conducted</a:t>
            </a:r>
            <a:endParaRPr lang="en-US" sz="1600" dirty="0">
              <a:solidFill>
                <a:srgbClr val="FF0000"/>
              </a:solidFill>
            </a:endParaRPr>
          </a:p>
        </p:txBody>
      </p:sp>
      <p:sp>
        <p:nvSpPr>
          <p:cNvPr id="11" name="Rectangle 10"/>
          <p:cNvSpPr/>
          <p:nvPr/>
        </p:nvSpPr>
        <p:spPr>
          <a:xfrm>
            <a:off x="10298646" y="154432"/>
            <a:ext cx="883575" cy="461665"/>
          </a:xfrm>
          <a:prstGeom prst="rect">
            <a:avLst/>
          </a:prstGeom>
        </p:spPr>
        <p:txBody>
          <a:bodyPr wrap="none">
            <a:spAutoFit/>
          </a:bodyPr>
          <a:lstStyle/>
          <a:p>
            <a:r>
              <a:rPr lang="en-GB" sz="2400" dirty="0">
                <a:solidFill>
                  <a:srgbClr val="FF0000"/>
                </a:solidFill>
                <a:latin typeface="Times New Roman" panose="02020603050405020304" pitchFamily="18" charset="0"/>
                <a:cs typeface="Times New Roman" panose="02020603050405020304" pitchFamily="18" charset="0"/>
              </a:rPr>
              <a:t>either</a:t>
            </a:r>
            <a:endParaRPr lang="en-US" sz="2400" dirty="0">
              <a:solidFill>
                <a:srgbClr val="FF0000"/>
              </a:solidFill>
            </a:endParaRPr>
          </a:p>
        </p:txBody>
      </p:sp>
      <p:sp>
        <p:nvSpPr>
          <p:cNvPr id="12" name="Rectangle 11"/>
          <p:cNvSpPr/>
          <p:nvPr/>
        </p:nvSpPr>
        <p:spPr>
          <a:xfrm>
            <a:off x="3645926" y="536592"/>
            <a:ext cx="1015856" cy="461665"/>
          </a:xfrm>
          <a:prstGeom prst="rect">
            <a:avLst/>
          </a:prstGeom>
        </p:spPr>
        <p:txBody>
          <a:bodyPr wrap="none">
            <a:spAutoFit/>
          </a:bodyPr>
          <a:lstStyle/>
          <a:p>
            <a:r>
              <a:rPr lang="en-GB" sz="2400" dirty="0">
                <a:solidFill>
                  <a:srgbClr val="FF0000"/>
                </a:solidFill>
                <a:latin typeface="Times New Roman" panose="02020603050405020304" pitchFamily="18" charset="0"/>
                <a:cs typeface="Times New Roman" panose="02020603050405020304" pitchFamily="18" charset="0"/>
              </a:rPr>
              <a:t>energy</a:t>
            </a:r>
            <a:endParaRPr lang="en-US" sz="1600" dirty="0">
              <a:solidFill>
                <a:srgbClr val="FF0000"/>
              </a:solidFill>
            </a:endParaRPr>
          </a:p>
        </p:txBody>
      </p:sp>
      <p:sp>
        <p:nvSpPr>
          <p:cNvPr id="13" name="Rectangle 12"/>
          <p:cNvSpPr/>
          <p:nvPr/>
        </p:nvSpPr>
        <p:spPr>
          <a:xfrm>
            <a:off x="5380518" y="592047"/>
            <a:ext cx="1168140" cy="461665"/>
          </a:xfrm>
          <a:prstGeom prst="rect">
            <a:avLst/>
          </a:prstGeom>
        </p:spPr>
        <p:txBody>
          <a:bodyPr wrap="none">
            <a:spAutoFit/>
          </a:bodyPr>
          <a:lstStyle/>
          <a:p>
            <a:r>
              <a:rPr lang="en-GB" sz="2400" dirty="0">
                <a:solidFill>
                  <a:srgbClr val="FF0000"/>
                </a:solidFill>
                <a:latin typeface="Times New Roman" panose="02020603050405020304" pitchFamily="18" charset="0"/>
                <a:cs typeface="Times New Roman" panose="02020603050405020304" pitchFamily="18" charset="0"/>
              </a:rPr>
              <a:t>affected</a:t>
            </a:r>
            <a:endParaRPr lang="en-US" sz="1600" dirty="0">
              <a:solidFill>
                <a:srgbClr val="FF0000"/>
              </a:solidFill>
            </a:endParaRPr>
          </a:p>
        </p:txBody>
      </p:sp>
      <p:sp>
        <p:nvSpPr>
          <p:cNvPr id="15" name="Rectangle 14"/>
          <p:cNvSpPr/>
          <p:nvPr/>
        </p:nvSpPr>
        <p:spPr>
          <a:xfrm>
            <a:off x="7130696" y="536592"/>
            <a:ext cx="833883" cy="461665"/>
          </a:xfrm>
          <a:prstGeom prst="rect">
            <a:avLst/>
          </a:prstGeom>
        </p:spPr>
        <p:txBody>
          <a:bodyPr wrap="none">
            <a:spAutoFit/>
          </a:bodyPr>
          <a:lstStyle/>
          <a:p>
            <a:r>
              <a:rPr lang="en-GB" sz="2400" dirty="0">
                <a:solidFill>
                  <a:srgbClr val="FF0000"/>
                </a:solidFill>
                <a:latin typeface="Times New Roman" panose="02020603050405020304" pitchFamily="18" charset="0"/>
                <a:cs typeface="Times New Roman" panose="02020603050405020304" pitchFamily="18" charset="0"/>
              </a:rPr>
              <a:t>crisis</a:t>
            </a:r>
            <a:endParaRPr lang="en-US" sz="1600" dirty="0">
              <a:solidFill>
                <a:srgbClr val="FF0000"/>
              </a:solidFill>
            </a:endParaRPr>
          </a:p>
        </p:txBody>
      </p:sp>
      <p:sp>
        <p:nvSpPr>
          <p:cNvPr id="16" name="Rectangle 15"/>
          <p:cNvSpPr/>
          <p:nvPr/>
        </p:nvSpPr>
        <p:spPr>
          <a:xfrm>
            <a:off x="9083404" y="536592"/>
            <a:ext cx="559769" cy="461665"/>
          </a:xfrm>
          <a:prstGeom prst="rect">
            <a:avLst/>
          </a:prstGeom>
        </p:spPr>
        <p:txBody>
          <a:bodyPr wrap="none">
            <a:spAutoFit/>
          </a:bodyPr>
          <a:lstStyle/>
          <a:p>
            <a:r>
              <a:rPr lang="en-GB" sz="2400" dirty="0">
                <a:solidFill>
                  <a:srgbClr val="FF0000"/>
                </a:solidFill>
                <a:latin typeface="Times New Roman" panose="02020603050405020304" pitchFamily="18" charset="0"/>
                <a:cs typeface="Times New Roman" panose="02020603050405020304" pitchFamily="18" charset="0"/>
              </a:rPr>
              <a:t>tap</a:t>
            </a:r>
            <a:endParaRPr lang="en-US" sz="1600" dirty="0">
              <a:solidFill>
                <a:srgbClr val="FF0000"/>
              </a:solidFill>
            </a:endParaRPr>
          </a:p>
        </p:txBody>
      </p:sp>
      <p:sp>
        <p:nvSpPr>
          <p:cNvPr id="17" name="Rectangle 16"/>
          <p:cNvSpPr/>
          <p:nvPr/>
        </p:nvSpPr>
        <p:spPr>
          <a:xfrm>
            <a:off x="10415148" y="536592"/>
            <a:ext cx="872355" cy="523220"/>
          </a:xfrm>
          <a:prstGeom prst="rect">
            <a:avLst/>
          </a:prstGeom>
        </p:spPr>
        <p:txBody>
          <a:bodyPr wrap="none">
            <a:spAutoFit/>
          </a:bodyPr>
          <a:lstStyle/>
          <a:p>
            <a:pPr lvl="0"/>
            <a:r>
              <a:rPr lang="en-GB" sz="2400" dirty="0">
                <a:solidFill>
                  <a:srgbClr val="FF0000"/>
                </a:solidFill>
                <a:latin typeface="Times New Roman" panose="02020603050405020304" pitchFamily="18" charset="0"/>
                <a:cs typeface="Times New Roman" panose="02020603050405020304" pitchFamily="18" charset="0"/>
              </a:rPr>
              <a:t>were</a:t>
            </a:r>
            <a:r>
              <a:rPr lang="en-GB" sz="28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1392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anim calcmode="lin" valueType="num">
                                      <p:cBhvr>
                                        <p:cTn id="65" dur="1000" fill="hold"/>
                                        <p:tgtEl>
                                          <p:spTgt spid="3"/>
                                        </p:tgtEl>
                                        <p:attrNameLst>
                                          <p:attrName>ppt_x</p:attrName>
                                        </p:attrNameLst>
                                      </p:cBhvr>
                                      <p:tavLst>
                                        <p:tav tm="0">
                                          <p:val>
                                            <p:strVal val="#ppt_x"/>
                                          </p:val>
                                        </p:tav>
                                        <p:tav tm="100000">
                                          <p:val>
                                            <p:strVal val="#ppt_x"/>
                                          </p:val>
                                        </p:tav>
                                      </p:tavLst>
                                    </p:anim>
                                    <p:anim calcmode="lin" valueType="num">
                                      <p:cBhvr>
                                        <p:cTn id="6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1" nodeType="clickEffect">
                                  <p:stCondLst>
                                    <p:cond delay="0"/>
                                  </p:stCondLst>
                                  <p:childTnLst>
                                    <p:animMotion origin="layout" path="M -4.16667E-7 4.44444E-6 L -0.20599 0.1287 " pathEditMode="relative" rAng="0" ptsTypes="AA">
                                      <p:cBhvr>
                                        <p:cTn id="70" dur="2000" fill="hold"/>
                                        <p:tgtEl>
                                          <p:spTgt spid="15"/>
                                        </p:tgtEl>
                                        <p:attrNameLst>
                                          <p:attrName>ppt_x</p:attrName>
                                          <p:attrName>ppt_y</p:attrName>
                                        </p:attrNameLst>
                                      </p:cBhvr>
                                      <p:rCtr x="-10299" y="6435"/>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1" nodeType="clickEffect">
                                  <p:stCondLst>
                                    <p:cond delay="0"/>
                                  </p:stCondLst>
                                  <p:childTnLst>
                                    <p:animMotion origin="layout" path="M -4.79167E-6 1.48148E-6 L 0.31576 0.24699 " pathEditMode="relative" rAng="0" ptsTypes="AA">
                                      <p:cBhvr>
                                        <p:cTn id="74" dur="2000" fill="hold"/>
                                        <p:tgtEl>
                                          <p:spTgt spid="6"/>
                                        </p:tgtEl>
                                        <p:attrNameLst>
                                          <p:attrName>ppt_x</p:attrName>
                                          <p:attrName>ppt_y</p:attrName>
                                        </p:attrNameLst>
                                      </p:cBhvr>
                                      <p:rCtr x="15781" y="12338"/>
                                    </p:animMotion>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grpId="1" nodeType="clickEffect">
                                  <p:stCondLst>
                                    <p:cond delay="0"/>
                                  </p:stCondLst>
                                  <p:childTnLst>
                                    <p:animMotion origin="layout" path="M 1.25E-6 4.44444E-6 L -0.02292 0.23773 " pathEditMode="relative" rAng="0" ptsTypes="AA">
                                      <p:cBhvr>
                                        <p:cTn id="78" dur="2000" fill="hold"/>
                                        <p:tgtEl>
                                          <p:spTgt spid="16"/>
                                        </p:tgtEl>
                                        <p:attrNameLst>
                                          <p:attrName>ppt_x</p:attrName>
                                          <p:attrName>ppt_y</p:attrName>
                                        </p:attrNameLst>
                                      </p:cBhvr>
                                      <p:rCtr x="-1146" y="11875"/>
                                    </p:animMotion>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grpId="1" nodeType="clickEffect">
                                  <p:stCondLst>
                                    <p:cond delay="0"/>
                                  </p:stCondLst>
                                  <p:childTnLst>
                                    <p:animMotion origin="layout" path="M -6.25E-7 1.48148E-6 L 0.20638 0.34792 " pathEditMode="relative" rAng="0" ptsTypes="AA">
                                      <p:cBhvr>
                                        <p:cTn id="82" dur="2000" fill="hold"/>
                                        <p:tgtEl>
                                          <p:spTgt spid="7"/>
                                        </p:tgtEl>
                                        <p:attrNameLst>
                                          <p:attrName>ppt_x</p:attrName>
                                          <p:attrName>ppt_y</p:attrName>
                                        </p:attrNameLst>
                                      </p:cBhvr>
                                      <p:rCtr x="10312" y="17384"/>
                                    </p:animMotion>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grpId="1" nodeType="clickEffect">
                                  <p:stCondLst>
                                    <p:cond delay="0"/>
                                  </p:stCondLst>
                                  <p:childTnLst>
                                    <p:animMotion origin="layout" path="M -3.95833E-6 4.81481E-6 L -0.12291 0.33819 " pathEditMode="relative" rAng="0" ptsTypes="AA">
                                      <p:cBhvr>
                                        <p:cTn id="86" dur="2000" fill="hold"/>
                                        <p:tgtEl>
                                          <p:spTgt spid="17"/>
                                        </p:tgtEl>
                                        <p:attrNameLst>
                                          <p:attrName>ppt_x</p:attrName>
                                          <p:attrName>ppt_y</p:attrName>
                                        </p:attrNameLst>
                                      </p:cBhvr>
                                      <p:rCtr x="-6146" y="16898"/>
                                    </p:animMotion>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grpId="1" nodeType="clickEffect">
                                  <p:stCondLst>
                                    <p:cond delay="0"/>
                                  </p:stCondLst>
                                  <p:childTnLst>
                                    <p:animMotion origin="layout" path="M -4.16667E-7 -1.48148E-6 L 0.21849 0.46273 " pathEditMode="relative" rAng="0" ptsTypes="AA">
                                      <p:cBhvr>
                                        <p:cTn id="90" dur="2000" fill="hold"/>
                                        <p:tgtEl>
                                          <p:spTgt spid="8"/>
                                        </p:tgtEl>
                                        <p:attrNameLst>
                                          <p:attrName>ppt_x</p:attrName>
                                          <p:attrName>ppt_y</p:attrName>
                                        </p:attrNameLst>
                                      </p:cBhvr>
                                      <p:rCtr x="10924" y="23125"/>
                                    </p:animMotion>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grpId="1" nodeType="clickEffect">
                                  <p:stCondLst>
                                    <p:cond delay="0"/>
                                  </p:stCondLst>
                                  <p:childTnLst>
                                    <p:animMotion origin="layout" path="M 4.79167E-6 4.44444E-6 L 0.04166 0.50439 " pathEditMode="relative" rAng="0" ptsTypes="AA">
                                      <p:cBhvr>
                                        <p:cTn id="94" dur="2000" fill="hold"/>
                                        <p:tgtEl>
                                          <p:spTgt spid="12"/>
                                        </p:tgtEl>
                                        <p:attrNameLst>
                                          <p:attrName>ppt_x</p:attrName>
                                          <p:attrName>ppt_y</p:attrName>
                                        </p:attrNameLst>
                                      </p:cBhvr>
                                      <p:rCtr x="2083" y="25208"/>
                                    </p:animMotion>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1" nodeType="clickEffect">
                                  <p:stCondLst>
                                    <p:cond delay="0"/>
                                  </p:stCondLst>
                                  <p:childTnLst>
                                    <p:animMotion origin="layout" path="M 1.25E-6 1.48148E-6 L -0.30638 0.61875 " pathEditMode="relative" rAng="0" ptsTypes="AA">
                                      <p:cBhvr>
                                        <p:cTn id="98" dur="2000" fill="hold"/>
                                        <p:tgtEl>
                                          <p:spTgt spid="9"/>
                                        </p:tgtEl>
                                        <p:attrNameLst>
                                          <p:attrName>ppt_x</p:attrName>
                                          <p:attrName>ppt_y</p:attrName>
                                        </p:attrNameLst>
                                      </p:cBhvr>
                                      <p:rCtr x="-15326" y="30926"/>
                                    </p:animMotion>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decel="50000" fill="hold" grpId="1" nodeType="clickEffect">
                                  <p:stCondLst>
                                    <p:cond delay="0"/>
                                  </p:stCondLst>
                                  <p:childTnLst>
                                    <p:animMotion origin="layout" path="M 6.25E-7 1.48148E-6 L -0.46719 0.71967 " pathEditMode="relative" rAng="0" ptsTypes="AA">
                                      <p:cBhvr>
                                        <p:cTn id="102" dur="2000" fill="hold"/>
                                        <p:tgtEl>
                                          <p:spTgt spid="11"/>
                                        </p:tgtEl>
                                        <p:attrNameLst>
                                          <p:attrName>ppt_x</p:attrName>
                                          <p:attrName>ppt_y</p:attrName>
                                        </p:attrNameLst>
                                      </p:cBhvr>
                                      <p:rCtr x="-23359" y="35972"/>
                                    </p:animMotion>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grpId="1" nodeType="clickEffect">
                                  <p:stCondLst>
                                    <p:cond delay="0"/>
                                  </p:stCondLst>
                                  <p:childTnLst>
                                    <p:animMotion origin="layout" path="M 3.75E-6 1.48148E-6 L 0.2052 0.7743 " pathEditMode="relative" rAng="0" ptsTypes="AA">
                                      <p:cBhvr>
                                        <p:cTn id="106" dur="2000" fill="hold"/>
                                        <p:tgtEl>
                                          <p:spTgt spid="10"/>
                                        </p:tgtEl>
                                        <p:attrNameLst>
                                          <p:attrName>ppt_x</p:attrName>
                                          <p:attrName>ppt_y</p:attrName>
                                        </p:attrNameLst>
                                      </p:cBhvr>
                                      <p:rCtr x="10260" y="3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5" grpId="0"/>
      <p:bldP spid="15" grpId="1"/>
      <p:bldP spid="16" grpId="0"/>
      <p:bldP spid="16" grpId="1"/>
      <p:bldP spid="17" grpId="0"/>
      <p:bldP spid="17"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372392" y="299321"/>
            <a:ext cx="3348565" cy="646331"/>
          </a:xfrm>
          <a:prstGeom prst="rect">
            <a:avLst/>
          </a:prstGeom>
          <a:solidFill>
            <a:schemeClr val="accent6">
              <a:lumMod val="20000"/>
              <a:lumOff val="80000"/>
            </a:schemeClr>
          </a:solidFill>
          <a:ln w="28575">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Evaluation</a:t>
            </a:r>
            <a:endParaRPr lang="en-US"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3050358" y="1068612"/>
            <a:ext cx="8808855" cy="584775"/>
          </a:xfrm>
          <a:prstGeom prst="rect">
            <a:avLst/>
          </a:prstGeom>
          <a:solidFill>
            <a:schemeClr val="accent4">
              <a:lumMod val="60000"/>
              <a:lumOff val="40000"/>
            </a:schemeClr>
          </a:solidFill>
          <a:ln w="28575">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dirty="0" smtClean="0">
                <a:latin typeface="Times New Roman" panose="02020603050405020304" pitchFamily="18" charset="0"/>
                <a:cs typeface="Times New Roman" panose="02020603050405020304" pitchFamily="18" charset="0"/>
              </a:rPr>
              <a:t> Choose the </a:t>
            </a:r>
            <a:r>
              <a:rPr lang="en-US" sz="3200" dirty="0">
                <a:latin typeface="Times New Roman" panose="02020603050405020304" pitchFamily="18" charset="0"/>
                <a:cs typeface="Times New Roman" panose="02020603050405020304" pitchFamily="18" charset="0"/>
              </a:rPr>
              <a:t>best answer from the alternatives:</a:t>
            </a:r>
          </a:p>
        </p:txBody>
      </p:sp>
      <p:sp>
        <p:nvSpPr>
          <p:cNvPr id="4" name="TextBox 3"/>
          <p:cNvSpPr txBox="1"/>
          <p:nvPr/>
        </p:nvSpPr>
        <p:spPr>
          <a:xfrm>
            <a:off x="2177355" y="1954384"/>
            <a:ext cx="9738641" cy="584775"/>
          </a:xfrm>
          <a:prstGeom prst="rect">
            <a:avLst/>
          </a:prstGeom>
          <a:solidFill>
            <a:schemeClr val="accent4">
              <a:lumMod val="60000"/>
              <a:lumOff val="40000"/>
            </a:schemeClr>
          </a:solidFill>
          <a:ln>
            <a:solidFill>
              <a:srgbClr val="C0000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a) The science congress is a/an------ -------organization.</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164812" y="2777610"/>
            <a:ext cx="1771092"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Cor. Ans:</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020451" y="2760654"/>
            <a:ext cx="1806193"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i</a:t>
            </a:r>
            <a:r>
              <a:rPr lang="en-US" sz="3200" dirty="0" smtClean="0">
                <a:latin typeface="Times New Roman" panose="02020603050405020304" pitchFamily="18" charset="0"/>
                <a:cs typeface="Times New Roman" panose="02020603050405020304" pitchFamily="18" charset="0"/>
              </a:rPr>
              <a:t>) ancient</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157325" y="2794801"/>
            <a:ext cx="1734686"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Cor. Ans:</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035049" y="2760405"/>
            <a:ext cx="1810424"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i</a:t>
            </a:r>
            <a:r>
              <a:rPr lang="en-US" sz="3200" dirty="0" smtClean="0">
                <a:latin typeface="Times New Roman" panose="02020603050405020304" pitchFamily="18" charset="0"/>
                <a:cs typeface="Times New Roman" panose="02020603050405020304" pitchFamily="18" charset="0"/>
              </a:rPr>
              <a:t>) ancient</a:t>
            </a:r>
            <a:endParaRPr lang="en-US"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881877" y="2782251"/>
            <a:ext cx="2174775"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ii) primitive</a:t>
            </a:r>
            <a:endParaRPr lang="en-US" sz="3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116846" y="2785079"/>
            <a:ext cx="1801635"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iii) recent</a:t>
            </a:r>
            <a:endParaRPr lang="en-US"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0002229" y="2785079"/>
            <a:ext cx="2010227"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iv) modern</a:t>
            </a:r>
            <a:endParaRPr lang="en-US" sz="3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245424" y="3736143"/>
            <a:ext cx="9767032" cy="584775"/>
          </a:xfrm>
          <a:prstGeom prst="rect">
            <a:avLst/>
          </a:prstGeom>
          <a:solidFill>
            <a:schemeClr val="accent4">
              <a:lumMod val="60000"/>
              <a:lumOff val="40000"/>
            </a:schemeClr>
          </a:solidFill>
          <a:ln>
            <a:solidFill>
              <a:srgbClr val="C0000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b) What was the world’s petroleum consumption in 1930?</a:t>
            </a:r>
            <a:endParaRPr lang="en-US" sz="3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276872" y="4634959"/>
            <a:ext cx="1742113"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Cor. Ans:</a:t>
            </a:r>
            <a:endParaRPr lang="en-US" sz="3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923044" y="4610336"/>
            <a:ext cx="3466667"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ii) 3 million barrels</a:t>
            </a:r>
            <a:endParaRPr lang="en-US" sz="3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170218" y="4634959"/>
            <a:ext cx="3527123"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i</a:t>
            </a:r>
            <a:r>
              <a:rPr lang="en-US" sz="3200" dirty="0" smtClean="0">
                <a:latin typeface="Times New Roman" panose="02020603050405020304" pitchFamily="18" charset="0"/>
                <a:cs typeface="Times New Roman" panose="02020603050405020304" pitchFamily="18" charset="0"/>
              </a:rPr>
              <a:t>) 50 million barrels</a:t>
            </a:r>
            <a:endParaRPr lang="en-US" sz="32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935904" y="5517902"/>
            <a:ext cx="3704976"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iii) 30 million barrels</a:t>
            </a:r>
            <a:endParaRPr lang="en-US" sz="32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743394" y="5526226"/>
            <a:ext cx="3646317"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iv) 15 million barrels</a:t>
            </a:r>
            <a:endParaRPr lang="en-US" sz="3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282720" y="4660984"/>
            <a:ext cx="1727681"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Cor. Ans:</a:t>
            </a:r>
            <a:endParaRPr lang="en-US" sz="3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7848574" y="4610336"/>
            <a:ext cx="3615609"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ii) 3 million barrels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66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29" presetID="6"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32" presetID="6"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35" presetID="6"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38" presetID="6"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circle(in)">
                                      <p:cBhvr>
                                        <p:cTn id="60"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61" presetID="6"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ircle(in)">
                                      <p:cBhvr>
                                        <p:cTn id="63"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64" presetID="6" presetClass="entr" presetSubtype="16"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circle(in)">
                                      <p:cBhvr>
                                        <p:cTn id="66"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67" presetID="6" presetClass="entr" presetSubtype="16"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circle(in)">
                                      <p:cBhvr>
                                        <p:cTn id="69" dur="2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70" presetID="6" presetClass="entr" presetSubtype="16"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circle(in)">
                                      <p:cBhvr>
                                        <p:cTn id="72"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circle(in)">
                                      <p:cBhvr>
                                        <p:cTn id="77" dur="2000"/>
                                        <p:tgtEl>
                                          <p:spTgt spid="18"/>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circle(in)">
                                      <p:cBhvr>
                                        <p:cTn id="8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477764" y="183676"/>
            <a:ext cx="7111983" cy="584775"/>
          </a:xfrm>
          <a:prstGeom prst="rect">
            <a:avLst/>
          </a:prstGeom>
          <a:solidFill>
            <a:schemeClr val="accent4">
              <a:lumMod val="60000"/>
              <a:lumOff val="40000"/>
            </a:schemeClr>
          </a:solidFill>
          <a:ln>
            <a:solidFill>
              <a:srgbClr val="C0000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c</a:t>
            </a:r>
            <a:r>
              <a:rPr lang="en-US" sz="3200" dirty="0" smtClean="0">
                <a:latin typeface="Times New Roman" panose="02020603050405020304" pitchFamily="18" charset="0"/>
                <a:cs typeface="Times New Roman" panose="02020603050405020304" pitchFamily="18" charset="0"/>
              </a:rPr>
              <a:t>) What is the former Address of Ukraine?</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49288" y="978496"/>
            <a:ext cx="1570962" cy="523220"/>
          </a:xfrm>
          <a:prstGeom prst="rect">
            <a:avLst/>
          </a:prstGeom>
          <a:solidFill>
            <a:schemeClr val="accent2">
              <a:lumMod val="40000"/>
              <a:lumOff val="60000"/>
            </a:schemeClr>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Cor. Ans:</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960959" y="996358"/>
            <a:ext cx="1547619" cy="523220"/>
          </a:xfrm>
          <a:prstGeom prst="rect">
            <a:avLst/>
          </a:prstGeom>
          <a:solidFill>
            <a:schemeClr val="accent2">
              <a:lumMod val="40000"/>
              <a:lumOff val="60000"/>
            </a:schemeClr>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Cor. Ans:</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874173" y="1064191"/>
            <a:ext cx="2452905" cy="523220"/>
          </a:xfrm>
          <a:prstGeom prst="rect">
            <a:avLst/>
          </a:prstGeom>
          <a:solidFill>
            <a:schemeClr val="accent2">
              <a:lumMod val="40000"/>
              <a:lumOff val="60000"/>
            </a:schemeClr>
          </a:solidFill>
          <a:ln>
            <a:solidFill>
              <a:srgbClr val="002060"/>
            </a:solidFill>
          </a:ln>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United States </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592084" y="1682607"/>
            <a:ext cx="3347845" cy="523220"/>
          </a:xfrm>
          <a:prstGeom prst="rect">
            <a:avLst/>
          </a:prstGeom>
          <a:solidFill>
            <a:schemeClr val="accent2">
              <a:lumMod val="40000"/>
              <a:lumOff val="60000"/>
            </a:schemeClr>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iii) United Kingdom</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703221" y="1044140"/>
            <a:ext cx="2536956" cy="523220"/>
          </a:xfrm>
          <a:prstGeom prst="rect">
            <a:avLst/>
          </a:prstGeom>
          <a:solidFill>
            <a:schemeClr val="accent2">
              <a:lumMod val="40000"/>
              <a:lumOff val="60000"/>
            </a:schemeClr>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 Soviet Union</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9326226" y="1619586"/>
            <a:ext cx="1762855" cy="523220"/>
          </a:xfrm>
          <a:prstGeom prst="rect">
            <a:avLst/>
          </a:prstGeom>
          <a:solidFill>
            <a:schemeClr val="accent2">
              <a:lumMod val="40000"/>
              <a:lumOff val="60000"/>
            </a:schemeClr>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iv) Russia</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652115" y="2350563"/>
            <a:ext cx="7536599" cy="584775"/>
          </a:xfrm>
          <a:prstGeom prst="rect">
            <a:avLst/>
          </a:prstGeom>
          <a:solidFill>
            <a:schemeClr val="accent4">
              <a:lumMod val="60000"/>
              <a:lumOff val="40000"/>
            </a:schemeClr>
          </a:solidFill>
          <a:ln>
            <a:solidFill>
              <a:srgbClr val="C0000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d</a:t>
            </a:r>
            <a:r>
              <a:rPr lang="en-US" sz="3200" dirty="0" smtClean="0">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When was Chernobyl disaster happened?</a:t>
            </a:r>
            <a:endParaRPr lang="en-US" sz="3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729042" y="3445806"/>
            <a:ext cx="1538158" cy="523220"/>
          </a:xfrm>
          <a:prstGeom prst="rect">
            <a:avLst/>
          </a:prstGeom>
          <a:solidFill>
            <a:schemeClr val="accent2">
              <a:lumMod val="40000"/>
              <a:lumOff val="60000"/>
            </a:schemeClr>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Cor. Ans:</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693227" y="3871301"/>
            <a:ext cx="1632999" cy="523220"/>
          </a:xfrm>
          <a:prstGeom prst="rect">
            <a:avLst/>
          </a:prstGeom>
          <a:solidFill>
            <a:schemeClr val="accent2">
              <a:lumMod val="40000"/>
              <a:lumOff val="60000"/>
            </a:schemeClr>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iv) 1986</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563206" y="3099499"/>
            <a:ext cx="1310967" cy="523220"/>
          </a:xfrm>
          <a:prstGeom prst="rect">
            <a:avLst/>
          </a:prstGeom>
          <a:solidFill>
            <a:schemeClr val="accent2">
              <a:lumMod val="40000"/>
              <a:lumOff val="60000"/>
            </a:schemeClr>
          </a:solidFill>
          <a:ln>
            <a:solidFill>
              <a:srgbClr val="002060"/>
            </a:solidFill>
          </a:ln>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1886 </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546479" y="3836280"/>
            <a:ext cx="2585676" cy="523220"/>
          </a:xfrm>
          <a:prstGeom prst="rect">
            <a:avLst/>
          </a:prstGeom>
          <a:solidFill>
            <a:schemeClr val="accent2">
              <a:lumMod val="40000"/>
              <a:lumOff val="60000"/>
            </a:schemeClr>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iii) 1876 </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681643" y="3099499"/>
            <a:ext cx="1719816" cy="523220"/>
          </a:xfrm>
          <a:prstGeom prst="rect">
            <a:avLst/>
          </a:prstGeom>
          <a:solidFill>
            <a:schemeClr val="accent2">
              <a:lumMod val="40000"/>
              <a:lumOff val="60000"/>
            </a:schemeClr>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 1976 </a:t>
            </a:r>
            <a:endParaRPr lang="en-US"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729042" y="3442510"/>
            <a:ext cx="1593880" cy="523220"/>
          </a:xfrm>
          <a:prstGeom prst="rect">
            <a:avLst/>
          </a:prstGeom>
          <a:solidFill>
            <a:schemeClr val="accent2">
              <a:lumMod val="40000"/>
              <a:lumOff val="60000"/>
            </a:schemeClr>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Cor. Ans:</a:t>
            </a:r>
            <a:endParaRPr lang="en-US"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8710627" y="1055471"/>
            <a:ext cx="2529550" cy="523220"/>
          </a:xfrm>
          <a:prstGeom prst="rect">
            <a:avLst/>
          </a:prstGeom>
          <a:solidFill>
            <a:schemeClr val="accent2">
              <a:lumMod val="40000"/>
              <a:lumOff val="60000"/>
            </a:schemeClr>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 Soviet Union</a:t>
            </a:r>
            <a:endParaRPr lang="en-US" sz="28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681643" y="3871301"/>
            <a:ext cx="1606593" cy="523220"/>
          </a:xfrm>
          <a:prstGeom prst="rect">
            <a:avLst/>
          </a:prstGeom>
          <a:solidFill>
            <a:schemeClr val="accent2">
              <a:lumMod val="40000"/>
              <a:lumOff val="60000"/>
            </a:schemeClr>
          </a:solidFill>
          <a:ln>
            <a:solidFill>
              <a:srgbClr val="00206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iv) 1986</a:t>
            </a:r>
            <a:endParaRPr lang="en-US" sz="28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826465" y="4581402"/>
            <a:ext cx="9157717" cy="584775"/>
          </a:xfrm>
          <a:prstGeom prst="rect">
            <a:avLst/>
          </a:prstGeom>
          <a:solidFill>
            <a:schemeClr val="accent4">
              <a:lumMod val="60000"/>
              <a:lumOff val="40000"/>
            </a:schemeClr>
          </a:solidFill>
          <a:ln>
            <a:solidFill>
              <a:srgbClr val="C0000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e</a:t>
            </a:r>
            <a:r>
              <a:rPr lang="en-US" sz="3200" dirty="0" smtClean="0">
                <a:latin typeface="Times New Roman" panose="02020603050405020304" pitchFamily="18" charset="0"/>
                <a:cs typeface="Times New Roman" panose="02020603050405020304" pitchFamily="18" charset="0"/>
              </a:rPr>
              <a:t>) Which forms of energies are most advantageous ? </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838619" y="5308129"/>
            <a:ext cx="3181127"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i</a:t>
            </a:r>
            <a:r>
              <a:rPr lang="en-US" sz="3200" dirty="0" smtClean="0">
                <a:latin typeface="Times New Roman" panose="02020603050405020304" pitchFamily="18" charset="0"/>
                <a:cs typeface="Times New Roman" panose="02020603050405020304" pitchFamily="18" charset="0"/>
              </a:rPr>
              <a:t>) Solar energy</a:t>
            </a:r>
            <a:endParaRPr lang="en-US" sz="3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310321" y="5309468"/>
            <a:ext cx="3279426"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ii) Kerosine</a:t>
            </a:r>
            <a:endParaRPr lang="en-US" sz="32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850276" y="5600516"/>
            <a:ext cx="1742113"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Cor. Ans:</a:t>
            </a:r>
            <a:endParaRPr lang="en-US" sz="32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843107" y="5607054"/>
            <a:ext cx="1742113"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Cor. Ans:</a:t>
            </a:r>
            <a:endParaRPr lang="en-US" sz="32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4964291" y="5955757"/>
            <a:ext cx="1991576"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iii)   coal</a:t>
            </a:r>
            <a:endParaRPr lang="en-US" sz="32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8939929" y="5955757"/>
            <a:ext cx="2633819"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iv) firewood </a:t>
            </a:r>
            <a:endParaRPr lang="en-US" sz="32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865453" y="5314667"/>
            <a:ext cx="3154293" cy="584775"/>
          </a:xfrm>
          <a:prstGeom prst="rect">
            <a:avLst/>
          </a:prstGeom>
          <a:solidFill>
            <a:schemeClr val="accent2">
              <a:lumMod val="40000"/>
              <a:lumOff val="60000"/>
            </a:schemeClr>
          </a:solidFill>
          <a:ln>
            <a:solidFill>
              <a:srgbClr val="002060"/>
            </a:solidFill>
          </a:ln>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i</a:t>
            </a:r>
            <a:r>
              <a:rPr lang="en-US" sz="3200" dirty="0" smtClean="0">
                <a:latin typeface="Times New Roman" panose="02020603050405020304" pitchFamily="18" charset="0"/>
                <a:cs typeface="Times New Roman" panose="02020603050405020304" pitchFamily="18" charset="0"/>
              </a:rPr>
              <a:t>) Solar energy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4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15" presetID="6"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47" presetID="6"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50" presetID="6"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2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53" presetID="6" presetClass="entr" presetSubtype="16"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ircle(in)">
                                      <p:cBhvr>
                                        <p:cTn id="55"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56" presetID="6"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circle(in)">
                                      <p:cBhvr>
                                        <p:cTn id="58"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ircle(in)">
                                      <p:cBhvr>
                                        <p:cTn id="63" dur="2000"/>
                                        <p:tgtEl>
                                          <p:spTgt spid="15"/>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circle(in)">
                                      <p:cBhvr>
                                        <p:cTn id="66" dur="2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circle(in)">
                                      <p:cBhvr>
                                        <p:cTn id="78"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79" presetID="6" presetClass="entr" presetSubtype="16"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circle(in)">
                                      <p:cBhvr>
                                        <p:cTn id="81"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82" presetID="6" presetClass="entr" presetSubtype="16"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circle(in)">
                                      <p:cBhvr>
                                        <p:cTn id="84"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85" presetID="6"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circle(in)">
                                      <p:cBhvr>
                                        <p:cTn id="87"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88" presetID="6" presetClass="entr" presetSubtype="16"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circle(in)">
                                      <p:cBhvr>
                                        <p:cTn id="90" dur="2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circle(in)">
                                      <p:cBhvr>
                                        <p:cTn id="95" dur="2000"/>
                                        <p:tgtEl>
                                          <p:spTgt spid="22"/>
                                        </p:tgtEl>
                                      </p:cBhvr>
                                    </p:animEffect>
                                  </p:childTnLst>
                                </p:cTn>
                              </p:par>
                              <p:par>
                                <p:cTn id="96" presetID="6" presetClass="entr" presetSubtype="16"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circle(in)">
                                      <p:cBhvr>
                                        <p:cTn id="9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A664FD-E04D-4721-82F3-0865CCB85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625" y="1819587"/>
            <a:ext cx="5548392" cy="2075320"/>
          </a:xfrm>
          <a:prstGeom prst="rect">
            <a:avLst/>
          </a:prstGeom>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a:extLst>
              <a:ext uri="{FF2B5EF4-FFF2-40B4-BE49-F238E27FC236}">
                <a16:creationId xmlns:a16="http://schemas.microsoft.com/office/drawing/2014/main" id="{4616ED6C-A53B-41A8-91CF-C939EC6A27D8}"/>
              </a:ext>
            </a:extLst>
          </p:cNvPr>
          <p:cNvSpPr txBox="1"/>
          <p:nvPr/>
        </p:nvSpPr>
        <p:spPr>
          <a:xfrm>
            <a:off x="2510725" y="315174"/>
            <a:ext cx="6710766"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dirty="0">
                <a:latin typeface="Times New Roman" panose="02020603050405020304" pitchFamily="18" charset="0"/>
                <a:cs typeface="Times New Roman" panose="02020603050405020304" pitchFamily="18" charset="0"/>
              </a:rPr>
              <a:t>           HOME WORK                   </a:t>
            </a:r>
          </a:p>
        </p:txBody>
      </p:sp>
      <p:sp>
        <p:nvSpPr>
          <p:cNvPr id="4" name="Rectangle 3"/>
          <p:cNvSpPr/>
          <p:nvPr/>
        </p:nvSpPr>
        <p:spPr>
          <a:xfrm>
            <a:off x="2133599" y="4214243"/>
            <a:ext cx="9324109" cy="1077218"/>
          </a:xfrm>
          <a:prstGeom prst="rect">
            <a:avLst/>
          </a:prstGeom>
          <a:solidFill>
            <a:schemeClr val="accent4">
              <a:lumMod val="20000"/>
              <a:lumOff val="80000"/>
            </a:schemeClr>
          </a:solidFill>
          <a:ln>
            <a:solidFill>
              <a:srgbClr val="002060"/>
            </a:solidFill>
          </a:ln>
        </p:spPr>
        <p:txBody>
          <a:bodyPr wrap="square">
            <a:spAutoFit/>
          </a:bodyPr>
          <a:lstStyle/>
          <a:p>
            <a:pPr algn="just"/>
            <a:r>
              <a:rPr lang="en-US" sz="3200" dirty="0">
                <a:latin typeface="Times New Roman" panose="02020603050405020304" pitchFamily="18" charset="0"/>
                <a:cs typeface="Times New Roman" panose="02020603050405020304" pitchFamily="18" charset="0"/>
              </a:rPr>
              <a:t>Write </a:t>
            </a:r>
            <a:r>
              <a:rPr lang="en-US" sz="3200" dirty="0" smtClean="0">
                <a:latin typeface="Times New Roman" panose="02020603050405020304" pitchFamily="18" charset="0"/>
                <a:cs typeface="Times New Roman" panose="02020603050405020304" pitchFamily="18" charset="0"/>
              </a:rPr>
              <a:t>a paragraph on load shedding  </a:t>
            </a:r>
            <a:r>
              <a:rPr lang="en-US" sz="3200" dirty="0">
                <a:latin typeface="Times New Roman" panose="02020603050405020304" pitchFamily="18" charset="0"/>
                <a:cs typeface="Times New Roman" panose="02020603050405020304" pitchFamily="18" charset="0"/>
              </a:rPr>
              <a:t>expressing the sufferings of ordinary people caused by </a:t>
            </a:r>
            <a:r>
              <a:rPr lang="en-US" sz="3200" dirty="0" smtClean="0">
                <a:latin typeface="Times New Roman" panose="02020603050405020304" pitchFamily="18" charset="0"/>
                <a:cs typeface="Times New Roman" panose="02020603050405020304" pitchFamily="18" charset="0"/>
              </a:rPr>
              <a:t>load-shedding.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2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591651" y="5742992"/>
            <a:ext cx="8601968" cy="830997"/>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4800" dirty="0" smtClean="0">
                <a:solidFill>
                  <a:srgbClr val="FF0000"/>
                </a:solidFill>
                <a:latin typeface="Times New Roman" panose="02020603050405020304" pitchFamily="18" charset="0"/>
                <a:cs typeface="Times New Roman" panose="02020603050405020304" pitchFamily="18" charset="0"/>
              </a:rPr>
              <a:t>                 Good bye</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 name="TextBox 7">
            <a:extLst>
              <a:ext uri="{FF2B5EF4-FFF2-40B4-BE49-F238E27FC236}">
                <a16:creationId xmlns:a16="http://schemas.microsoft.com/office/drawing/2014/main" id="{4BE3E8EF-3220-4F01-B664-28F938E8862B}"/>
              </a:ext>
            </a:extLst>
          </p:cNvPr>
          <p:cNvSpPr txBox="1"/>
          <p:nvPr/>
        </p:nvSpPr>
        <p:spPr>
          <a:xfrm>
            <a:off x="2923308" y="381603"/>
            <a:ext cx="7938654"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4800" dirty="0" smtClean="0">
                <a:solidFill>
                  <a:srgbClr val="FF0000"/>
                </a:solidFill>
                <a:latin typeface="Times New Roman" panose="02020603050405020304" pitchFamily="18" charset="0"/>
                <a:cs typeface="Times New Roman" panose="02020603050405020304" pitchFamily="18" charset="0"/>
              </a:rPr>
              <a:t>Thank </a:t>
            </a:r>
            <a:r>
              <a:rPr lang="en-US" sz="4800" dirty="0">
                <a:solidFill>
                  <a:srgbClr val="FF0000"/>
                </a:solidFill>
                <a:latin typeface="Times New Roman" panose="02020603050405020304" pitchFamily="18" charset="0"/>
                <a:cs typeface="Times New Roman" panose="02020603050405020304" pitchFamily="18" charset="0"/>
              </a:rPr>
              <a:t>you all</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890" y="1322512"/>
            <a:ext cx="7287490" cy="4286250"/>
          </a:xfrm>
          <a:prstGeom prst="rect">
            <a:avLst/>
          </a:prstGeom>
        </p:spPr>
      </p:pic>
    </p:spTree>
    <p:extLst>
      <p:ext uri="{BB962C8B-B14F-4D97-AF65-F5344CB8AC3E}">
        <p14:creationId xmlns:p14="http://schemas.microsoft.com/office/powerpoint/2010/main" val="18545280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405575" y="1105089"/>
            <a:ext cx="9566031" cy="707886"/>
          </a:xfrm>
          <a:prstGeom prst="rect">
            <a:avLst/>
          </a:prstGeom>
          <a:ln w="28575">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n-US" sz="4000" dirty="0">
                <a:solidFill>
                  <a:prstClr val="black"/>
                </a:solidFill>
                <a:latin typeface="Times New Roman" panose="02020603050405020304" pitchFamily="18" charset="0"/>
                <a:cs typeface="Times New Roman" panose="02020603050405020304" pitchFamily="18" charset="0"/>
              </a:rPr>
              <a:t>What did </a:t>
            </a:r>
            <a:r>
              <a:rPr lang="en-US" sz="4000" dirty="0" smtClean="0">
                <a:solidFill>
                  <a:prstClr val="black"/>
                </a:solidFill>
                <a:latin typeface="Times New Roman" panose="02020603050405020304" pitchFamily="18" charset="0"/>
                <a:cs typeface="Times New Roman" panose="02020603050405020304" pitchFamily="18" charset="0"/>
              </a:rPr>
              <a:t>we talk about </a:t>
            </a:r>
            <a:r>
              <a:rPr lang="en-US" sz="4000" dirty="0">
                <a:solidFill>
                  <a:prstClr val="black"/>
                </a:solidFill>
                <a:latin typeface="Times New Roman" panose="02020603050405020304" pitchFamily="18" charset="0"/>
                <a:cs typeface="Times New Roman" panose="02020603050405020304" pitchFamily="18" charset="0"/>
              </a:rPr>
              <a:t>in the previous class</a:t>
            </a:r>
            <a:r>
              <a:rPr lang="en-US" sz="4000" dirty="0" smtClean="0">
                <a:solidFill>
                  <a:prstClr val="black"/>
                </a:solidFill>
                <a:latin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4403614" y="3149805"/>
            <a:ext cx="6096000"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lvl="0"/>
            <a:r>
              <a:rPr lang="en-US" sz="3600" dirty="0" smtClean="0">
                <a:solidFill>
                  <a:prstClr val="black"/>
                </a:solidFill>
                <a:latin typeface="Times New Roman" panose="02020603050405020304" pitchFamily="18" charset="0"/>
                <a:cs typeface="Times New Roman" panose="02020603050405020304" pitchFamily="18" charset="0"/>
              </a:rPr>
              <a:t>What </a:t>
            </a:r>
            <a:r>
              <a:rPr lang="en-US" sz="3600" dirty="0">
                <a:solidFill>
                  <a:prstClr val="black"/>
                </a:solidFill>
                <a:latin typeface="Times New Roman" panose="02020603050405020304" pitchFamily="18" charset="0"/>
                <a:cs typeface="Times New Roman" panose="02020603050405020304" pitchFamily="18" charset="0"/>
              </a:rPr>
              <a:t>are the sources of energy?</a:t>
            </a:r>
          </a:p>
        </p:txBody>
      </p:sp>
    </p:spTree>
    <p:extLst>
      <p:ext uri="{BB962C8B-B14F-4D97-AF65-F5344CB8AC3E}">
        <p14:creationId xmlns:p14="http://schemas.microsoft.com/office/powerpoint/2010/main" val="38976552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5" descr="energysources.jpg"/>
          <p:cNvPicPr>
            <a:picLocks noChangeAspect="1"/>
          </p:cNvPicPr>
          <p:nvPr/>
        </p:nvPicPr>
        <p:blipFill rotWithShape="1">
          <a:blip r:embed="rId2"/>
          <a:srcRect l="5674" t="7554" r="5920" b="8096"/>
          <a:stretch/>
        </p:blipFill>
        <p:spPr>
          <a:xfrm>
            <a:off x="2365790" y="253321"/>
            <a:ext cx="9620382" cy="6497781"/>
          </a:xfrm>
          <a:prstGeom prst="rect">
            <a:avLst/>
          </a:prstGeom>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523574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99233267"/>
              </p:ext>
            </p:extLst>
          </p:nvPr>
        </p:nvGraphicFramePr>
        <p:xfrm>
          <a:off x="2424545" y="692726"/>
          <a:ext cx="9393381" cy="5716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37989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102AA0C7-03D6-444A-AFEE-3BCDCF9E04AC}"/>
                                            </p:graphicEl>
                                          </p:spTgt>
                                        </p:tgtEl>
                                        <p:attrNameLst>
                                          <p:attrName>style.visibility</p:attrName>
                                        </p:attrNameLst>
                                      </p:cBhvr>
                                      <p:to>
                                        <p:strVal val="visible"/>
                                      </p:to>
                                    </p:set>
                                    <p:anim calcmode="lin" valueType="num">
                                      <p:cBhvr>
                                        <p:cTn id="7" dur="500" fill="hold"/>
                                        <p:tgtEl>
                                          <p:spTgt spid="2">
                                            <p:graphicEl>
                                              <a:dgm id="{102AA0C7-03D6-444A-AFEE-3BCDCF9E04AC}"/>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102AA0C7-03D6-444A-AFEE-3BCDCF9E04AC}"/>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102AA0C7-03D6-444A-AFEE-3BCDCF9E04AC}"/>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43264635-CA40-46DE-B4CC-D45251BD1CAC}"/>
                                            </p:graphicEl>
                                          </p:spTgt>
                                        </p:tgtEl>
                                        <p:attrNameLst>
                                          <p:attrName>style.visibility</p:attrName>
                                        </p:attrNameLst>
                                      </p:cBhvr>
                                      <p:to>
                                        <p:strVal val="visible"/>
                                      </p:to>
                                    </p:set>
                                    <p:anim calcmode="lin" valueType="num">
                                      <p:cBhvr>
                                        <p:cTn id="14" dur="500" fill="hold"/>
                                        <p:tgtEl>
                                          <p:spTgt spid="2">
                                            <p:graphicEl>
                                              <a:dgm id="{43264635-CA40-46DE-B4CC-D45251BD1CAC}"/>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43264635-CA40-46DE-B4CC-D45251BD1CAC}"/>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43264635-CA40-46DE-B4CC-D45251BD1CAC}"/>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graphicEl>
                                              <a:dgm id="{8B96130C-5143-4855-97EE-DBCA8BC4F4F0}"/>
                                            </p:graphicEl>
                                          </p:spTgt>
                                        </p:tgtEl>
                                        <p:attrNameLst>
                                          <p:attrName>style.visibility</p:attrName>
                                        </p:attrNameLst>
                                      </p:cBhvr>
                                      <p:to>
                                        <p:strVal val="visible"/>
                                      </p:to>
                                    </p:set>
                                    <p:anim calcmode="lin" valueType="num">
                                      <p:cBhvr>
                                        <p:cTn id="19" dur="500" fill="hold"/>
                                        <p:tgtEl>
                                          <p:spTgt spid="2">
                                            <p:graphicEl>
                                              <a:dgm id="{8B96130C-5143-4855-97EE-DBCA8BC4F4F0}"/>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8B96130C-5143-4855-97EE-DBCA8BC4F4F0}"/>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8B96130C-5143-4855-97EE-DBCA8BC4F4F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A795D169-A813-4305-9B2E-13FC2DCAFA5A}"/>
                                            </p:graphicEl>
                                          </p:spTgt>
                                        </p:tgtEl>
                                        <p:attrNameLst>
                                          <p:attrName>style.visibility</p:attrName>
                                        </p:attrNameLst>
                                      </p:cBhvr>
                                      <p:to>
                                        <p:strVal val="visible"/>
                                      </p:to>
                                    </p:set>
                                    <p:anim calcmode="lin" valueType="num">
                                      <p:cBhvr>
                                        <p:cTn id="26" dur="500" fill="hold"/>
                                        <p:tgtEl>
                                          <p:spTgt spid="2">
                                            <p:graphicEl>
                                              <a:dgm id="{A795D169-A813-4305-9B2E-13FC2DCAFA5A}"/>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A795D169-A813-4305-9B2E-13FC2DCAFA5A}"/>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A795D169-A813-4305-9B2E-13FC2DCAFA5A}"/>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5DA7427E-5753-428C-968C-1E70C7AD2764}"/>
                                            </p:graphicEl>
                                          </p:spTgt>
                                        </p:tgtEl>
                                        <p:attrNameLst>
                                          <p:attrName>style.visibility</p:attrName>
                                        </p:attrNameLst>
                                      </p:cBhvr>
                                      <p:to>
                                        <p:strVal val="visible"/>
                                      </p:to>
                                    </p:set>
                                    <p:anim calcmode="lin" valueType="num">
                                      <p:cBhvr>
                                        <p:cTn id="31" dur="500" fill="hold"/>
                                        <p:tgtEl>
                                          <p:spTgt spid="2">
                                            <p:graphicEl>
                                              <a:dgm id="{5DA7427E-5753-428C-968C-1E70C7AD2764}"/>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5DA7427E-5753-428C-968C-1E70C7AD2764}"/>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5DA7427E-5753-428C-968C-1E70C7AD276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6B6AAA14-288A-4E76-B13E-5EBA8341572B}"/>
                                            </p:graphicEl>
                                          </p:spTgt>
                                        </p:tgtEl>
                                        <p:attrNameLst>
                                          <p:attrName>style.visibility</p:attrName>
                                        </p:attrNameLst>
                                      </p:cBhvr>
                                      <p:to>
                                        <p:strVal val="visible"/>
                                      </p:to>
                                    </p:set>
                                    <p:anim calcmode="lin" valueType="num">
                                      <p:cBhvr>
                                        <p:cTn id="38" dur="500" fill="hold"/>
                                        <p:tgtEl>
                                          <p:spTgt spid="2">
                                            <p:graphicEl>
                                              <a:dgm id="{6B6AAA14-288A-4E76-B13E-5EBA8341572B}"/>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6B6AAA14-288A-4E76-B13E-5EBA8341572B}"/>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6B6AAA14-288A-4E76-B13E-5EBA8341572B}"/>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graphicEl>
                                              <a:dgm id="{63C5AB71-1255-4306-86BD-648CFEBD4BBA}"/>
                                            </p:graphicEl>
                                          </p:spTgt>
                                        </p:tgtEl>
                                        <p:attrNameLst>
                                          <p:attrName>style.visibility</p:attrName>
                                        </p:attrNameLst>
                                      </p:cBhvr>
                                      <p:to>
                                        <p:strVal val="visible"/>
                                      </p:to>
                                    </p:set>
                                    <p:anim calcmode="lin" valueType="num">
                                      <p:cBhvr>
                                        <p:cTn id="43" dur="500" fill="hold"/>
                                        <p:tgtEl>
                                          <p:spTgt spid="2">
                                            <p:graphicEl>
                                              <a:dgm id="{63C5AB71-1255-4306-86BD-648CFEBD4BBA}"/>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3C5AB71-1255-4306-86BD-648CFEBD4BBA}"/>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3C5AB71-1255-4306-86BD-648CFEBD4BB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D7774BD9-8A32-4A54-BB61-92395D37FA64}"/>
                                            </p:graphicEl>
                                          </p:spTgt>
                                        </p:tgtEl>
                                        <p:attrNameLst>
                                          <p:attrName>style.visibility</p:attrName>
                                        </p:attrNameLst>
                                      </p:cBhvr>
                                      <p:to>
                                        <p:strVal val="visible"/>
                                      </p:to>
                                    </p:set>
                                    <p:anim calcmode="lin" valueType="num">
                                      <p:cBhvr>
                                        <p:cTn id="50" dur="500" fill="hold"/>
                                        <p:tgtEl>
                                          <p:spTgt spid="2">
                                            <p:graphicEl>
                                              <a:dgm id="{D7774BD9-8A32-4A54-BB61-92395D37FA6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D7774BD9-8A32-4A54-BB61-92395D37FA64}"/>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D7774BD9-8A32-4A54-BB61-92395D37FA64}"/>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F1A98053-7FAF-4EAE-977F-3A92025DF395}"/>
                                            </p:graphicEl>
                                          </p:spTgt>
                                        </p:tgtEl>
                                        <p:attrNameLst>
                                          <p:attrName>style.visibility</p:attrName>
                                        </p:attrNameLst>
                                      </p:cBhvr>
                                      <p:to>
                                        <p:strVal val="visible"/>
                                      </p:to>
                                    </p:set>
                                    <p:anim calcmode="lin" valueType="num">
                                      <p:cBhvr>
                                        <p:cTn id="55" dur="500" fill="hold"/>
                                        <p:tgtEl>
                                          <p:spTgt spid="2">
                                            <p:graphicEl>
                                              <a:dgm id="{F1A98053-7FAF-4EAE-977F-3A92025DF395}"/>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F1A98053-7FAF-4EAE-977F-3A92025DF395}"/>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F1A98053-7FAF-4EAE-977F-3A92025DF39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6EB5CD2A-77B8-41F2-B4AE-B602EFA95492}"/>
                                            </p:graphicEl>
                                          </p:spTgt>
                                        </p:tgtEl>
                                        <p:attrNameLst>
                                          <p:attrName>style.visibility</p:attrName>
                                        </p:attrNameLst>
                                      </p:cBhvr>
                                      <p:to>
                                        <p:strVal val="visible"/>
                                      </p:to>
                                    </p:set>
                                    <p:anim calcmode="lin" valueType="num">
                                      <p:cBhvr>
                                        <p:cTn id="62" dur="500" fill="hold"/>
                                        <p:tgtEl>
                                          <p:spTgt spid="2">
                                            <p:graphicEl>
                                              <a:dgm id="{6EB5CD2A-77B8-41F2-B4AE-B602EFA95492}"/>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6EB5CD2A-77B8-41F2-B4AE-B602EFA95492}"/>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6EB5CD2A-77B8-41F2-B4AE-B602EFA95492}"/>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E45B78C0-9560-4B54-A192-F15A2A01F9B7}"/>
                                            </p:graphicEl>
                                          </p:spTgt>
                                        </p:tgtEl>
                                        <p:attrNameLst>
                                          <p:attrName>style.visibility</p:attrName>
                                        </p:attrNameLst>
                                      </p:cBhvr>
                                      <p:to>
                                        <p:strVal val="visible"/>
                                      </p:to>
                                    </p:set>
                                    <p:anim calcmode="lin" valueType="num">
                                      <p:cBhvr>
                                        <p:cTn id="67" dur="500" fill="hold"/>
                                        <p:tgtEl>
                                          <p:spTgt spid="2">
                                            <p:graphicEl>
                                              <a:dgm id="{E45B78C0-9560-4B54-A192-F15A2A01F9B7}"/>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E45B78C0-9560-4B54-A192-F15A2A01F9B7}"/>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E45B78C0-9560-4B54-A192-F15A2A01F9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7411BE-2282-483F-A0A8-66ABFA1A38A4}"/>
              </a:ext>
            </a:extLst>
          </p:cNvPr>
          <p:cNvSpPr txBox="1"/>
          <p:nvPr/>
        </p:nvSpPr>
        <p:spPr>
          <a:xfrm>
            <a:off x="1984503" y="623456"/>
            <a:ext cx="5032397" cy="646331"/>
          </a:xfrm>
          <a:prstGeom prst="rect">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dirty="0" smtClean="0">
                <a:latin typeface="Times New Roman" panose="02020603050405020304" pitchFamily="18" charset="0"/>
                <a:cs typeface="Times New Roman" panose="02020603050405020304" pitchFamily="18" charset="0"/>
              </a:rPr>
              <a:t>Our today’s topic is </a:t>
            </a:r>
            <a:r>
              <a:rPr lang="en-US" sz="3600" dirty="0">
                <a:latin typeface="Times New Roman" panose="02020603050405020304" pitchFamily="18" charset="0"/>
                <a:cs typeface="Times New Roman" panose="02020603050405020304" pitchFamily="18" charset="0"/>
              </a:rPr>
              <a:t>…….</a:t>
            </a:r>
          </a:p>
        </p:txBody>
      </p:sp>
      <p:sp>
        <p:nvSpPr>
          <p:cNvPr id="3" name="Arrow: Right 5">
            <a:extLst>
              <a:ext uri="{FF2B5EF4-FFF2-40B4-BE49-F238E27FC236}">
                <a16:creationId xmlns:a16="http://schemas.microsoft.com/office/drawing/2014/main" id="{9E2410E3-DA84-45A8-91C0-51BBA9F5445C}"/>
              </a:ext>
            </a:extLst>
          </p:cNvPr>
          <p:cNvSpPr/>
          <p:nvPr/>
        </p:nvSpPr>
        <p:spPr>
          <a:xfrm>
            <a:off x="2372643" y="2189219"/>
            <a:ext cx="4644257" cy="1261883"/>
          </a:xfrm>
          <a:prstGeom prst="rightArrow">
            <a:avLst>
              <a:gd name="adj1" fmla="val 100000"/>
              <a:gd name="adj2" fmla="val 39019"/>
            </a:avLst>
          </a:prstGeom>
          <a:solidFill>
            <a:srgbClr val="00B0F0"/>
          </a:solidFill>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Times New Roman" panose="02020603050405020304" pitchFamily="18" charset="0"/>
                <a:cs typeface="Times New Roman" panose="02020603050405020304" pitchFamily="18" charset="0"/>
              </a:rPr>
              <a:t>Renewable energy sources</a:t>
            </a:r>
          </a:p>
        </p:txBody>
      </p:sp>
      <p:sp>
        <p:nvSpPr>
          <p:cNvPr id="4" name="TextBox 3">
            <a:extLst>
              <a:ext uri="{FF2B5EF4-FFF2-40B4-BE49-F238E27FC236}">
                <a16:creationId xmlns:a16="http://schemas.microsoft.com/office/drawing/2014/main" id="{B645EDB1-74CB-4129-92E8-C25A4AA5954D}"/>
              </a:ext>
            </a:extLst>
          </p:cNvPr>
          <p:cNvSpPr txBox="1"/>
          <p:nvPr/>
        </p:nvSpPr>
        <p:spPr>
          <a:xfrm>
            <a:off x="2893157" y="3770369"/>
            <a:ext cx="3215088" cy="1200329"/>
          </a:xfrm>
          <a:prstGeom prst="rect">
            <a:avLst/>
          </a:prstGeom>
          <a:solidFill>
            <a:srgbClr val="00B05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dirty="0">
                <a:latin typeface="Times New Roman" panose="02020603050405020304" pitchFamily="18" charset="0"/>
                <a:cs typeface="Times New Roman" panose="02020603050405020304" pitchFamily="18" charset="0"/>
              </a:rPr>
              <a:t>       Unit : 11</a:t>
            </a:r>
          </a:p>
          <a:p>
            <a:r>
              <a:rPr lang="en-US" sz="3600" dirty="0">
                <a:latin typeface="Times New Roman" panose="02020603050405020304" pitchFamily="18" charset="0"/>
                <a:cs typeface="Times New Roman" panose="02020603050405020304" pitchFamily="18" charset="0"/>
              </a:rPr>
              <a:t>   Lesson : </a:t>
            </a:r>
            <a:r>
              <a:rPr lang="en-US" sz="3600" dirty="0" smtClean="0">
                <a:latin typeface="Times New Roman" panose="02020603050405020304" pitchFamily="18" charset="0"/>
                <a:cs typeface="Times New Roman" panose="02020603050405020304" pitchFamily="18" charset="0"/>
              </a:rPr>
              <a:t>2</a:t>
            </a:r>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280" t="27368" r="4959" b="3541"/>
          <a:stretch/>
        </p:blipFill>
        <p:spPr>
          <a:xfrm>
            <a:off x="7315200" y="623456"/>
            <a:ext cx="4876800" cy="5375562"/>
          </a:xfrm>
          <a:prstGeom prst="rect">
            <a:avLst/>
          </a:prstGeom>
          <a:ln w="38100">
            <a:solidFill>
              <a:schemeClr val="tx1"/>
            </a:solidFill>
          </a:ln>
        </p:spPr>
      </p:pic>
    </p:spTree>
    <p:extLst>
      <p:ext uri="{BB962C8B-B14F-4D97-AF65-F5344CB8AC3E}">
        <p14:creationId xmlns:p14="http://schemas.microsoft.com/office/powerpoint/2010/main" val="34723193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Flowchart: Punched Tape 2"/>
          <p:cNvSpPr/>
          <p:nvPr/>
        </p:nvSpPr>
        <p:spPr>
          <a:xfrm>
            <a:off x="3841978" y="455462"/>
            <a:ext cx="5934847" cy="909581"/>
          </a:xfrm>
          <a:prstGeom prst="flowChartPunchedTape">
            <a:avLst/>
          </a:prstGeom>
          <a:solidFill>
            <a:schemeClr val="accent4">
              <a:lumMod val="20000"/>
              <a:lumOff val="8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85800">
              <a:defRPr/>
            </a:pPr>
            <a:r>
              <a:rPr lang="en-US" sz="4000" b="1" dirty="0">
                <a:solidFill>
                  <a:srgbClr val="C00000"/>
                </a:solidFill>
                <a:latin typeface="Times New Roman" pitchFamily="18" charset="0"/>
                <a:cs typeface="Times New Roman" pitchFamily="18" charset="0"/>
              </a:rPr>
              <a:t>L</a:t>
            </a:r>
            <a:r>
              <a:rPr lang="en-US" sz="4000" b="1" dirty="0">
                <a:solidFill>
                  <a:srgbClr val="B81846"/>
                </a:solidFill>
                <a:latin typeface="Times New Roman" pitchFamily="18" charset="0"/>
                <a:cs typeface="Times New Roman" pitchFamily="18" charset="0"/>
              </a:rPr>
              <a:t>e</a:t>
            </a:r>
            <a:r>
              <a:rPr lang="en-US" sz="4000" b="1" dirty="0">
                <a:solidFill>
                  <a:srgbClr val="002060"/>
                </a:solidFill>
                <a:latin typeface="Times New Roman" pitchFamily="18" charset="0"/>
                <a:cs typeface="Times New Roman" pitchFamily="18" charset="0"/>
              </a:rPr>
              <a:t>a</a:t>
            </a:r>
            <a:r>
              <a:rPr lang="en-US" sz="4000" b="1" dirty="0">
                <a:solidFill>
                  <a:srgbClr val="7030A0"/>
                </a:solidFill>
                <a:latin typeface="Times New Roman" pitchFamily="18" charset="0"/>
                <a:cs typeface="Times New Roman" pitchFamily="18" charset="0"/>
              </a:rPr>
              <a:t>r</a:t>
            </a:r>
            <a:r>
              <a:rPr lang="en-US" sz="4000" b="1" dirty="0">
                <a:solidFill>
                  <a:srgbClr val="FF0000"/>
                </a:solidFill>
                <a:latin typeface="Times New Roman" pitchFamily="18" charset="0"/>
                <a:cs typeface="Times New Roman" pitchFamily="18" charset="0"/>
              </a:rPr>
              <a:t>n</a:t>
            </a:r>
            <a:r>
              <a:rPr lang="en-US" sz="4000" b="1" dirty="0">
                <a:solidFill>
                  <a:srgbClr val="002060"/>
                </a:solidFill>
                <a:latin typeface="Times New Roman" pitchFamily="18" charset="0"/>
                <a:cs typeface="Times New Roman" pitchFamily="18" charset="0"/>
              </a:rPr>
              <a:t>i</a:t>
            </a:r>
            <a:r>
              <a:rPr lang="en-US" sz="4000" b="1" dirty="0">
                <a:solidFill>
                  <a:prstClr val="black"/>
                </a:solidFill>
                <a:latin typeface="Times New Roman" pitchFamily="18" charset="0"/>
                <a:cs typeface="Times New Roman" pitchFamily="18" charset="0"/>
              </a:rPr>
              <a:t>n</a:t>
            </a:r>
            <a:r>
              <a:rPr lang="en-US" sz="4000" b="1" dirty="0">
                <a:solidFill>
                  <a:srgbClr val="B81846"/>
                </a:solidFill>
                <a:latin typeface="Times New Roman" pitchFamily="18" charset="0"/>
                <a:cs typeface="Times New Roman" pitchFamily="18" charset="0"/>
              </a:rPr>
              <a:t>g</a:t>
            </a:r>
            <a:r>
              <a:rPr lang="en-US" sz="4000" b="1" dirty="0">
                <a:solidFill>
                  <a:srgbClr val="002060"/>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o</a:t>
            </a:r>
            <a:r>
              <a:rPr lang="en-US" sz="4000" b="1" dirty="0">
                <a:solidFill>
                  <a:srgbClr val="002060"/>
                </a:solidFill>
                <a:latin typeface="Times New Roman" pitchFamily="18" charset="0"/>
                <a:cs typeface="Times New Roman" pitchFamily="18" charset="0"/>
              </a:rPr>
              <a:t>u</a:t>
            </a:r>
            <a:r>
              <a:rPr lang="en-US" sz="4000" b="1" dirty="0">
                <a:solidFill>
                  <a:srgbClr val="C00000"/>
                </a:solidFill>
                <a:latin typeface="Times New Roman" pitchFamily="18" charset="0"/>
                <a:cs typeface="Times New Roman" pitchFamily="18" charset="0"/>
              </a:rPr>
              <a:t>t</a:t>
            </a:r>
            <a:r>
              <a:rPr lang="en-US" sz="4000" b="1" dirty="0">
                <a:solidFill>
                  <a:srgbClr val="002060"/>
                </a:solidFill>
                <a:latin typeface="Times New Roman" pitchFamily="18" charset="0"/>
                <a:cs typeface="Times New Roman" pitchFamily="18" charset="0"/>
              </a:rPr>
              <a:t>c</a:t>
            </a:r>
            <a:r>
              <a:rPr lang="en-US" sz="4000" b="1" dirty="0">
                <a:solidFill>
                  <a:srgbClr val="C00000"/>
                </a:solidFill>
                <a:latin typeface="Times New Roman" pitchFamily="18" charset="0"/>
                <a:cs typeface="Times New Roman" pitchFamily="18" charset="0"/>
              </a:rPr>
              <a:t>o</a:t>
            </a:r>
            <a:r>
              <a:rPr lang="en-US" sz="4000" b="1" dirty="0">
                <a:solidFill>
                  <a:srgbClr val="002060"/>
                </a:solidFill>
                <a:latin typeface="Times New Roman" pitchFamily="18" charset="0"/>
                <a:cs typeface="Times New Roman" pitchFamily="18" charset="0"/>
              </a:rPr>
              <a:t>me</a:t>
            </a:r>
            <a:r>
              <a:rPr lang="en-US" sz="4000" b="1" dirty="0">
                <a:solidFill>
                  <a:srgbClr val="C00000"/>
                </a:solidFill>
                <a:latin typeface="Times New Roman" pitchFamily="18" charset="0"/>
                <a:cs typeface="Times New Roman" pitchFamily="18" charset="0"/>
              </a:rPr>
              <a:t>s</a:t>
            </a:r>
          </a:p>
        </p:txBody>
      </p:sp>
      <p:sp>
        <p:nvSpPr>
          <p:cNvPr id="4" name="Rectangle 3"/>
          <p:cNvSpPr/>
          <p:nvPr/>
        </p:nvSpPr>
        <p:spPr>
          <a:xfrm>
            <a:off x="1925995" y="1845848"/>
            <a:ext cx="9352244" cy="3785652"/>
          </a:xfrm>
          <a:prstGeom prst="rect">
            <a:avLst/>
          </a:prstGeom>
          <a:solidFill>
            <a:schemeClr val="accent4">
              <a:lumMod val="60000"/>
              <a:lumOff val="40000"/>
            </a:schemeClr>
          </a:solidFill>
        </p:spPr>
        <p:txBody>
          <a:bodyPr wrap="square">
            <a:spAutoFit/>
          </a:bodyPr>
          <a:lstStyle/>
          <a:p>
            <a:r>
              <a:rPr lang="en-US" sz="4000" dirty="0">
                <a:latin typeface="Times New Roman" panose="02020603050405020304" pitchFamily="18" charset="0"/>
                <a:cs typeface="Times New Roman" panose="02020603050405020304" pitchFamily="18" charset="0"/>
              </a:rPr>
              <a:t>After we’ve studied the lesson, we will be able to </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a) talk about familiar objects,</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b) participate </a:t>
            </a:r>
            <a:r>
              <a:rPr lang="en-US" sz="4000" dirty="0">
                <a:latin typeface="Times New Roman" panose="02020603050405020304" pitchFamily="18" charset="0"/>
                <a:cs typeface="Times New Roman" panose="02020603050405020304" pitchFamily="18" charset="0"/>
              </a:rPr>
              <a:t>in </a:t>
            </a:r>
            <a:r>
              <a:rPr lang="en-US" sz="4000" dirty="0" smtClean="0">
                <a:latin typeface="Times New Roman" panose="02020603050405020304" pitchFamily="18" charset="0"/>
                <a:cs typeface="Times New Roman" panose="02020603050405020304" pitchFamily="18" charset="0"/>
              </a:rPr>
              <a:t>conversation,</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c) read </a:t>
            </a:r>
            <a:r>
              <a:rPr lang="en-US" sz="4000" dirty="0">
                <a:latin typeface="Times New Roman" panose="02020603050405020304" pitchFamily="18" charset="0"/>
                <a:cs typeface="Times New Roman" panose="02020603050405020304" pitchFamily="18" charset="0"/>
              </a:rPr>
              <a:t>intensively and </a:t>
            </a:r>
            <a:r>
              <a:rPr lang="en-US" sz="4000" dirty="0" smtClean="0">
                <a:latin typeface="Times New Roman" panose="02020603050405020304" pitchFamily="18" charset="0"/>
                <a:cs typeface="Times New Roman" panose="02020603050405020304" pitchFamily="18" charset="0"/>
              </a:rPr>
              <a:t>extensively,</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d) Write paragraph.</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7364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630658" y="213182"/>
            <a:ext cx="9422796" cy="1569660"/>
          </a:xfrm>
          <a:prstGeom prst="rect">
            <a:avLst/>
          </a:prstGeom>
          <a:solidFill>
            <a:schemeClr val="accent4">
              <a:lumMod val="20000"/>
              <a:lumOff val="80000"/>
            </a:schemeClr>
          </a:solidFill>
          <a:ln>
            <a:solidFill>
              <a:srgbClr val="002060"/>
            </a:solidFill>
          </a:ln>
        </p:spPr>
        <p:txBody>
          <a:bodyPr wrap="square" rtlCol="0">
            <a:spAutoFit/>
          </a:bodyPr>
          <a:lstStyle/>
          <a:p>
            <a:r>
              <a:rPr lang="en-US" sz="3200" b="1" i="1" u="sng" dirty="0" smtClean="0">
                <a:latin typeface="Times New Roman" panose="02020603050405020304" pitchFamily="18" charset="0"/>
                <a:cs typeface="Times New Roman" panose="02020603050405020304" pitchFamily="18" charset="0"/>
              </a:rPr>
              <a:t>Pairwork</a:t>
            </a:r>
            <a:r>
              <a:rPr lang="en-US" sz="3200" dirty="0" smtClean="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R</a:t>
            </a:r>
            <a:r>
              <a:rPr lang="en-US" sz="3200" dirty="0" smtClean="0">
                <a:latin typeface="Times New Roman" panose="02020603050405020304" pitchFamily="18" charset="0"/>
                <a:cs typeface="Times New Roman" panose="02020603050405020304" pitchFamily="18" charset="0"/>
              </a:rPr>
              <a:t>ead the words in the box. Which words are related to energy?</a:t>
            </a:r>
            <a:endParaRPr lang="en-US" sz="32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5021823"/>
              </p:ext>
            </p:extLst>
          </p:nvPr>
        </p:nvGraphicFramePr>
        <p:xfrm>
          <a:off x="3535465" y="2354811"/>
          <a:ext cx="6968838" cy="2316480"/>
        </p:xfrm>
        <a:graphic>
          <a:graphicData uri="http://schemas.openxmlformats.org/drawingml/2006/table">
            <a:tbl>
              <a:tblPr firstRow="1" bandRow="1">
                <a:tableStyleId>{5C22544A-7EE6-4342-B048-85BDC9FD1C3A}</a:tableStyleId>
              </a:tblPr>
              <a:tblGrid>
                <a:gridCol w="1742209">
                  <a:extLst>
                    <a:ext uri="{9D8B030D-6E8A-4147-A177-3AD203B41FA5}">
                      <a16:colId xmlns:a16="http://schemas.microsoft.com/office/drawing/2014/main" val="785867830"/>
                    </a:ext>
                  </a:extLst>
                </a:gridCol>
                <a:gridCol w="1742209">
                  <a:extLst>
                    <a:ext uri="{9D8B030D-6E8A-4147-A177-3AD203B41FA5}">
                      <a16:colId xmlns:a16="http://schemas.microsoft.com/office/drawing/2014/main" val="480887657"/>
                    </a:ext>
                  </a:extLst>
                </a:gridCol>
                <a:gridCol w="1595919">
                  <a:extLst>
                    <a:ext uri="{9D8B030D-6E8A-4147-A177-3AD203B41FA5}">
                      <a16:colId xmlns:a16="http://schemas.microsoft.com/office/drawing/2014/main" val="905404539"/>
                    </a:ext>
                  </a:extLst>
                </a:gridCol>
                <a:gridCol w="1888501">
                  <a:extLst>
                    <a:ext uri="{9D8B030D-6E8A-4147-A177-3AD203B41FA5}">
                      <a16:colId xmlns:a16="http://schemas.microsoft.com/office/drawing/2014/main" val="880411449"/>
                    </a:ext>
                  </a:extLst>
                </a:gridCol>
              </a:tblGrid>
              <a:tr h="0">
                <a:tc>
                  <a:txBody>
                    <a:bodyPr/>
                    <a:lstStyle/>
                    <a:p>
                      <a:r>
                        <a:rPr lang="en-US" sz="3200" b="0" dirty="0" smtClean="0">
                          <a:solidFill>
                            <a:schemeClr val="tx1"/>
                          </a:solidFill>
                          <a:latin typeface="Times New Roman" panose="02020603050405020304" pitchFamily="18" charset="0"/>
                          <a:cs typeface="Times New Roman" panose="02020603050405020304" pitchFamily="18" charset="0"/>
                        </a:rPr>
                        <a:t>1</a:t>
                      </a:r>
                      <a:r>
                        <a:rPr lang="en-US" sz="3200" dirty="0" smtClean="0">
                          <a:solidFill>
                            <a:schemeClr val="tx1"/>
                          </a:solidFill>
                          <a:latin typeface="Times New Roman" panose="02020603050405020304" pitchFamily="18" charset="0"/>
                          <a:cs typeface="Times New Roman" panose="02020603050405020304" pitchFamily="18" charset="0"/>
                        </a:rPr>
                        <a:t>.</a:t>
                      </a:r>
                      <a:r>
                        <a:rPr lang="en-US" sz="3200" b="0" baseline="0" dirty="0" smtClean="0">
                          <a:solidFill>
                            <a:schemeClr val="tx1"/>
                          </a:solidFill>
                          <a:latin typeface="Times New Roman" panose="02020603050405020304" pitchFamily="18" charset="0"/>
                          <a:cs typeface="Times New Roman" panose="02020603050405020304" pitchFamily="18" charset="0"/>
                        </a:rPr>
                        <a:t>fuel</a:t>
                      </a: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3200" b="0" dirty="0" smtClean="0">
                          <a:solidFill>
                            <a:schemeClr val="tx1"/>
                          </a:solidFill>
                          <a:latin typeface="Times New Roman" panose="02020603050405020304" pitchFamily="18" charset="0"/>
                          <a:cs typeface="Times New Roman" panose="02020603050405020304" pitchFamily="18" charset="0"/>
                        </a:rPr>
                        <a:t>2. desert</a:t>
                      </a:r>
                      <a:endParaRPr lang="en-US" sz="32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3200" b="0" dirty="0" smtClean="0">
                          <a:solidFill>
                            <a:schemeClr val="tx1"/>
                          </a:solidFill>
                          <a:latin typeface="Times New Roman" panose="02020603050405020304" pitchFamily="18" charset="0"/>
                          <a:cs typeface="Times New Roman" panose="02020603050405020304" pitchFamily="18" charset="0"/>
                        </a:rPr>
                        <a:t>3.fossil</a:t>
                      </a: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3200" b="0" dirty="0" smtClean="0">
                          <a:solidFill>
                            <a:schemeClr val="tx1"/>
                          </a:solidFill>
                          <a:latin typeface="Times New Roman" panose="02020603050405020304" pitchFamily="18" charset="0"/>
                          <a:cs typeface="Times New Roman" panose="02020603050405020304" pitchFamily="18" charset="0"/>
                        </a:rPr>
                        <a:t>4.sun</a:t>
                      </a: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71027576"/>
                  </a:ext>
                </a:extLst>
              </a:tr>
              <a:tr h="504306">
                <a:tc>
                  <a:txBody>
                    <a:bodyPr/>
                    <a:lstStyle/>
                    <a:p>
                      <a:r>
                        <a:rPr lang="en-US" sz="3200" dirty="0" smtClean="0">
                          <a:latin typeface="Times New Roman" panose="02020603050405020304" pitchFamily="18" charset="0"/>
                          <a:cs typeface="Times New Roman" panose="02020603050405020304" pitchFamily="18" charset="0"/>
                        </a:rPr>
                        <a:t>  oil</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3200" dirty="0" smtClean="0">
                          <a:latin typeface="Times New Roman" panose="02020603050405020304" pitchFamily="18" charset="0"/>
                          <a:cs typeface="Times New Roman" panose="02020603050405020304" pitchFamily="18" charset="0"/>
                        </a:rPr>
                        <a:t>  forest</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3200" dirty="0" smtClean="0">
                          <a:latin typeface="Times New Roman" panose="02020603050405020304" pitchFamily="18" charset="0"/>
                          <a:cs typeface="Times New Roman" panose="02020603050405020304" pitchFamily="18" charset="0"/>
                        </a:rPr>
                        <a:t>relic</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3200" dirty="0" smtClean="0">
                          <a:latin typeface="Times New Roman" panose="02020603050405020304" pitchFamily="18" charset="0"/>
                          <a:cs typeface="Times New Roman" panose="02020603050405020304" pitchFamily="18" charset="0"/>
                        </a:rPr>
                        <a:t>wind</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253405844"/>
                  </a:ext>
                </a:extLst>
              </a:tr>
              <a:tr h="465513">
                <a:tc>
                  <a:txBody>
                    <a:bodyPr/>
                    <a:lstStyle/>
                    <a:p>
                      <a:r>
                        <a:rPr lang="en-US" sz="3200" dirty="0" smtClean="0">
                          <a:latin typeface="Times New Roman" panose="02020603050405020304" pitchFamily="18" charset="0"/>
                          <a:cs typeface="Times New Roman" panose="02020603050405020304" pitchFamily="18" charset="0"/>
                        </a:rPr>
                        <a:t>  gas</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3200" dirty="0" smtClean="0">
                          <a:latin typeface="Times New Roman" panose="02020603050405020304" pitchFamily="18" charset="0"/>
                          <a:cs typeface="Times New Roman" panose="02020603050405020304" pitchFamily="18" charset="0"/>
                        </a:rPr>
                        <a:t>  valley</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3200" dirty="0" smtClean="0">
                          <a:latin typeface="Times New Roman" panose="02020603050405020304" pitchFamily="18" charset="0"/>
                          <a:cs typeface="Times New Roman" panose="02020603050405020304" pitchFamily="18" charset="0"/>
                        </a:rPr>
                        <a:t>remnant</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3200" dirty="0" smtClean="0">
                          <a:latin typeface="Times New Roman" panose="02020603050405020304" pitchFamily="18" charset="0"/>
                          <a:cs typeface="Times New Roman" panose="02020603050405020304" pitchFamily="18" charset="0"/>
                        </a:rPr>
                        <a:t>water</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121369790"/>
                  </a:ext>
                </a:extLst>
              </a:tr>
              <a:tr h="226341">
                <a:tc>
                  <a:txBody>
                    <a:bodyPr/>
                    <a:lstStyle/>
                    <a:p>
                      <a:r>
                        <a:rPr lang="en-US" sz="3200" dirty="0" smtClean="0">
                          <a:latin typeface="Times New Roman" panose="02020603050405020304" pitchFamily="18" charset="0"/>
                          <a:cs typeface="Times New Roman" panose="02020603050405020304" pitchFamily="18" charset="0"/>
                        </a:rPr>
                        <a:t>  soil</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3200" dirty="0" smtClean="0">
                          <a:latin typeface="Times New Roman" panose="02020603050405020304" pitchFamily="18" charset="0"/>
                          <a:cs typeface="Times New Roman" panose="02020603050405020304" pitchFamily="18" charset="0"/>
                        </a:rPr>
                        <a:t> waterfall</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3200" dirty="0" smtClean="0">
                          <a:latin typeface="Times New Roman" panose="02020603050405020304" pitchFamily="18" charset="0"/>
                          <a:cs typeface="Times New Roman" panose="02020603050405020304" pitchFamily="18" charset="0"/>
                        </a:rPr>
                        <a:t>sign</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3200" dirty="0" smtClean="0">
                          <a:latin typeface="Times New Roman" panose="02020603050405020304" pitchFamily="18" charset="0"/>
                          <a:cs typeface="Times New Roman" panose="02020603050405020304" pitchFamily="18" charset="0"/>
                        </a:rPr>
                        <a:t>coal</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239660737"/>
                  </a:ext>
                </a:extLst>
              </a:tr>
            </a:tbl>
          </a:graphicData>
        </a:graphic>
      </p:graphicFrame>
    </p:spTree>
    <p:extLst>
      <p:ext uri="{BB962C8B-B14F-4D97-AF65-F5344CB8AC3E}">
        <p14:creationId xmlns:p14="http://schemas.microsoft.com/office/powerpoint/2010/main" val="4120982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A75F8F-2BDC-4757-8EB6-80988B65C2DA}"/>
              </a:ext>
            </a:extLst>
          </p:cNvPr>
          <p:cNvSpPr txBox="1"/>
          <p:nvPr/>
        </p:nvSpPr>
        <p:spPr>
          <a:xfrm>
            <a:off x="2494532" y="167439"/>
            <a:ext cx="8931754" cy="646331"/>
          </a:xfrm>
          <a:prstGeom prst="rect">
            <a:avLst/>
          </a:prstGeom>
          <a:solidFill>
            <a:schemeClr val="accent2">
              <a:lumMod val="20000"/>
              <a:lumOff val="8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           </a:t>
            </a:r>
            <a:r>
              <a:rPr lang="en-US" sz="3600" dirty="0">
                <a:latin typeface="Times New Roman" panose="02020603050405020304" pitchFamily="18" charset="0"/>
                <a:cs typeface="Times New Roman" panose="02020603050405020304" pitchFamily="18" charset="0"/>
              </a:rPr>
              <a:t>A dialogue between </a:t>
            </a:r>
            <a:r>
              <a:rPr lang="en-US" sz="3600" dirty="0" smtClean="0">
                <a:latin typeface="Times New Roman" panose="02020603050405020304" pitchFamily="18" charset="0"/>
                <a:cs typeface="Times New Roman" panose="02020603050405020304" pitchFamily="18" charset="0"/>
              </a:rPr>
              <a:t>myself </a:t>
            </a:r>
            <a:r>
              <a:rPr lang="en-US" sz="3600" dirty="0">
                <a:latin typeface="Times New Roman" panose="02020603050405020304" pitchFamily="18" charset="0"/>
                <a:cs typeface="Times New Roman" panose="02020603050405020304" pitchFamily="18" charset="0"/>
              </a:rPr>
              <a:t>and </a:t>
            </a:r>
            <a:r>
              <a:rPr lang="en-US" sz="3600" dirty="0" smtClean="0">
                <a:latin typeface="Times New Roman" panose="02020603050405020304" pitchFamily="18" charset="0"/>
                <a:cs typeface="Times New Roman" panose="02020603050405020304" pitchFamily="18" charset="0"/>
              </a:rPr>
              <a:t>my partner. </a:t>
            </a:r>
            <a:endParaRPr lang="en-US" sz="2000"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2329781" y="2226125"/>
            <a:ext cx="1805072" cy="2540535"/>
            <a:chOff x="1819373" y="1888945"/>
            <a:chExt cx="1721285" cy="2406214"/>
          </a:xfrm>
        </p:grpSpPr>
        <p:sp>
          <p:nvSpPr>
            <p:cNvPr id="6" name="Oval 5"/>
            <p:cNvSpPr/>
            <p:nvPr/>
          </p:nvSpPr>
          <p:spPr>
            <a:xfrm>
              <a:off x="1819373" y="1888945"/>
              <a:ext cx="1624303" cy="226784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916355" y="3710384"/>
              <a:ext cx="1624303" cy="584775"/>
            </a:xfrm>
            <a:prstGeom prst="rect">
              <a:avLst/>
            </a:prstGeom>
            <a:noFill/>
          </p:spPr>
          <p:txBody>
            <a:bodyPr wrap="square" rtlCol="0">
              <a:spAutoFit/>
            </a:bodyPr>
            <a:lstStyle/>
            <a:p>
              <a:r>
                <a:rPr lang="en-GB" sz="3200" b="1" dirty="0" smtClean="0">
                  <a:solidFill>
                    <a:srgbClr val="FF0000"/>
                  </a:solidFill>
                  <a:latin typeface="Arial Rounded MT Bold" panose="020F0704030504030204" pitchFamily="34" charset="0"/>
                </a:rPr>
                <a:t>Myself</a:t>
              </a:r>
              <a:endParaRPr lang="en-GB" sz="3200" b="1" dirty="0">
                <a:solidFill>
                  <a:srgbClr val="FF0000"/>
                </a:solidFill>
                <a:latin typeface="Arial Rounded MT Bold" panose="020F0704030504030204" pitchFamily="34" charset="0"/>
              </a:endParaRPr>
            </a:p>
          </p:txBody>
        </p:sp>
      </p:grpSp>
      <p:grpSp>
        <p:nvGrpSpPr>
          <p:cNvPr id="8" name="Group 7"/>
          <p:cNvGrpSpPr/>
          <p:nvPr/>
        </p:nvGrpSpPr>
        <p:grpSpPr>
          <a:xfrm>
            <a:off x="9793875" y="3138641"/>
            <a:ext cx="2169219" cy="2162489"/>
            <a:chOff x="10030065" y="1427018"/>
            <a:chExt cx="1857135" cy="3294888"/>
          </a:xfrm>
        </p:grpSpPr>
        <p:sp>
          <p:nvSpPr>
            <p:cNvPr id="9" name="Oval 8"/>
            <p:cNvSpPr/>
            <p:nvPr/>
          </p:nvSpPr>
          <p:spPr>
            <a:xfrm>
              <a:off x="10030065" y="1427018"/>
              <a:ext cx="1857135" cy="272977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0216206" y="3342883"/>
              <a:ext cx="1601720" cy="1379023"/>
            </a:xfrm>
            <a:prstGeom prst="rect">
              <a:avLst/>
            </a:prstGeom>
            <a:noFill/>
          </p:spPr>
          <p:txBody>
            <a:bodyPr wrap="square" rtlCol="0">
              <a:spAutoFit/>
            </a:bodyPr>
            <a:lstStyle/>
            <a:p>
              <a:r>
                <a:rPr lang="en-GB" sz="3600" b="1" dirty="0" smtClean="0">
                  <a:solidFill>
                    <a:srgbClr val="002060"/>
                  </a:solidFill>
                  <a:latin typeface="Arial Rounded MT Bold" panose="020F0704030504030204" pitchFamily="34" charset="0"/>
                </a:rPr>
                <a:t>Partner</a:t>
              </a:r>
              <a:endParaRPr lang="en-GB" sz="3600" b="1" dirty="0">
                <a:solidFill>
                  <a:srgbClr val="002060"/>
                </a:solidFill>
                <a:latin typeface="Arial Rounded MT Bold" panose="020F0704030504030204" pitchFamily="34" charset="0"/>
              </a:endParaRPr>
            </a:p>
          </p:txBody>
        </p:sp>
      </p:grpSp>
      <p:sp>
        <p:nvSpPr>
          <p:cNvPr id="11" name="Speech Bubble: Rectangle 1">
            <a:extLst>
              <a:ext uri="{FF2B5EF4-FFF2-40B4-BE49-F238E27FC236}">
                <a16:creationId xmlns:a16="http://schemas.microsoft.com/office/drawing/2014/main" id="{67FC9619-26B5-4B13-B9B3-5759D1BAF470}"/>
              </a:ext>
            </a:extLst>
          </p:cNvPr>
          <p:cNvSpPr/>
          <p:nvPr/>
        </p:nvSpPr>
        <p:spPr>
          <a:xfrm>
            <a:off x="3705362" y="1425558"/>
            <a:ext cx="7966364" cy="1206806"/>
          </a:xfrm>
          <a:prstGeom prst="wedgeRectCallout">
            <a:avLst>
              <a:gd name="adj1" fmla="val -47468"/>
              <a:gd name="adj2" fmla="val 116710"/>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Have you seen most of the words in the box somehow relates to energy?</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2" name="Speech Bubble: Rectangle 2">
            <a:extLst>
              <a:ext uri="{FF2B5EF4-FFF2-40B4-BE49-F238E27FC236}">
                <a16:creationId xmlns:a16="http://schemas.microsoft.com/office/drawing/2014/main" id="{8B246CF7-AA4D-4040-A587-BC88112CA255}"/>
              </a:ext>
            </a:extLst>
          </p:cNvPr>
          <p:cNvSpPr/>
          <p:nvPr/>
        </p:nvSpPr>
        <p:spPr>
          <a:xfrm>
            <a:off x="3877227" y="4733790"/>
            <a:ext cx="5666932" cy="1484417"/>
          </a:xfrm>
          <a:prstGeom prst="wedgeRectCallout">
            <a:avLst>
              <a:gd name="adj1" fmla="val 64006"/>
              <a:gd name="adj2" fmla="val -11943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Times New Roman" panose="02020603050405020304" pitchFamily="18" charset="0"/>
                <a:cs typeface="Times New Roman" panose="02020603050405020304" pitchFamily="18" charset="0"/>
              </a:rPr>
              <a:t>Yes, </a:t>
            </a:r>
            <a:r>
              <a:rPr lang="en-US" sz="3200" dirty="0" smtClean="0">
                <a:solidFill>
                  <a:srgbClr val="C00000"/>
                </a:solidFill>
                <a:latin typeface="Times New Roman" panose="02020603050405020304" pitchFamily="18" charset="0"/>
                <a:cs typeface="Times New Roman" panose="02020603050405020304" pitchFamily="18" charset="0"/>
              </a:rPr>
              <a:t>it’s interesting. But would you tell me which words are related to energy.</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765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1655</Words>
  <Application>Microsoft Office PowerPoint</Application>
  <PresentationFormat>Widescreen</PresentationFormat>
  <Paragraphs>217</Paragraphs>
  <Slides>29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Algerian</vt:lpstr>
      <vt:lpstr>Arial</vt:lpstr>
      <vt:lpstr>Arial Rounded MT Bold</vt:lpstr>
      <vt:lpstr>Calibri</vt:lpstr>
      <vt:lpstr>Calibri Light</vt:lpstr>
      <vt:lpstr>Candara</vt:lpstr>
      <vt:lpstr>Times New Roman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Manik Majumder</cp:lastModifiedBy>
  <cp:revision>288</cp:revision>
  <dcterms:created xsi:type="dcterms:W3CDTF">2018-02-09T13:45:59Z</dcterms:created>
  <dcterms:modified xsi:type="dcterms:W3CDTF">2020-07-15T14:06:46Z</dcterms:modified>
</cp:coreProperties>
</file>