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notesMasterIdLst>
    <p:notesMasterId r:id="rId45"/>
  </p:notesMasterIdLst>
  <p:sldIdLst>
    <p:sldId id="303" r:id="rId2"/>
    <p:sldId id="304" r:id="rId3"/>
    <p:sldId id="257" r:id="rId4"/>
    <p:sldId id="305" r:id="rId5"/>
    <p:sldId id="258" r:id="rId6"/>
    <p:sldId id="259" r:id="rId7"/>
    <p:sldId id="260" r:id="rId8"/>
    <p:sldId id="261" r:id="rId9"/>
    <p:sldId id="262" r:id="rId10"/>
    <p:sldId id="268" r:id="rId11"/>
    <p:sldId id="266" r:id="rId12"/>
    <p:sldId id="269" r:id="rId13"/>
    <p:sldId id="302" r:id="rId14"/>
    <p:sldId id="298" r:id="rId15"/>
    <p:sldId id="270" r:id="rId16"/>
    <p:sldId id="271" r:id="rId17"/>
    <p:sldId id="301" r:id="rId18"/>
    <p:sldId id="272" r:id="rId19"/>
    <p:sldId id="300" r:id="rId20"/>
    <p:sldId id="274" r:id="rId21"/>
    <p:sldId id="299" r:id="rId22"/>
    <p:sldId id="275"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306" r:id="rId43"/>
    <p:sldId id="297"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1921" autoAdjust="0"/>
  </p:normalViewPr>
  <p:slideViewPr>
    <p:cSldViewPr snapToGrid="0">
      <p:cViewPr varScale="1">
        <p:scale>
          <a:sx n="68" d="100"/>
          <a:sy n="68"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603C0A-B4B6-4C0F-8877-A3EE8EE92601}" type="datetimeFigureOut">
              <a:rPr lang="en-US" smtClean="0"/>
              <a:t>7/15/2020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FAC390-731C-4885-9F52-F470F73E90CC}" type="slidenum">
              <a:rPr lang="en-US" smtClean="0"/>
              <a:t>‹#›</a:t>
            </a:fld>
            <a:endParaRPr lang="en-US"/>
          </a:p>
        </p:txBody>
      </p:sp>
    </p:spTree>
    <p:extLst>
      <p:ext uri="{BB962C8B-B14F-4D97-AF65-F5344CB8AC3E}">
        <p14:creationId xmlns:p14="http://schemas.microsoft.com/office/powerpoint/2010/main" val="141888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FAC390-731C-4885-9F52-F470F73E90CC}" type="slidenum">
              <a:rPr lang="en-US" smtClean="0"/>
              <a:t>43</a:t>
            </a:fld>
            <a:endParaRPr lang="en-US"/>
          </a:p>
        </p:txBody>
      </p:sp>
    </p:spTree>
    <p:extLst>
      <p:ext uri="{BB962C8B-B14F-4D97-AF65-F5344CB8AC3E}">
        <p14:creationId xmlns:p14="http://schemas.microsoft.com/office/powerpoint/2010/main" val="2287062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06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60729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167234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9E1099AB-ABB9-4706-9E38-357EC2AB4032}"/>
              </a:ext>
            </a:extLst>
          </p:cNvPr>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1" name="Right Triangle 10">
            <a:extLst>
              <a:ext uri="{FF2B5EF4-FFF2-40B4-BE49-F238E27FC236}">
                <a16:creationId xmlns="" xmlns:a16="http://schemas.microsoft.com/office/drawing/2014/main" id="{037924D2-2AB4-4BE1-9687-836615C72DFC}"/>
              </a:ext>
            </a:extLst>
          </p:cNvPr>
          <p:cNvSpPr/>
          <p:nvPr userDrawn="1"/>
        </p:nvSpPr>
        <p:spPr>
          <a:xfrm flipV="1">
            <a:off x="0" y="-6"/>
            <a:ext cx="7968996"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cxnSp>
        <p:nvCxnSpPr>
          <p:cNvPr id="16" name="Straight Connector 15">
            <a:extLst>
              <a:ext uri="{FF2B5EF4-FFF2-40B4-BE49-F238E27FC236}">
                <a16:creationId xmlns="" xmlns:a16="http://schemas.microsoft.com/office/drawing/2014/main" id="{A93BC534-BFA1-4292-899F-03AC711BF7C5}"/>
              </a:ext>
            </a:extLst>
          </p:cNvPr>
          <p:cNvCxnSpPr>
            <a:cxnSpLocks/>
          </p:cNvCxnSpPr>
          <p:nvPr userDrawn="1"/>
        </p:nvCxnSpPr>
        <p:spPr>
          <a:xfrm flipV="1">
            <a:off x="0" y="0"/>
            <a:ext cx="4523015"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 xmlns:a16="http://schemas.microsoft.com/office/drawing/2014/main" id="{73B47EE6-EDE6-4881-B456-B37D9C1ADE38}"/>
              </a:ext>
            </a:extLst>
          </p:cNvPr>
          <p:cNvSpPr>
            <a:spLocks noGrp="1"/>
          </p:cNvSpPr>
          <p:nvPr>
            <p:ph type="pic" sz="quarter" idx="13"/>
          </p:nvPr>
        </p:nvSpPr>
        <p:spPr>
          <a:xfrm>
            <a:off x="1262549" y="860945"/>
            <a:ext cx="3321392"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smtClean="0"/>
              <a:t>Click icon to add picture</a:t>
            </a:r>
            <a:endParaRPr lang="en-US" noProof="0" dirty="0"/>
          </a:p>
        </p:txBody>
      </p:sp>
      <p:cxnSp>
        <p:nvCxnSpPr>
          <p:cNvPr id="18" name="Straight Connector 17">
            <a:extLst>
              <a:ext uri="{FF2B5EF4-FFF2-40B4-BE49-F238E27FC236}">
                <a16:creationId xmlns="" xmlns:a16="http://schemas.microsoft.com/office/drawing/2014/main" id="{EBEE4DB5-5DEF-4DDB-9764-FD834B9DCAEC}"/>
              </a:ext>
            </a:extLst>
          </p:cNvPr>
          <p:cNvCxnSpPr>
            <a:cxnSpLocks/>
          </p:cNvCxnSpPr>
          <p:nvPr userDrawn="1"/>
        </p:nvCxnSpPr>
        <p:spPr>
          <a:xfrm flipV="1">
            <a:off x="6753226" y="3924299"/>
            <a:ext cx="2390775"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 xmlns:a16="http://schemas.microsoft.com/office/drawing/2014/main" id="{A648E0EA-49ED-4F2D-A107-8FCE6301FC88}"/>
              </a:ext>
            </a:extLst>
          </p:cNvPr>
          <p:cNvSpPr>
            <a:spLocks noGrp="1"/>
          </p:cNvSpPr>
          <p:nvPr>
            <p:ph type="ctrTitle" hasCustomPrompt="1"/>
          </p:nvPr>
        </p:nvSpPr>
        <p:spPr>
          <a:xfrm>
            <a:off x="4781791" y="2006084"/>
            <a:ext cx="3640180" cy="1616252"/>
          </a:xfrm>
          <a:prstGeom prst="rect">
            <a:avLst/>
          </a:prstGeom>
        </p:spPr>
        <p:txBody>
          <a:bodyPr anchor="b">
            <a:normAutofit/>
          </a:bodyPr>
          <a:lstStyle>
            <a:lvl1pPr algn="l">
              <a:defRPr sz="3225" b="1">
                <a:solidFill>
                  <a:schemeClr val="accent1"/>
                </a:solidFill>
              </a:defRPr>
            </a:lvl1pPr>
          </a:lstStyle>
          <a:p>
            <a:r>
              <a:rPr lang="en-US" noProof="0"/>
              <a:t>Click To Edit Master Title Style</a:t>
            </a:r>
          </a:p>
        </p:txBody>
      </p:sp>
      <p:sp>
        <p:nvSpPr>
          <p:cNvPr id="3" name="Subtitle 2" title="Subtitle">
            <a:extLst>
              <a:ext uri="{FF2B5EF4-FFF2-40B4-BE49-F238E27FC236}">
                <a16:creationId xmlns="" xmlns:a16="http://schemas.microsoft.com/office/drawing/2014/main" id="{06317687-D49E-41F7-A330-C78C728F0D12}"/>
              </a:ext>
            </a:extLst>
          </p:cNvPr>
          <p:cNvSpPr>
            <a:spLocks noGrp="1"/>
          </p:cNvSpPr>
          <p:nvPr>
            <p:ph type="subTitle" idx="1" hasCustomPrompt="1"/>
          </p:nvPr>
        </p:nvSpPr>
        <p:spPr>
          <a:xfrm>
            <a:off x="4781411" y="3640998"/>
            <a:ext cx="3640754" cy="1257574"/>
          </a:xfrm>
          <a:prstGeom prst="rect">
            <a:avLst/>
          </a:prstGeom>
        </p:spPr>
        <p:txBody>
          <a:bodyPr/>
          <a:lstStyle>
            <a:lvl1pPr marL="0" indent="0" algn="l">
              <a:buNone/>
              <a:defRPr sz="1800" b="0" i="0" spc="225">
                <a:solidFill>
                  <a:schemeClr val="tx1"/>
                </a:solidFill>
                <a:latin typeface="+mn-lt"/>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a:t>CLICK TO EDIT MASTER SUBTITLE STYLE</a:t>
            </a:r>
          </a:p>
        </p:txBody>
      </p:sp>
      <p:cxnSp>
        <p:nvCxnSpPr>
          <p:cNvPr id="9" name="Straight Connector 8">
            <a:extLst>
              <a:ext uri="{FF2B5EF4-FFF2-40B4-BE49-F238E27FC236}">
                <a16:creationId xmlns="" xmlns:a16="http://schemas.microsoft.com/office/drawing/2014/main" id="{162849C0-AA0D-4E1A-B4B6-E6A5917AC0A5}"/>
              </a:ext>
            </a:extLst>
          </p:cNvPr>
          <p:cNvCxnSpPr>
            <a:cxnSpLocks/>
          </p:cNvCxnSpPr>
          <p:nvPr userDrawn="1"/>
        </p:nvCxnSpPr>
        <p:spPr>
          <a:xfrm flipV="1">
            <a:off x="-13378" y="4700016"/>
            <a:ext cx="1439842"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9953775"/>
      </p:ext>
    </p:extLst>
  </p:cSld>
  <p:clrMapOvr>
    <a:masterClrMapping/>
  </p:clrMapOvr>
  <p:extLst mod="1">
    <p:ext uri="{DCECCB84-F9BA-43D5-87BE-67443E8EF086}">
      <p15:sldGuideLst xmlns:p15="http://schemas.microsoft.com/office/powerpoint/2012/main">
        <p15:guide id="4294967295" orient="horz" pos="2160">
          <p15:clr>
            <a:srgbClr val="FBAE40"/>
          </p15:clr>
        </p15:guide>
        <p15:guide id="4294967295" pos="5653">
          <p15:clr>
            <a:srgbClr val="FBAE40"/>
          </p15:clr>
        </p15:guide>
        <p15:guide id="4294967295" pos="104">
          <p15:clr>
            <a:srgbClr val="FBAE40"/>
          </p15:clr>
        </p15:guide>
        <p15:guide id="4294967295" orient="horz" pos="4178">
          <p15:clr>
            <a:srgbClr val="FBAE40"/>
          </p15:clr>
        </p15:guide>
        <p15:guide id="4294967295" orient="horz" pos="142">
          <p15:clr>
            <a:srgbClr val="FBAE40"/>
          </p15:clr>
        </p15:guide>
        <p15:guide id="4294967295" pos="1843">
          <p15:clr>
            <a:srgbClr val="FBAE40"/>
          </p15:clr>
        </p15:guide>
        <p15:guide id="4294967295" pos="32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 xmlns:a16="http://schemas.microsoft.com/office/drawing/2014/main" id="{805F1696-7D6B-4055-94C3-E4C179F63596}"/>
              </a:ext>
            </a:extLst>
          </p:cNvPr>
          <p:cNvSpPr/>
          <p:nvPr userDrawn="1"/>
        </p:nvSpPr>
        <p:spPr>
          <a:xfrm flipH="1" flipV="1">
            <a:off x="1379764" y="-6"/>
            <a:ext cx="7764236"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dirty="0"/>
          </a:p>
        </p:txBody>
      </p:sp>
      <p:sp>
        <p:nvSpPr>
          <p:cNvPr id="18" name="Picture Placeholder 17">
            <a:extLst>
              <a:ext uri="{FF2B5EF4-FFF2-40B4-BE49-F238E27FC236}">
                <a16:creationId xmlns="" xmlns:a16="http://schemas.microsoft.com/office/drawing/2014/main" id="{8B9EC3A9-7039-403A-9414-429521308AE7}"/>
              </a:ext>
            </a:extLst>
          </p:cNvPr>
          <p:cNvSpPr>
            <a:spLocks noGrp="1"/>
          </p:cNvSpPr>
          <p:nvPr>
            <p:ph type="pic" sz="quarter" idx="14"/>
          </p:nvPr>
        </p:nvSpPr>
        <p:spPr>
          <a:xfrm>
            <a:off x="4627633" y="1435100"/>
            <a:ext cx="4516366"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smtClean="0"/>
              <a:t>Click icon to add picture</a:t>
            </a:r>
            <a:endParaRPr lang="en-US" noProof="0" dirty="0"/>
          </a:p>
        </p:txBody>
      </p:sp>
      <p:sp>
        <p:nvSpPr>
          <p:cNvPr id="3" name="Content Placeholder 2" title="Bullet Points">
            <a:extLst>
              <a:ext uri="{FF2B5EF4-FFF2-40B4-BE49-F238E27FC236}">
                <a16:creationId xmlns="" xmlns:a16="http://schemas.microsoft.com/office/drawing/2014/main" id="{BFD7EA17-BE66-4636-9684-F93562587911}"/>
              </a:ext>
            </a:extLst>
          </p:cNvPr>
          <p:cNvSpPr>
            <a:spLocks noGrp="1"/>
          </p:cNvSpPr>
          <p:nvPr>
            <p:ph idx="1"/>
          </p:nvPr>
        </p:nvSpPr>
        <p:spPr>
          <a:xfrm>
            <a:off x="398534" y="3129541"/>
            <a:ext cx="3707122" cy="2958275"/>
          </a:xfrm>
          <a:prstGeom prst="rect">
            <a:avLst/>
          </a:prstGeom>
        </p:spPr>
        <p:txBody>
          <a:bodyPr>
            <a:normAutofit/>
          </a:bodyPr>
          <a:lstStyle>
            <a:lvl1pPr>
              <a:buClr>
                <a:schemeClr val="accent2"/>
              </a:buClr>
              <a:defRPr sz="1800">
                <a:solidFill>
                  <a:schemeClr val="tx1"/>
                </a:solidFill>
              </a:defRPr>
            </a:lvl1pPr>
            <a:lvl2pPr>
              <a:buClr>
                <a:schemeClr val="accent2"/>
              </a:buClr>
              <a:defRPr sz="1500">
                <a:solidFill>
                  <a:schemeClr val="tx1"/>
                </a:solidFill>
              </a:defRPr>
            </a:lvl2pPr>
            <a:lvl3pPr>
              <a:buClr>
                <a:schemeClr val="accent2"/>
              </a:buClr>
              <a:defRPr sz="1350">
                <a:solidFill>
                  <a:schemeClr val="tx1"/>
                </a:solidFill>
              </a:defRPr>
            </a:lvl3pPr>
            <a:lvl4pPr>
              <a:buClr>
                <a:schemeClr val="accent2"/>
              </a:buClr>
              <a:defRPr sz="1200">
                <a:solidFill>
                  <a:schemeClr val="tx1"/>
                </a:solidFill>
              </a:defRPr>
            </a:lvl4pPr>
            <a:lvl5pPr>
              <a:buClr>
                <a:schemeClr val="accent2"/>
              </a:buClr>
              <a:defRPr sz="12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5" name="Parallelogram 24">
            <a:extLst>
              <a:ext uri="{FF2B5EF4-FFF2-40B4-BE49-F238E27FC236}">
                <a16:creationId xmlns="" xmlns:a16="http://schemas.microsoft.com/office/drawing/2014/main" id="{18C08F43-D42B-4CF1-912F-BC83D72AB415}"/>
              </a:ext>
            </a:extLst>
          </p:cNvPr>
          <p:cNvSpPr/>
          <p:nvPr userDrawn="1"/>
        </p:nvSpPr>
        <p:spPr>
          <a:xfrm flipH="1">
            <a:off x="2233612" y="-5"/>
            <a:ext cx="3090863"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noProof="0" dirty="0"/>
          </a:p>
        </p:txBody>
      </p:sp>
      <p:cxnSp>
        <p:nvCxnSpPr>
          <p:cNvPr id="34" name="Straight Connector 33">
            <a:extLst>
              <a:ext uri="{FF2B5EF4-FFF2-40B4-BE49-F238E27FC236}">
                <a16:creationId xmlns="" xmlns:a16="http://schemas.microsoft.com/office/drawing/2014/main" id="{1411C731-2333-41B0-927A-0A48EEC79964}"/>
              </a:ext>
            </a:extLst>
          </p:cNvPr>
          <p:cNvCxnSpPr>
            <a:cxnSpLocks/>
          </p:cNvCxnSpPr>
          <p:nvPr userDrawn="1"/>
        </p:nvCxnSpPr>
        <p:spPr>
          <a:xfrm flipV="1">
            <a:off x="7764236" y="1185452"/>
            <a:ext cx="1379764"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 xmlns:a16="http://schemas.microsoft.com/office/drawing/2014/main" id="{D71EE635-EA0C-4139-8160-AE1EAD13AAEB}"/>
              </a:ext>
            </a:extLst>
          </p:cNvPr>
          <p:cNvSpPr>
            <a:spLocks noGrp="1"/>
          </p:cNvSpPr>
          <p:nvPr userDrawn="1">
            <p:ph type="body" sz="quarter" idx="13" hasCustomPrompt="1"/>
          </p:nvPr>
        </p:nvSpPr>
        <p:spPr>
          <a:xfrm>
            <a:off x="398535" y="2496103"/>
            <a:ext cx="5506966" cy="608895"/>
          </a:xfrm>
          <a:prstGeom prst="rect">
            <a:avLst/>
          </a:prstGeom>
        </p:spPr>
        <p:txBody>
          <a:bodyPr/>
          <a:lstStyle>
            <a:lvl1pPr marL="0" indent="0">
              <a:buNone/>
              <a:defRPr sz="1500" spc="225">
                <a:solidFill>
                  <a:schemeClr val="bg2">
                    <a:lumMod val="50000"/>
                  </a:schemeClr>
                </a:solidFill>
              </a:defRPr>
            </a:lvl1pPr>
            <a:lvl2pPr marL="342900" indent="0">
              <a:buNone/>
              <a:defRPr/>
            </a:lvl2pPr>
          </a:lstStyle>
          <a:p>
            <a:pPr lvl="0"/>
            <a:r>
              <a:rPr lang="en-US" noProof="0"/>
              <a:t>CLICK TO SUBTITLE STYLE</a:t>
            </a:r>
          </a:p>
        </p:txBody>
      </p:sp>
      <p:sp>
        <p:nvSpPr>
          <p:cNvPr id="19" name="Title 1" title="Title ">
            <a:extLst>
              <a:ext uri="{FF2B5EF4-FFF2-40B4-BE49-F238E27FC236}">
                <a16:creationId xmlns="" xmlns:a16="http://schemas.microsoft.com/office/drawing/2014/main" id="{2DB9D671-9FC8-4306-96B7-D9D585694B83}"/>
              </a:ext>
            </a:extLst>
          </p:cNvPr>
          <p:cNvSpPr>
            <a:spLocks noGrp="1"/>
          </p:cNvSpPr>
          <p:nvPr>
            <p:ph type="title" hasCustomPrompt="1"/>
          </p:nvPr>
        </p:nvSpPr>
        <p:spPr>
          <a:xfrm>
            <a:off x="398533" y="1241109"/>
            <a:ext cx="5506967" cy="1215566"/>
          </a:xfrm>
          <a:prstGeom prst="rect">
            <a:avLst/>
          </a:prstGeom>
        </p:spPr>
        <p:txBody>
          <a:bodyPr anchor="b">
            <a:normAutofit/>
          </a:bodyPr>
          <a:lstStyle>
            <a:lvl1pPr>
              <a:defRPr sz="33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
        <p:nvSpPr>
          <p:cNvPr id="15" name="TextBox 14">
            <a:extLst>
              <a:ext uri="{FF2B5EF4-FFF2-40B4-BE49-F238E27FC236}">
                <a16:creationId xmlns="" xmlns:a16="http://schemas.microsoft.com/office/drawing/2014/main" id="{5E24A5A7-66A2-7F43-9A7A-5E13F74F8C0E}"/>
              </a:ext>
            </a:extLst>
          </p:cNvPr>
          <p:cNvSpPr txBox="1"/>
          <p:nvPr userDrawn="1"/>
        </p:nvSpPr>
        <p:spPr>
          <a:xfrm>
            <a:off x="8304284" y="235732"/>
            <a:ext cx="657552" cy="484748"/>
          </a:xfrm>
          <a:prstGeom prst="rect">
            <a:avLst/>
          </a:prstGeom>
          <a:noFill/>
        </p:spPr>
        <p:txBody>
          <a:bodyPr wrap="none" rtlCol="0">
            <a:spAutoFit/>
          </a:bodyPr>
          <a:lstStyle/>
          <a:p>
            <a:r>
              <a:rPr lang="en-US" sz="2550" b="1" noProof="0" dirty="0">
                <a:solidFill>
                  <a:schemeClr val="bg1"/>
                </a:solidFill>
                <a:latin typeface="Arial Black" panose="020B0A04020102020204" pitchFamily="34" charset="0"/>
              </a:rPr>
              <a:t>FR</a:t>
            </a:r>
          </a:p>
        </p:txBody>
      </p:sp>
    </p:spTree>
    <p:extLst>
      <p:ext uri="{BB962C8B-B14F-4D97-AF65-F5344CB8AC3E}">
        <p14:creationId xmlns:p14="http://schemas.microsoft.com/office/powerpoint/2010/main" val="3858090273"/>
      </p:ext>
    </p:extLst>
  </p:cSld>
  <p:clrMapOvr>
    <a:masterClrMapping/>
  </p:clrMapOvr>
  <p:extLst mod="1">
    <p:ext uri="{DCECCB84-F9BA-43D5-87BE-67443E8EF086}">
      <p15:sldGuideLst xmlns:p15="http://schemas.microsoft.com/office/powerpoint/2012/main">
        <p15:guide id="4294967295" orient="horz" pos="142">
          <p15:clr>
            <a:srgbClr val="FBAE40"/>
          </p15:clr>
        </p15:guide>
        <p15:guide id="4294967295" pos="2880">
          <p15:clr>
            <a:srgbClr val="FBAE40"/>
          </p15:clr>
        </p15:guide>
        <p15:guide id="4294967295" pos="31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28150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635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27488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3291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611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3448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2A54C80-263E-416B-A8E0-580EDEADCBDC}" type="datetimeFigureOut">
              <a:rPr lang="en-US" smtClean="0"/>
              <a:t>7/14/2020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2564434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7/14/2020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1963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7/14/2020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070663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0" r="99713">
                        <a14:foregroundMark x1="33621" y1="75253" x2="11782" y2="99495"/>
                        <a14:foregroundMark x1="23563" y1="77273" x2="14368" y2="96970"/>
                        <a14:foregroundMark x1="31034" y1="91414" x2="11494" y2="99495"/>
                        <a14:foregroundMark x1="12644" y1="99495" x2="30460" y2="66162"/>
                        <a14:foregroundMark x1="27011" y1="71717" x2="26437" y2="96970"/>
                        <a14:foregroundMark x1="26437" y1="96970" x2="26437" y2="96970"/>
                        <a14:foregroundMark x1="41954" y1="69697" x2="14655" y2="94949"/>
                        <a14:foregroundMark x1="14655" y1="92929" x2="31034" y2="75758"/>
                        <a14:foregroundMark x1="26437" y1="71717" x2="22414" y2="98990"/>
                        <a14:backgroundMark x1="27586" y1="75758" x2="17241" y2="99495"/>
                        <a14:backgroundMark x1="30172" y1="76263" x2="22414" y2="95455"/>
                        <a14:backgroundMark x1="5747" y1="5556" x2="5460" y2="99495"/>
                      </a14:backgroundRemoval>
                    </a14:imgEffect>
                  </a14:imgLayer>
                </a14:imgProps>
              </a:ext>
              <a:ext uri="{28A0092B-C50C-407E-A947-70E740481C1C}">
                <a14:useLocalDpi xmlns:a14="http://schemas.microsoft.com/office/drawing/2010/main" val="0"/>
              </a:ext>
            </a:extLst>
          </a:blip>
          <a:stretch>
            <a:fillRect/>
          </a:stretch>
        </p:blipFill>
        <p:spPr>
          <a:xfrm>
            <a:off x="25757" y="38637"/>
            <a:ext cx="2897747" cy="1883205"/>
          </a:xfrm>
          <a:prstGeom prst="rect">
            <a:avLst/>
          </a:prstGeom>
        </p:spPr>
      </p:pic>
      <p:sp>
        <p:nvSpPr>
          <p:cNvPr id="11" name="Rectangle 10"/>
          <p:cNvSpPr/>
          <p:nvPr/>
        </p:nvSpPr>
        <p:spPr>
          <a:xfrm>
            <a:off x="1290864" y="1599218"/>
            <a:ext cx="7241085" cy="3770263"/>
          </a:xfrm>
          <a:prstGeom prst="rect">
            <a:avLst/>
          </a:prstGeom>
          <a:noFill/>
        </p:spPr>
        <p:txBody>
          <a:bodyPr wrap="none" lIns="91440" tIns="45720" rIns="91440" bIns="45720">
            <a:spAutoFit/>
          </a:bodyPr>
          <a:lstStyle/>
          <a:p>
            <a:pPr algn="ctr"/>
            <a:r>
              <a:rPr lang="en-US" sz="23900" b="1" cap="none" spc="0" dirty="0" err="1" smtClean="0">
                <a:ln w="57150">
                  <a:solidFill>
                    <a:srgbClr val="FF0000"/>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স্বাগতম</a:t>
            </a:r>
            <a:endParaRPr lang="en-US" sz="23900" b="1" cap="none" spc="0" dirty="0">
              <a:ln w="57150">
                <a:solidFill>
                  <a:srgbClr val="FF0000"/>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endParaRPr>
          </a:p>
        </p:txBody>
      </p:sp>
      <p:sp>
        <p:nvSpPr>
          <p:cNvPr id="2" name="Rectangle 1"/>
          <p:cNvSpPr/>
          <p:nvPr/>
        </p:nvSpPr>
        <p:spPr>
          <a:xfrm>
            <a:off x="1000587" y="1434905"/>
            <a:ext cx="7821637" cy="37702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3900" b="1" dirty="0" err="1" smtClean="0">
                <a:ln/>
                <a:solidFill>
                  <a:schemeClr val="accent3"/>
                </a:solidFill>
                <a:latin typeface="Nikosh" panose="02000000000000000000" pitchFamily="2" charset="0"/>
                <a:cs typeface="Nikosh" panose="02000000000000000000" pitchFamily="2" charset="0"/>
              </a:rPr>
              <a:t>স্বাগতম</a:t>
            </a:r>
            <a:endParaRPr lang="en-US" sz="23900" b="1" dirty="0">
              <a:ln/>
              <a:solidFill>
                <a:schemeClr val="accent3"/>
              </a:solidFill>
            </a:endParaRPr>
          </a:p>
        </p:txBody>
      </p:sp>
    </p:spTree>
    <p:extLst>
      <p:ext uri="{BB962C8B-B14F-4D97-AF65-F5344CB8AC3E}">
        <p14:creationId xmlns:p14="http://schemas.microsoft.com/office/powerpoint/2010/main" val="513073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8528" y="118679"/>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5" name="Rectangle 4"/>
          <p:cNvSpPr/>
          <p:nvPr/>
        </p:nvSpPr>
        <p:spPr>
          <a:xfrm>
            <a:off x="-6438" y="4879688"/>
            <a:ext cx="9144000" cy="954107"/>
          </a:xfrm>
          <a:prstGeom prst="rect">
            <a:avLst/>
          </a:prstGeom>
          <a:solidFill>
            <a:schemeClr val="accent5">
              <a:lumMod val="60000"/>
              <a:lumOff val="40000"/>
            </a:schemeClr>
          </a:solid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lvl="0" defTabSz="914400" eaLnBrk="0" fontAlgn="base" hangingPunct="0">
              <a:spcBef>
                <a:spcPct val="0"/>
              </a:spcBef>
              <a:spcAft>
                <a:spcPct val="0"/>
              </a:spcAft>
            </a:pPr>
            <a:r>
              <a:rPr lang="bn-IN" sz="2800" b="1" dirty="0">
                <a:ln/>
                <a:solidFill>
                  <a:srgbClr val="002060"/>
                </a:solidFill>
                <a:latin typeface="Nikosh" panose="02000000000000000000" pitchFamily="2" charset="0"/>
                <a:cs typeface="Nikosh" panose="02000000000000000000" pitchFamily="2" charset="0"/>
              </a:rPr>
              <a:t>৫</a:t>
            </a:r>
            <a:r>
              <a:rPr lang="en-US" sz="2800" b="1" dirty="0">
                <a:ln/>
                <a:solidFill>
                  <a:srgbClr val="002060"/>
                </a:solidFill>
                <a:latin typeface="Nikosh" panose="02000000000000000000" pitchFamily="2" charset="0"/>
                <a:cs typeface="Nikosh" panose="02000000000000000000" pitchFamily="2" charset="0"/>
              </a:rPr>
              <a:t>. </a:t>
            </a:r>
            <a:r>
              <a:rPr lang="bn-IN" sz="2800" b="1" dirty="0">
                <a:ln/>
                <a:solidFill>
                  <a:srgbClr val="002060"/>
                </a:solidFill>
                <a:latin typeface="Nikosh" panose="02000000000000000000" pitchFamily="2" charset="0"/>
                <a:cs typeface="Nikosh" panose="02000000000000000000" pitchFamily="2" charset="0"/>
              </a:rPr>
              <a:t>কম্পিউটারে পেনড্রাইভ বা মেমোরি কার্ড প্রবেশ করার ক্ষেত্রে সর্তকতা অবলম্বন করুন</a:t>
            </a:r>
            <a:r>
              <a:rPr lang="hi-IN" sz="2800" b="1" dirty="0">
                <a:ln/>
                <a:solidFill>
                  <a:srgbClr val="002060"/>
                </a:solidFill>
                <a:latin typeface="Nikosh" panose="02000000000000000000" pitchFamily="2" charset="0"/>
                <a:cs typeface="Nikosh" panose="02000000000000000000" pitchFamily="2" charset="0"/>
              </a:rPr>
              <a:t>।</a:t>
            </a:r>
            <a:r>
              <a:rPr lang="en-US" sz="2800" b="1" dirty="0">
                <a:ln/>
                <a:solidFill>
                  <a:srgbClr val="002060"/>
                </a:solidFill>
                <a:latin typeface="Nikosh" panose="02000000000000000000" pitchFamily="2" charset="0"/>
                <a:cs typeface="Nikosh" panose="02000000000000000000" pitchFamily="2" charset="0"/>
              </a:rPr>
              <a:t> </a:t>
            </a:r>
            <a:r>
              <a:rPr lang="bn-IN" sz="2800" b="1" dirty="0">
                <a:ln/>
                <a:solidFill>
                  <a:srgbClr val="002060"/>
                </a:solidFill>
                <a:latin typeface="Nikosh" panose="02000000000000000000" pitchFamily="2" charset="0"/>
                <a:cs typeface="Nikosh" panose="02000000000000000000" pitchFamily="2" charset="0"/>
              </a:rPr>
              <a:t>কখনোই ভাইরাসযুক্ত পেনড্রাইভ বা মেমোরি কম্পিউটারে প্রবেশ করাবেন না</a:t>
            </a:r>
            <a:r>
              <a:rPr lang="hi-IN" sz="2800" b="1" dirty="0" smtClean="0">
                <a:ln/>
                <a:solidFill>
                  <a:srgbClr val="002060"/>
                </a:solidFill>
                <a:latin typeface="Nikosh" panose="02000000000000000000" pitchFamily="2" charset="0"/>
                <a:cs typeface="Nikosh" panose="02000000000000000000" pitchFamily="2" charset="0"/>
              </a:rPr>
              <a:t>।</a:t>
            </a:r>
            <a:endParaRPr lang="en-US" sz="1100" b="1" dirty="0">
              <a:ln/>
              <a:solidFill>
                <a:srgbClr val="002060"/>
              </a:solidFill>
              <a:latin typeface="Nikosh" panose="02000000000000000000" pitchFamily="2" charset="0"/>
              <a:cs typeface="Nikosh" panose="02000000000000000000" pitchFamily="2" charset="0"/>
            </a:endParaRPr>
          </a:p>
        </p:txBody>
      </p:sp>
      <p:sp>
        <p:nvSpPr>
          <p:cNvPr id="6" name="Rectangle 5"/>
          <p:cNvSpPr/>
          <p:nvPr/>
        </p:nvSpPr>
        <p:spPr>
          <a:xfrm>
            <a:off x="6438" y="4378891"/>
            <a:ext cx="9131124" cy="492443"/>
          </a:xfrm>
          <a:prstGeom prst="rect">
            <a:avLst/>
          </a:prstGeom>
          <a:solidFill>
            <a:schemeClr val="accent1">
              <a:lumMod val="40000"/>
              <a:lumOff val="60000"/>
            </a:schemeClr>
          </a:solidFill>
        </p:spPr>
        <p:txBody>
          <a:bodyPr wrap="square">
            <a:spAutoFit/>
          </a:bodyPr>
          <a:lstStyle/>
          <a:p>
            <a:pPr lvl="0" defTabSz="914400" eaLnBrk="0" fontAlgn="base" hangingPunct="0">
              <a:spcBef>
                <a:spcPct val="0"/>
              </a:spcBef>
              <a:spcAft>
                <a:spcPct val="0"/>
              </a:spcAft>
            </a:pPr>
            <a:r>
              <a:rPr lang="bn-IN" sz="2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৪</a:t>
            </a:r>
            <a:r>
              <a:rPr lang="en-US" sz="2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IN" sz="2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অবিশ্বস্ত কোনো </a:t>
            </a:r>
            <a:r>
              <a:rPr lang="bn-IN" sz="2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ও</a:t>
            </a:r>
            <a:r>
              <a:rPr lang="en-US" sz="26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য়ে</a:t>
            </a:r>
            <a:r>
              <a:rPr lang="bn-IN" sz="2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বসাইট </a:t>
            </a:r>
            <a:r>
              <a:rPr lang="bn-IN" sz="2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 </a:t>
            </a:r>
            <a:r>
              <a:rPr lang="bn-IN" sz="2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সফটও</a:t>
            </a:r>
            <a:r>
              <a:rPr lang="en-US" sz="26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য়্যার</a:t>
            </a:r>
            <a:r>
              <a:rPr lang="bn-IN" sz="2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IN" sz="2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ডাউনলোড করা থেকে বিরত থাকুন</a:t>
            </a:r>
            <a:r>
              <a:rPr lang="hi-IN" sz="26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US" sz="26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7" name="Rectangle 6"/>
          <p:cNvSpPr/>
          <p:nvPr/>
        </p:nvSpPr>
        <p:spPr>
          <a:xfrm>
            <a:off x="6438" y="3847317"/>
            <a:ext cx="9144000" cy="523220"/>
          </a:xfrm>
          <a:prstGeom prst="rect">
            <a:avLst/>
          </a:prstGeom>
          <a:solidFill>
            <a:srgbClr val="FFC000"/>
          </a:solidFill>
        </p:spPr>
        <p:txBody>
          <a:bodyPr wrap="square">
            <a:spAutoFit/>
          </a:bodyPr>
          <a:lstStyle/>
          <a:p>
            <a:pPr lvl="0" defTabSz="914400" eaLnBrk="0" fontAlgn="base" hangingPunct="0">
              <a:spcBef>
                <a:spcPct val="0"/>
              </a:spcBef>
              <a:spcAft>
                <a:spcPct val="0"/>
              </a:spcAft>
            </a:pPr>
            <a:r>
              <a:rPr lang="bn-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৩</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উইন্ডোজ </a:t>
            </a:r>
            <a:r>
              <a:rPr lang="bn-IN" sz="28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সবসম</a:t>
            </a:r>
            <a:r>
              <a:rPr lang="en-US" sz="28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য়</a:t>
            </a:r>
            <a:r>
              <a:rPr lang="bn-IN" sz="28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bn-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আপডেট রাখার চেষ্টা করুন</a:t>
            </a:r>
            <a:r>
              <a:rPr lang="hi-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endParaRPr lang="en-US" sz="11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8" name="Rectangle 1"/>
          <p:cNvSpPr>
            <a:spLocks noChangeArrowheads="1"/>
          </p:cNvSpPr>
          <p:nvPr/>
        </p:nvSpPr>
        <p:spPr bwMode="auto">
          <a:xfrm>
            <a:off x="0" y="2553436"/>
            <a:ext cx="9137562" cy="1384995"/>
          </a:xfrm>
          <a:prstGeom prst="rect">
            <a:avLst/>
          </a:prstGeom>
          <a:solidFill>
            <a:schemeClr val="accent4">
              <a:lumMod val="60000"/>
              <a:lumOff val="40000"/>
            </a:schemeClr>
          </a:solidFill>
          <a:ln>
            <a:noFill/>
          </a:ln>
          <a:effectLst/>
        </p:spPr>
        <p:txBody>
          <a:bodyPr vert="horz" wrap="square" lIns="91440" tIns="45720" rIns="91440" bIns="45720" numCol="1" anchor="ctr" anchorCtr="0" compatLnSpc="1">
            <a:prstTxWarp prst="textNoShape">
              <a:avLst/>
            </a:prstTxWarp>
            <a:spAutoFit/>
            <a:scene3d>
              <a:camera prst="orthographicFront"/>
              <a:lightRig rig="harsh" dir="t"/>
            </a:scene3d>
            <a:sp3d extrusionH="57150" prstMaterial="matte">
              <a:bevelT w="63500" h="12700" prst="angle"/>
              <a:contourClr>
                <a:schemeClr val="bg1">
                  <a:lumMod val="65000"/>
                </a:schemeClr>
              </a:contour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bn-IN" sz="2800" b="1" i="0" u="none" strike="noStrike" normalizeH="0" baseline="0" dirty="0" smtClean="0">
                <a:ln/>
                <a:latin typeface="Nikosh" panose="02000000000000000000" pitchFamily="2" charset="0"/>
                <a:cs typeface="Nikosh" panose="02000000000000000000" pitchFamily="2" charset="0"/>
              </a:rPr>
              <a:t>২</a:t>
            </a:r>
            <a:r>
              <a:rPr kumimoji="0" lang="en-US" sz="2800" b="1" i="0" u="none" strike="noStrike" normalizeH="0" baseline="0" dirty="0" smtClean="0">
                <a:ln/>
                <a:latin typeface="Nikosh" panose="02000000000000000000" pitchFamily="2" charset="0"/>
                <a:cs typeface="Nikosh" panose="02000000000000000000" pitchFamily="2" charset="0"/>
              </a:rPr>
              <a:t>. </a:t>
            </a:r>
            <a:r>
              <a:rPr kumimoji="0" lang="bn-IN" sz="2800" b="1" i="0" u="none" strike="noStrike" normalizeH="0" baseline="0" dirty="0" smtClean="0">
                <a:ln/>
                <a:latin typeface="Nikosh" panose="02000000000000000000" pitchFamily="2" charset="0"/>
                <a:cs typeface="Nikosh" panose="02000000000000000000" pitchFamily="2" charset="0"/>
              </a:rPr>
              <a:t>ইন্টারনেট ব্যবহার করার সময় এন্টিভাইরাস কাজ নাও করতে পারে</a:t>
            </a:r>
            <a:r>
              <a:rPr kumimoji="0" lang="hi-IN" sz="2800" b="1" i="0" u="none" strike="noStrike" normalizeH="0" baseline="0" dirty="0" smtClean="0">
                <a:ln/>
                <a:latin typeface="Nikosh" panose="02000000000000000000" pitchFamily="2" charset="0"/>
                <a:cs typeface="Nikosh" panose="02000000000000000000" pitchFamily="2" charset="0"/>
              </a:rPr>
              <a:t>।</a:t>
            </a:r>
            <a:r>
              <a:rPr kumimoji="0" lang="en-US" sz="2800" b="1" i="0" u="none" strike="noStrike" normalizeH="0" baseline="0" dirty="0" smtClean="0">
                <a:ln/>
                <a:latin typeface="Nikosh" panose="02000000000000000000" pitchFamily="2" charset="0"/>
                <a:cs typeface="Nikosh" panose="02000000000000000000" pitchFamily="2" charset="0"/>
              </a:rPr>
              <a:t> </a:t>
            </a:r>
            <a:r>
              <a:rPr kumimoji="0" lang="bn-IN" sz="2800" b="1" i="0" u="none" strike="noStrike" normalizeH="0" baseline="0" dirty="0" smtClean="0">
                <a:ln/>
                <a:latin typeface="Nikosh" panose="02000000000000000000" pitchFamily="2" charset="0"/>
                <a:cs typeface="Nikosh" panose="02000000000000000000" pitchFamily="2" charset="0"/>
              </a:rPr>
              <a:t>তাই ইন্টারনেট ব্যবহার করার সময় যেন ভাইরাস ঢুকতে না পারে</a:t>
            </a:r>
            <a:r>
              <a:rPr kumimoji="0" lang="en-US" sz="2800" b="1" i="0" u="none" strike="noStrike" normalizeH="0" baseline="0" dirty="0" smtClean="0">
                <a:ln/>
                <a:latin typeface="Nikosh" panose="02000000000000000000" pitchFamily="2" charset="0"/>
                <a:cs typeface="Nikosh" panose="02000000000000000000" pitchFamily="2" charset="0"/>
              </a:rPr>
              <a:t>, </a:t>
            </a:r>
            <a:r>
              <a:rPr kumimoji="0" lang="bn-IN" sz="2800" b="1" i="0" u="none" strike="noStrike" normalizeH="0" baseline="0" dirty="0" smtClean="0">
                <a:ln/>
                <a:latin typeface="Nikosh" panose="02000000000000000000" pitchFamily="2" charset="0"/>
                <a:cs typeface="Nikosh" panose="02000000000000000000" pitchFamily="2" charset="0"/>
              </a:rPr>
              <a:t>সেজন্য ইন্টারনেট সিকিউরিটি অ্যান্টিভাইরাস ব্যবহার করুন</a:t>
            </a:r>
            <a:r>
              <a:rPr kumimoji="0" lang="hi-IN" sz="2800" b="1" i="0" u="none" strike="noStrike" normalizeH="0" baseline="0" dirty="0" smtClean="0">
                <a:ln/>
                <a:latin typeface="Nikosh" panose="02000000000000000000" pitchFamily="2" charset="0"/>
                <a:cs typeface="Nikosh" panose="02000000000000000000" pitchFamily="2" charset="0"/>
              </a:rPr>
              <a:t>।</a:t>
            </a:r>
            <a:endParaRPr kumimoji="0" lang="en-US" sz="1200" b="1" i="0" u="none" strike="noStrike" normalizeH="0" baseline="0" dirty="0" smtClean="0">
              <a:ln/>
              <a:latin typeface="Nikosh" panose="02000000000000000000" pitchFamily="2" charset="0"/>
              <a:cs typeface="Nikosh" panose="02000000000000000000" pitchFamily="2" charset="0"/>
            </a:endParaRPr>
          </a:p>
        </p:txBody>
      </p:sp>
      <p:sp>
        <p:nvSpPr>
          <p:cNvPr id="9" name="Rectangle 8"/>
          <p:cNvSpPr/>
          <p:nvPr/>
        </p:nvSpPr>
        <p:spPr>
          <a:xfrm>
            <a:off x="6438" y="759239"/>
            <a:ext cx="9137562" cy="1815882"/>
          </a:xfrm>
          <a:prstGeom prst="rect">
            <a:avLst/>
          </a:prstGeom>
          <a:solidFill>
            <a:schemeClr val="accent2">
              <a:lumMod val="40000"/>
              <a:lumOff val="60000"/>
            </a:schemeClr>
          </a:solid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as-IN" sz="2800" b="1" dirty="0">
                <a:ln/>
                <a:latin typeface="Nikosh" panose="02000000000000000000" pitchFamily="2" charset="0"/>
                <a:cs typeface="Nikosh" panose="02000000000000000000" pitchFamily="2" charset="0"/>
              </a:rPr>
              <a:t>১. আপনার কম্পিউটারে একটি এন্টিভাইরাস </a:t>
            </a:r>
            <a:r>
              <a:rPr lang="as-IN" sz="2800" b="1" dirty="0" smtClean="0">
                <a:ln/>
                <a:latin typeface="Nikosh" panose="02000000000000000000" pitchFamily="2" charset="0"/>
                <a:cs typeface="Nikosh" panose="02000000000000000000" pitchFamily="2" charset="0"/>
              </a:rPr>
              <a:t>সফটও</a:t>
            </a:r>
            <a:r>
              <a:rPr lang="en-US" sz="2800" b="1" dirty="0" err="1" smtClean="0">
                <a:ln/>
                <a:latin typeface="Nikosh" panose="02000000000000000000" pitchFamily="2" charset="0"/>
                <a:cs typeface="Nikosh" panose="02000000000000000000" pitchFamily="2" charset="0"/>
              </a:rPr>
              <a:t>য়্যার</a:t>
            </a:r>
            <a:r>
              <a:rPr lang="as-IN" sz="2800" b="1" dirty="0" smtClean="0">
                <a:ln/>
                <a:latin typeface="Nikosh" panose="02000000000000000000" pitchFamily="2" charset="0"/>
                <a:cs typeface="Nikosh" panose="02000000000000000000" pitchFamily="2" charset="0"/>
              </a:rPr>
              <a:t> </a:t>
            </a:r>
            <a:r>
              <a:rPr lang="as-IN" sz="2800" b="1" dirty="0">
                <a:ln/>
                <a:latin typeface="Nikosh" panose="02000000000000000000" pitchFamily="2" charset="0"/>
                <a:cs typeface="Nikosh" panose="02000000000000000000" pitchFamily="2" charset="0"/>
              </a:rPr>
              <a:t>ইন্সটল করতে পারেন। চেষ্টা করবেন পেইড প্রোগ্রাম ইন্সটল করতে। তবে  ফ্রিতেও বেশকিছু এন্টিভাইরাস </a:t>
            </a:r>
            <a:r>
              <a:rPr lang="as-IN" sz="2800" b="1" dirty="0" smtClean="0">
                <a:ln/>
                <a:latin typeface="Nikosh" panose="02000000000000000000" pitchFamily="2" charset="0"/>
                <a:cs typeface="Nikosh" panose="02000000000000000000" pitchFamily="2" charset="0"/>
              </a:rPr>
              <a:t>পাও</a:t>
            </a:r>
            <a:r>
              <a:rPr lang="en-US" sz="2800" b="1" dirty="0" err="1" smtClean="0">
                <a:ln/>
                <a:latin typeface="Nikosh" panose="02000000000000000000" pitchFamily="2" charset="0"/>
                <a:cs typeface="Nikosh" panose="02000000000000000000" pitchFamily="2" charset="0"/>
              </a:rPr>
              <a:t>য়া</a:t>
            </a:r>
            <a:r>
              <a:rPr lang="as-IN" sz="2800" b="1" dirty="0" smtClean="0">
                <a:ln/>
                <a:latin typeface="Nikosh" panose="02000000000000000000" pitchFamily="2" charset="0"/>
                <a:cs typeface="Nikosh" panose="02000000000000000000" pitchFamily="2" charset="0"/>
              </a:rPr>
              <a:t> যা</a:t>
            </a:r>
            <a:r>
              <a:rPr lang="en-US" sz="2800" b="1" dirty="0" smtClean="0">
                <a:ln/>
                <a:latin typeface="Nikosh" panose="02000000000000000000" pitchFamily="2" charset="0"/>
                <a:cs typeface="Nikosh" panose="02000000000000000000" pitchFamily="2" charset="0"/>
              </a:rPr>
              <a:t>য়</a:t>
            </a:r>
            <a:r>
              <a:rPr lang="as-IN" sz="2800" b="1" dirty="0" smtClean="0">
                <a:ln/>
                <a:latin typeface="Nikosh" panose="02000000000000000000" pitchFamily="2" charset="0"/>
                <a:cs typeface="Nikosh" panose="02000000000000000000" pitchFamily="2" charset="0"/>
              </a:rPr>
              <a:t>।</a:t>
            </a:r>
            <a:r>
              <a:rPr lang="as-IN" sz="2800" b="1" dirty="0">
                <a:ln/>
                <a:latin typeface="Nikosh" panose="02000000000000000000" pitchFamily="2" charset="0"/>
                <a:cs typeface="Nikosh" panose="02000000000000000000" pitchFamily="2" charset="0"/>
              </a:rPr>
              <a:t> ডিভাইসে এসব এন্টিভাইরাসের কোনো একটি থাকলে সাধারণত কখনোই ভাইরাস প্রবেশ করার সুযোগ পাবে না।</a:t>
            </a:r>
            <a:endParaRPr lang="en-US" sz="2800" b="1" dirty="0">
              <a:ln/>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309425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752169" cy="83099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smtClean="0">
                <a:ln/>
                <a:solidFill>
                  <a:schemeClr val="accent3"/>
                </a:solidFill>
                <a:latin typeface="Nikosh" panose="02000000000000000000" pitchFamily="2" charset="0"/>
                <a:cs typeface="Nikosh" panose="02000000000000000000" pitchFamily="2" charset="0"/>
              </a:rPr>
              <a:t>কম্পিউটার</a:t>
            </a:r>
            <a:r>
              <a:rPr lang="en-US" sz="4800" b="1" dirty="0" smtClean="0">
                <a:ln/>
                <a:solidFill>
                  <a:schemeClr val="accent3"/>
                </a:solidFill>
                <a:latin typeface="Nikosh" panose="02000000000000000000" pitchFamily="2" charset="0"/>
                <a:cs typeface="Nikosh" panose="02000000000000000000" pitchFamily="2" charset="0"/>
              </a:rPr>
              <a:t> </a:t>
            </a:r>
            <a:r>
              <a:rPr lang="en-US" sz="4800" b="1" dirty="0" err="1" smtClean="0">
                <a:ln/>
                <a:solidFill>
                  <a:schemeClr val="accent3"/>
                </a:solidFill>
                <a:latin typeface="Nikosh" panose="02000000000000000000" pitchFamily="2" charset="0"/>
                <a:cs typeface="Nikosh" panose="02000000000000000000" pitchFamily="2" charset="0"/>
              </a:rPr>
              <a:t>ভাইরাস</a:t>
            </a:r>
            <a:r>
              <a:rPr lang="en-US" sz="4800" b="1" dirty="0" smtClean="0">
                <a:ln/>
                <a:solidFill>
                  <a:schemeClr val="accent3"/>
                </a:solidFill>
                <a:latin typeface="Nikosh" panose="02000000000000000000" pitchFamily="2" charset="0"/>
                <a:cs typeface="Nikosh" panose="02000000000000000000" pitchFamily="2" charset="0"/>
              </a:rPr>
              <a:t> ও </a:t>
            </a:r>
            <a:r>
              <a:rPr lang="en-US" sz="4800" b="1" dirty="0" err="1" smtClean="0">
                <a:ln/>
                <a:solidFill>
                  <a:schemeClr val="accent3"/>
                </a:solidFill>
                <a:latin typeface="Nikosh" panose="02000000000000000000" pitchFamily="2" charset="0"/>
                <a:cs typeface="Nikosh" panose="02000000000000000000" pitchFamily="2" charset="0"/>
              </a:rPr>
              <a:t>এন্টিভাইরাস</a:t>
            </a:r>
            <a:endParaRPr lang="en-US" sz="4800" b="1" dirty="0">
              <a:ln/>
              <a:solidFill>
                <a:schemeClr val="accent3"/>
              </a:solidFill>
              <a:latin typeface="Nikosh" panose="02000000000000000000" pitchFamily="2" charset="0"/>
              <a:cs typeface="Nikosh" panose="02000000000000000000" pitchFamily="2" charset="0"/>
            </a:endParaRPr>
          </a:p>
        </p:txBody>
      </p:sp>
      <p:sp>
        <p:nvSpPr>
          <p:cNvPr id="3" name="Rectangle 2"/>
          <p:cNvSpPr/>
          <p:nvPr/>
        </p:nvSpPr>
        <p:spPr>
          <a:xfrm>
            <a:off x="367048" y="1631100"/>
            <a:ext cx="8416344" cy="2308324"/>
          </a:xfrm>
          <a:prstGeom prst="rect">
            <a:avLst/>
          </a:prstGeom>
        </p:spPr>
        <p:txBody>
          <a:bodyPr wrap="square">
            <a:spAutoFit/>
          </a:bodyPr>
          <a:lstStyle/>
          <a:p>
            <a:pPr lvl="0" defTabSz="914400" eaLnBrk="0" fontAlgn="base" hangingPunct="0">
              <a:spcBef>
                <a:spcPct val="0"/>
              </a:spcBef>
              <a:spcAft>
                <a:spcPct val="0"/>
              </a:spcAft>
            </a:pPr>
            <a:r>
              <a:rPr lang="bn-IN" sz="3600" b="1" dirty="0">
                <a:ln/>
                <a:solidFill>
                  <a:srgbClr val="002060"/>
                </a:solidFill>
                <a:latin typeface="Nikosh" panose="02000000000000000000" pitchFamily="2" charset="0"/>
                <a:cs typeface="Nikosh" panose="02000000000000000000" pitchFamily="2" charset="0"/>
              </a:rPr>
              <a:t>উপরে উল্লেখিত বিষ</a:t>
            </a:r>
            <a:r>
              <a:rPr lang="en-US" sz="3600" b="1" dirty="0">
                <a:ln/>
                <a:solidFill>
                  <a:srgbClr val="002060"/>
                </a:solidFill>
                <a:latin typeface="Nikosh" panose="02000000000000000000" pitchFamily="2" charset="0"/>
                <a:cs typeface="Nikosh" panose="02000000000000000000" pitchFamily="2" charset="0"/>
              </a:rPr>
              <a:t>য়</a:t>
            </a:r>
            <a:r>
              <a:rPr lang="bn-IN" sz="3600" b="1" dirty="0">
                <a:ln/>
                <a:solidFill>
                  <a:srgbClr val="002060"/>
                </a:solidFill>
                <a:latin typeface="Nikosh" panose="02000000000000000000" pitchFamily="2" charset="0"/>
                <a:cs typeface="Nikosh" panose="02000000000000000000" pitchFamily="2" charset="0"/>
              </a:rPr>
              <a:t>গুলোর প্রতি খে</a:t>
            </a:r>
            <a:r>
              <a:rPr lang="en-US" sz="3600" b="1" dirty="0" err="1">
                <a:ln/>
                <a:solidFill>
                  <a:srgbClr val="002060"/>
                </a:solidFill>
                <a:latin typeface="Nikosh" panose="02000000000000000000" pitchFamily="2" charset="0"/>
                <a:cs typeface="Nikosh" panose="02000000000000000000" pitchFamily="2" charset="0"/>
              </a:rPr>
              <a:t>য়া</a:t>
            </a:r>
            <a:r>
              <a:rPr lang="bn-IN" sz="3600" b="1" dirty="0">
                <a:ln/>
                <a:solidFill>
                  <a:srgbClr val="002060"/>
                </a:solidFill>
                <a:latin typeface="Nikosh" panose="02000000000000000000" pitchFamily="2" charset="0"/>
                <a:cs typeface="Nikosh" panose="02000000000000000000" pitchFamily="2" charset="0"/>
              </a:rPr>
              <a:t>ল রাখলে আপনি আপনার কম্পিউটারকে খুব সহজেই ভাইরাস মুক্ত রাখতে পারবেন এবং খুবই নিরাপদে কম্পিউটার ব্যবহার করতে পারবেন</a:t>
            </a:r>
            <a:r>
              <a:rPr lang="hi-IN" sz="3600" b="1" dirty="0">
                <a:ln/>
                <a:solidFill>
                  <a:srgbClr val="002060"/>
                </a:solidFill>
                <a:latin typeface="Nikosh" panose="02000000000000000000" pitchFamily="2" charset="0"/>
                <a:cs typeface="Nikosh" panose="02000000000000000000" pitchFamily="2" charset="0"/>
              </a:rPr>
              <a:t>।</a:t>
            </a:r>
            <a:endParaRPr lang="en-US" sz="4000" b="1" dirty="0">
              <a:ln/>
              <a:solidFill>
                <a:srgbClr val="002060"/>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3777700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1011" y="0"/>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6" name="Rectangle 5"/>
          <p:cNvSpPr/>
          <p:nvPr/>
        </p:nvSpPr>
        <p:spPr>
          <a:xfrm>
            <a:off x="206062" y="4529014"/>
            <a:ext cx="8937938" cy="1631216"/>
          </a:xfrm>
          <a:prstGeom prst="rect">
            <a:avLst/>
          </a:prstGeom>
        </p:spPr>
        <p:txBody>
          <a:bodyPr wrap="square">
            <a:spAutoFit/>
          </a:bodyPr>
          <a:lstStyle/>
          <a:p>
            <a:r>
              <a:rPr lang="en-US" sz="28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IloveYou</a:t>
            </a:r>
            <a:r>
              <a:rPr lang="en-US" sz="28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r>
            <a:b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b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 সুন্দর নাম! অথচ এর প্রভাব কতটা ভয়ানক তা টের পাওয়া গিয়েছিল ২০০০ সালে। প্রথম দেখা গিয়েছিল ফিলিপিন্সে। নিমেষের মধ্যে বিশ্বের মোট কম্পিউটারের ১০ শতাংশ একেবারে ধ্বংস করে দিয়েছিল। মোট ক্ষতির পরিমাণ ছিল ৫০০ কোটি মার্কিন ডলারেরও বেশি</a:t>
            </a:r>
            <a:r>
              <a:rPr lang="as-IN"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7" name="TextBox 6"/>
          <p:cNvSpPr txBox="1"/>
          <p:nvPr/>
        </p:nvSpPr>
        <p:spPr>
          <a:xfrm>
            <a:off x="2269484" y="6287293"/>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199" y="646331"/>
            <a:ext cx="8839464" cy="3882683"/>
          </a:xfrm>
          <a:prstGeom prst="rect">
            <a:avLst/>
          </a:prstGeom>
        </p:spPr>
      </p:pic>
    </p:spTree>
    <p:extLst>
      <p:ext uri="{BB962C8B-B14F-4D97-AF65-F5344CB8AC3E}">
        <p14:creationId xmlns:p14="http://schemas.microsoft.com/office/powerpoint/2010/main" val="283166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2876" y="28136"/>
            <a:ext cx="5492839" cy="646331"/>
          </a:xfrm>
          <a:prstGeom prst="rect">
            <a:avLst/>
          </a:prstGeom>
          <a:solidFill>
            <a:srgbClr val="FFFF00"/>
          </a:solidFill>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6" name="Rectangle 5"/>
          <p:cNvSpPr/>
          <p:nvPr/>
        </p:nvSpPr>
        <p:spPr>
          <a:xfrm>
            <a:off x="206062" y="4091744"/>
            <a:ext cx="8937938" cy="2000548"/>
          </a:xfrm>
          <a:prstGeom prst="rect">
            <a:avLst/>
          </a:prstGeom>
        </p:spPr>
        <p:txBody>
          <a:bodyPr wrap="square">
            <a:spAutoFit/>
          </a:bodyPr>
          <a:lstStyle/>
          <a:p>
            <a:r>
              <a:rPr lang="en-US" sz="28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My </a:t>
            </a:r>
            <a:r>
              <a:rPr lang="en-US" sz="28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Doom:</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r>
            <a:b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b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ইতিহাসে এর থেকে ভয়ঙ্কর ভাইরাস নাকি জন্মায়নি! প্রথমবার দেখা গিয়েছিল ২০০৪ সালে ২৬ জানুয়ারি। ইমেইল মারফত সারা বিশ্বে ছড়িয়ে যায়। এর অন্য একটি নামও রয়েছে, </a:t>
            </a:r>
            <a:r>
              <a:rPr lang="en-US" sz="2400"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Novarg</a:t>
            </a:r>
            <a:r>
              <a:rPr lang="en-US"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প্রায় ২০ লক্ষ কম্পিউটার এর ফলে ক্ষতিগ্রস্ত হয়েছিল। বিশ্ব জুড়ে ইন্টারনেট পরিষেবা বিপর্যস্ত হয়ে গিয়েছিল। এর ফলে ক্ষতির পরিমাণ প্রায় ৩ হাজার ৮০০ কোটি মার্কিন ডলার।</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5" name="TextBox 4"/>
          <p:cNvSpPr txBox="1"/>
          <p:nvPr/>
        </p:nvSpPr>
        <p:spPr>
          <a:xfrm>
            <a:off x="2269484" y="6287293"/>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4369" y="869468"/>
            <a:ext cx="3837256" cy="30160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9468"/>
            <a:ext cx="4032739" cy="3024554"/>
          </a:xfrm>
          <a:prstGeom prst="rect">
            <a:avLst/>
          </a:prstGeom>
        </p:spPr>
      </p:pic>
    </p:spTree>
    <p:extLst>
      <p:ext uri="{BB962C8B-B14F-4D97-AF65-F5344CB8AC3E}">
        <p14:creationId xmlns:p14="http://schemas.microsoft.com/office/powerpoint/2010/main" val="4049482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13" y="586010"/>
            <a:ext cx="8694231" cy="3257110"/>
          </a:xfrm>
          <a:prstGeom prst="rect">
            <a:avLst/>
          </a:prstGeom>
        </p:spPr>
      </p:pic>
      <p:sp>
        <p:nvSpPr>
          <p:cNvPr id="3" name="TextBox 2"/>
          <p:cNvSpPr txBox="1"/>
          <p:nvPr/>
        </p:nvSpPr>
        <p:spPr>
          <a:xfrm>
            <a:off x="2269484" y="6273225"/>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sp>
        <p:nvSpPr>
          <p:cNvPr id="4" name="Rectangle 3"/>
          <p:cNvSpPr/>
          <p:nvPr/>
        </p:nvSpPr>
        <p:spPr>
          <a:xfrm>
            <a:off x="1811510" y="1646"/>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6" name="Rectangle 5"/>
          <p:cNvSpPr/>
          <p:nvPr/>
        </p:nvSpPr>
        <p:spPr>
          <a:xfrm>
            <a:off x="210813" y="3903345"/>
            <a:ext cx="8721969" cy="2369880"/>
          </a:xfrm>
          <a:prstGeom prst="rect">
            <a:avLst/>
          </a:prstGeom>
        </p:spPr>
        <p:txBody>
          <a:bodyPr wrap="square">
            <a:spAutoFit/>
          </a:bodyPr>
          <a:lstStyle/>
          <a:p>
            <a:r>
              <a:rPr lang="en-US" sz="2800" u="sng" dirty="0" err="1">
                <a:ln w="0"/>
                <a:solidFill>
                  <a:srgbClr val="00206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Sobig</a:t>
            </a:r>
            <a:r>
              <a:rPr lang="en-US" sz="2800" u="sng" dirty="0">
                <a:ln w="0"/>
                <a:solidFill>
                  <a:srgbClr val="00206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F:</a:t>
            </a:r>
            <a:r>
              <a:rPr lang="en-US" sz="2400" b="1" dirty="0">
                <a:ln/>
                <a:solidFill>
                  <a:srgbClr val="002060"/>
                </a:solidFill>
                <a:latin typeface="Nikosh" panose="02000000000000000000" pitchFamily="2" charset="0"/>
                <a:cs typeface="Nikosh" panose="02000000000000000000" pitchFamily="2" charset="0"/>
              </a:rPr>
              <a:t/>
            </a:r>
            <a:br>
              <a:rPr lang="en-US" sz="2400" b="1" dirty="0">
                <a:ln/>
                <a:solidFill>
                  <a:srgbClr val="002060"/>
                </a:solidFill>
                <a:latin typeface="Nikosh" panose="02000000000000000000" pitchFamily="2" charset="0"/>
                <a:cs typeface="Nikosh" panose="02000000000000000000" pitchFamily="2" charset="0"/>
              </a:rPr>
            </a:br>
            <a:r>
              <a:rPr lang="as-IN" sz="2400" b="1" dirty="0">
                <a:ln/>
                <a:solidFill>
                  <a:srgbClr val="002060"/>
                </a:solidFill>
                <a:latin typeface="Nikosh" panose="02000000000000000000" pitchFamily="2" charset="0"/>
                <a:cs typeface="Nikosh" panose="02000000000000000000" pitchFamily="2"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endParaRPr lang="en-US" sz="2400" dirty="0"/>
          </a:p>
        </p:txBody>
      </p:sp>
    </p:spTree>
    <p:extLst>
      <p:ext uri="{BB962C8B-B14F-4D97-AF65-F5344CB8AC3E}">
        <p14:creationId xmlns:p14="http://schemas.microsoft.com/office/powerpoint/2010/main" val="17344849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2020" y="6301360"/>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1566075" y="0"/>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6" name="Rectangle 5"/>
          <p:cNvSpPr/>
          <p:nvPr/>
        </p:nvSpPr>
        <p:spPr>
          <a:xfrm>
            <a:off x="129482" y="4590216"/>
            <a:ext cx="8885036" cy="1631216"/>
          </a:xfrm>
          <a:prstGeom prst="rect">
            <a:avLst/>
          </a:prstGeom>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r>
              <a:rPr lang="en-US" sz="2800" b="1" u="sng" dirty="0" smtClean="0">
                <a:ln w="0"/>
                <a:solidFill>
                  <a:srgbClr val="00206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Code </a:t>
            </a:r>
            <a:r>
              <a:rPr lang="en-US" sz="2800" b="1" u="sng" dirty="0">
                <a:ln w="0"/>
                <a:solidFill>
                  <a:srgbClr val="002060"/>
                </a:solidFill>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Red:</a:t>
            </a:r>
            <a:r>
              <a:rPr lang="en-US" sz="2400" b="1" dirty="0">
                <a:ln/>
                <a:solidFill>
                  <a:srgbClr val="002060"/>
                </a:solidFill>
                <a:latin typeface="Nikosh" panose="02000000000000000000" pitchFamily="2" charset="0"/>
                <a:cs typeface="Nikosh" panose="02000000000000000000" pitchFamily="2" charset="0"/>
              </a:rPr>
              <a:t/>
            </a:r>
            <a:br>
              <a:rPr lang="en-US" sz="2400" b="1" dirty="0">
                <a:ln/>
                <a:solidFill>
                  <a:srgbClr val="002060"/>
                </a:solidFill>
                <a:latin typeface="Nikosh" panose="02000000000000000000" pitchFamily="2" charset="0"/>
                <a:cs typeface="Nikosh" panose="02000000000000000000" pitchFamily="2" charset="0"/>
              </a:rPr>
            </a:br>
            <a:r>
              <a:rPr lang="as-IN" sz="2400" b="1" dirty="0">
                <a:ln/>
                <a:solidFill>
                  <a:srgbClr val="002060"/>
                </a:solidFill>
                <a:latin typeface="Nikosh" panose="02000000000000000000" pitchFamily="2" charset="0"/>
                <a:cs typeface="Nikosh" panose="02000000000000000000" pitchFamily="2"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endParaRPr lang="en-US" sz="2400" b="1" dirty="0">
              <a:ln/>
              <a:solidFill>
                <a:srgbClr val="002060"/>
              </a:solidFill>
              <a:latin typeface="Nikosh" panose="02000000000000000000" pitchFamily="2" charset="0"/>
              <a:cs typeface="Nikosh"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902" y="566403"/>
            <a:ext cx="8740196" cy="3943885"/>
          </a:xfrm>
          <a:prstGeom prst="rect">
            <a:avLst/>
          </a:prstGeom>
        </p:spPr>
      </p:pic>
    </p:spTree>
    <p:extLst>
      <p:ext uri="{BB962C8B-B14F-4D97-AF65-F5344CB8AC3E}">
        <p14:creationId xmlns:p14="http://schemas.microsoft.com/office/powerpoint/2010/main" val="1167875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429854"/>
          </a:xfrm>
          <a:prstGeom prst="rect">
            <a:avLst/>
          </a:prstGeom>
        </p:spPr>
      </p:pic>
      <p:sp>
        <p:nvSpPr>
          <p:cNvPr id="5" name="Rectangle 4"/>
          <p:cNvSpPr/>
          <p:nvPr/>
        </p:nvSpPr>
        <p:spPr>
          <a:xfrm>
            <a:off x="2076936" y="0"/>
            <a:ext cx="5492839" cy="646331"/>
          </a:xfrm>
          <a:prstGeom prst="rect">
            <a:avLst/>
          </a:prstGeom>
          <a:solidFill>
            <a:srgbClr val="FFFF00"/>
          </a:solidFill>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3" name="Rectangle 2"/>
          <p:cNvSpPr/>
          <p:nvPr/>
        </p:nvSpPr>
        <p:spPr>
          <a:xfrm>
            <a:off x="154745" y="4434691"/>
            <a:ext cx="8834510" cy="1631216"/>
          </a:xfrm>
          <a:prstGeom prst="rect">
            <a:avLst/>
          </a:prstGeom>
        </p:spPr>
        <p:txBody>
          <a:bodyPr wrap="square">
            <a:spAutoFit/>
          </a:bodyPr>
          <a:lstStyle/>
          <a:p>
            <a:r>
              <a:rPr lang="en-US" sz="2800"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SQL Slammer:</a:t>
            </a:r>
            <a:r>
              <a:rPr lang="en-US" sz="2400" dirty="0">
                <a:latin typeface="Nikosh" panose="02000000000000000000" pitchFamily="2" charset="0"/>
                <a:cs typeface="Nikosh" panose="02000000000000000000" pitchFamily="2" charset="0"/>
              </a:rPr>
              <a:t/>
            </a:r>
            <a:br>
              <a:rPr lang="en-US" sz="2400" dirty="0">
                <a:latin typeface="Nikosh" panose="02000000000000000000" pitchFamily="2" charset="0"/>
                <a:cs typeface="Nikosh" panose="02000000000000000000" pitchFamily="2" charset="0"/>
              </a:rPr>
            </a:br>
            <a:r>
              <a:rPr lang="as-IN" sz="2400" dirty="0">
                <a:solidFill>
                  <a:srgbClr val="000000"/>
                </a:solidFill>
                <a:latin typeface="Nikosh" panose="02000000000000000000" pitchFamily="2" charset="0"/>
                <a:cs typeface="Nikosh" panose="02000000000000000000" pitchFamily="2" charset="0"/>
              </a:rPr>
              <a:t>২০০৩-এ প্রথম দেখা যায়। মাত্র ১০ মিনিটের মধ্যে ৭৫ হাজার সার্ভার ক্ষতিগ্রস্ত হয়েছিল। ব্যাঙ্ক অফ আমেরিকা থেকে 911 সার্ভিস সবই প্রভাবিত হয়েছিল এর জন্য। মোট ক্ষতির পরিমাণ ছিল ১২০ কোটি মার্কিন ডলার</a:t>
            </a:r>
            <a:r>
              <a:rPr lang="as-IN" sz="2400" dirty="0" smtClean="0">
                <a:solidFill>
                  <a:srgbClr val="000000"/>
                </a:solidFill>
                <a:latin typeface="Nikosh" panose="02000000000000000000" pitchFamily="2" charset="0"/>
                <a:cs typeface="Nikosh" panose="02000000000000000000" pitchFamily="2" charset="0"/>
              </a:rPr>
              <a:t>।</a:t>
            </a:r>
            <a:endParaRPr lang="en-US" sz="2400" dirty="0">
              <a:latin typeface="Nikosh" panose="02000000000000000000" pitchFamily="2" charset="0"/>
              <a:cs typeface="Nikosh" panose="02000000000000000000" pitchFamily="2" charset="0"/>
            </a:endParaRPr>
          </a:p>
        </p:txBody>
      </p:sp>
      <p:sp>
        <p:nvSpPr>
          <p:cNvPr id="6" name="TextBox 5"/>
          <p:cNvSpPr txBox="1"/>
          <p:nvPr/>
        </p:nvSpPr>
        <p:spPr>
          <a:xfrm>
            <a:off x="2269484" y="6287293"/>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832230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1134400" y="30777"/>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40677" y="4434691"/>
            <a:ext cx="9003323" cy="1631216"/>
          </a:xfrm>
          <a:prstGeom prst="rect">
            <a:avLst/>
          </a:prstGeom>
        </p:spPr>
        <p:txBody>
          <a:bodyPr wrap="square">
            <a:spAutoFit/>
          </a:bodyPr>
          <a:lstStyle/>
          <a:p>
            <a:r>
              <a:rPr lang="en-US" sz="2800" b="1" u="sng" dirty="0" smtClean="0">
                <a:solidFill>
                  <a:srgbClr val="000000"/>
                </a:solidFill>
                <a:latin typeface="Nikosh" panose="02000000000000000000" pitchFamily="2" charset="0"/>
                <a:cs typeface="Nikosh" panose="02000000000000000000" pitchFamily="2" charset="0"/>
              </a:rPr>
              <a:t>Melissa</a:t>
            </a:r>
            <a:r>
              <a:rPr lang="en-US" sz="2800" b="1" u="sng" dirty="0">
                <a:solidFill>
                  <a:srgbClr val="000000"/>
                </a:solidFill>
                <a:latin typeface="Nikosh" panose="02000000000000000000" pitchFamily="2" charset="0"/>
                <a:cs typeface="Nikosh" panose="02000000000000000000" pitchFamily="2" charset="0"/>
              </a:rPr>
              <a:t>:</a:t>
            </a:r>
            <a:r>
              <a:rPr lang="en-US" sz="2400" dirty="0">
                <a:latin typeface="Nikosh" panose="02000000000000000000" pitchFamily="2" charset="0"/>
                <a:cs typeface="Nikosh" panose="02000000000000000000" pitchFamily="2" charset="0"/>
              </a:rPr>
              <a:t/>
            </a:r>
            <a:br>
              <a:rPr lang="en-US" sz="2400" dirty="0">
                <a:latin typeface="Nikosh" panose="02000000000000000000" pitchFamily="2" charset="0"/>
                <a:cs typeface="Nikosh" panose="02000000000000000000" pitchFamily="2" charset="0"/>
              </a:rPr>
            </a:br>
            <a:r>
              <a:rPr lang="as-IN" sz="2400" dirty="0">
                <a:solidFill>
                  <a:srgbClr val="000000"/>
                </a:solidFill>
                <a:latin typeface="Nikosh" panose="02000000000000000000" pitchFamily="2" charset="0"/>
                <a:cs typeface="Nikosh" panose="02000000000000000000" pitchFamily="2" charset="0"/>
              </a:rPr>
              <a:t>অন্যতম সাঙ্ঘাতিক তাতে কোনও সন্দেহ নেই। ১৯৯৯ সালে ২৬ মার্চ প্রথম লক্ষ্য করা যায়। প্রথম মাস-মেইলার মাইক্রোভাইরাস। খুব কম সময়ের মধ্যে ৬০ কোটি মার্কিন ডলার ক্ষতি করেছিল এটি। </a:t>
            </a:r>
            <a:r>
              <a:rPr lang="en-US" sz="2400" dirty="0">
                <a:solidFill>
                  <a:srgbClr val="000000"/>
                </a:solidFill>
                <a:latin typeface="Nikosh" panose="02000000000000000000" pitchFamily="2" charset="0"/>
                <a:cs typeface="Nikosh" panose="02000000000000000000" pitchFamily="2" charset="0"/>
              </a:rPr>
              <a:t>FBI </a:t>
            </a:r>
            <a:r>
              <a:rPr lang="as-IN" sz="2400" dirty="0">
                <a:solidFill>
                  <a:srgbClr val="000000"/>
                </a:solidFill>
                <a:latin typeface="Nikosh" panose="02000000000000000000" pitchFamily="2" charset="0"/>
                <a:cs typeface="Nikosh" panose="02000000000000000000" pitchFamily="2" charset="0"/>
              </a:rPr>
              <a:t>এর সৃষ্টিকর্তা ডেভিড স্মিথ-কে ধরার জন্য আকাশ-পাতাল এক করে ফেলেছিল।</a:t>
            </a:r>
            <a:endParaRPr lang="en-US" sz="2400" dirty="0">
              <a:latin typeface="Nikosh" panose="02000000000000000000" pitchFamily="2" charset="0"/>
              <a:cs typeface="Nikosh" panose="02000000000000000000" pitchFamily="2" charset="0"/>
            </a:endParaRPr>
          </a:p>
        </p:txBody>
      </p:sp>
      <p:sp>
        <p:nvSpPr>
          <p:cNvPr id="6" name="TextBox 5"/>
          <p:cNvSpPr txBox="1"/>
          <p:nvPr/>
        </p:nvSpPr>
        <p:spPr>
          <a:xfrm>
            <a:off x="2269484" y="6287293"/>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9791" y="898494"/>
            <a:ext cx="3665513" cy="353619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094" y="782003"/>
            <a:ext cx="4374906" cy="3284608"/>
          </a:xfrm>
          <a:prstGeom prst="rect">
            <a:avLst/>
          </a:prstGeom>
        </p:spPr>
      </p:pic>
    </p:spTree>
    <p:extLst>
      <p:ext uri="{BB962C8B-B14F-4D97-AF65-F5344CB8AC3E}">
        <p14:creationId xmlns:p14="http://schemas.microsoft.com/office/powerpoint/2010/main" val="1100527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1249319" y="92010"/>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68812" y="4557157"/>
            <a:ext cx="8975188" cy="1631216"/>
          </a:xfrm>
          <a:prstGeom prst="rect">
            <a:avLst/>
          </a:prstGeom>
        </p:spPr>
        <p:txBody>
          <a:bodyPr wrap="square">
            <a:spAutoFit/>
          </a:bodyPr>
          <a:lstStyle/>
          <a:p>
            <a:r>
              <a:rPr lang="en-US" sz="28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Chernobyl:</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r>
            <a:b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b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এটি প্রথম দেখা যায় তাইওয়ানে। এটি কম্পিউটারে ঢুকে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Flash BIOS Chip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টি এফেক্ট করে এবং সেটি কাজ করা বন্ধ করে দেয়। এর জন্য বিশ্ব জুড়ে প্রায় ২৫ কোটি মার্কিন ডলারের ক্ষতি হয়</a:t>
            </a:r>
            <a:r>
              <a:rPr lang="as-IN"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6" name="TextBox 5"/>
          <p:cNvSpPr txBox="1"/>
          <p:nvPr/>
        </p:nvSpPr>
        <p:spPr>
          <a:xfrm>
            <a:off x="2269484" y="6301361"/>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5846" t="3903" r="9538" b="3096"/>
          <a:stretch/>
        </p:blipFill>
        <p:spPr>
          <a:xfrm>
            <a:off x="168812" y="738341"/>
            <a:ext cx="8736037" cy="3705828"/>
          </a:xfrm>
          <a:prstGeom prst="rect">
            <a:avLst/>
          </a:prstGeom>
        </p:spPr>
      </p:pic>
    </p:spTree>
    <p:extLst>
      <p:ext uri="{BB962C8B-B14F-4D97-AF65-F5344CB8AC3E}">
        <p14:creationId xmlns:p14="http://schemas.microsoft.com/office/powerpoint/2010/main" val="4067731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1108642" y="125306"/>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68812" y="4036653"/>
            <a:ext cx="8975188" cy="2000548"/>
          </a:xfrm>
          <a:prstGeom prst="rect">
            <a:avLst/>
          </a:prstGeom>
        </p:spPr>
        <p:txBody>
          <a:bodyPr wrap="square">
            <a:spAutoFit/>
          </a:bodyPr>
          <a:lstStyle/>
          <a:p>
            <a:r>
              <a:rPr lang="en-US" sz="28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Storm </a:t>
            </a:r>
            <a:r>
              <a:rPr lang="en-US" sz="28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Worm:</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r>
            <a:b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b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২০০৭-এ বিশ্বের প্রচুর কম্পিউটার ব্যবহারকারী একটি মেইল পেয়েছিলেন। ওতে লেখা ছিল ইউরোপে ঝড়ের কারণে ২৩০ জন মারা গিয়েছেন। যারা এই মেইলটি ক্লিক করে খুলেছিলেন, তাদের কম্পিউটার আর ঠিক করা যায়নি। এক কোটি কম্পিউটার ক্ষতিগ্রস্ত হয়েছিল বিশ্ব জুড়ে। ক্ষতির হিসাব করা যায়নি।</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6" name="TextBox 5"/>
          <p:cNvSpPr txBox="1"/>
          <p:nvPr/>
        </p:nvSpPr>
        <p:spPr>
          <a:xfrm>
            <a:off x="2269484" y="6301361"/>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51522"/>
          <a:stretch/>
        </p:blipFill>
        <p:spPr>
          <a:xfrm>
            <a:off x="240100" y="771636"/>
            <a:ext cx="8536343" cy="2857829"/>
          </a:xfrm>
          <a:prstGeom prst="rect">
            <a:avLst/>
          </a:prstGeom>
        </p:spPr>
      </p:pic>
    </p:spTree>
    <p:extLst>
      <p:ext uri="{BB962C8B-B14F-4D97-AF65-F5344CB8AC3E}">
        <p14:creationId xmlns:p14="http://schemas.microsoft.com/office/powerpoint/2010/main" val="217907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18671" y="436267"/>
            <a:ext cx="182558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3600" b="1" dirty="0" err="1">
                <a:solidFill>
                  <a:schemeClr val="tx1">
                    <a:lumMod val="85000"/>
                    <a:lumOff val="15000"/>
                  </a:schemeClr>
                </a:solidFill>
                <a:latin typeface="NikoshBAN" panose="02000000000000000000" pitchFamily="2" charset="0"/>
                <a:cs typeface="NikoshBAN" panose="02000000000000000000" pitchFamily="2" charset="0"/>
              </a:rPr>
              <a:t>পরিচিতি</a:t>
            </a:r>
            <a:endParaRPr lang="en-US" sz="3600" b="1" dirty="0">
              <a:solidFill>
                <a:schemeClr val="tx1">
                  <a:lumMod val="85000"/>
                  <a:lumOff val="15000"/>
                </a:schemeClr>
              </a:solidFill>
              <a:latin typeface="NikoshBAN" panose="02000000000000000000" pitchFamily="2" charset="0"/>
              <a:cs typeface="NikoshBAN" panose="02000000000000000000" pitchFamily="2" charset="0"/>
            </a:endParaRPr>
          </a:p>
        </p:txBody>
      </p:sp>
      <p:sp>
        <p:nvSpPr>
          <p:cNvPr id="12" name="TextBox 11"/>
          <p:cNvSpPr txBox="1"/>
          <p:nvPr/>
        </p:nvSpPr>
        <p:spPr>
          <a:xfrm>
            <a:off x="106279" y="3963915"/>
            <a:ext cx="4762488" cy="258532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dirty="0">
                <a:latin typeface="NikoshBAN" pitchFamily="2" charset="0"/>
                <a:cs typeface="NikoshBAN" pitchFamily="2" charset="0"/>
              </a:rPr>
              <a:t>ডিপ্লোমা ইন ইঞ্জিনি</a:t>
            </a:r>
            <a:r>
              <a:rPr lang="en-US" dirty="0" err="1">
                <a:latin typeface="NikoshBAN" pitchFamily="2" charset="0"/>
                <a:cs typeface="NikoshBAN" pitchFamily="2" charset="0"/>
              </a:rPr>
              <a:t>য়া</a:t>
            </a:r>
            <a:r>
              <a:rPr lang="bn-BD" dirty="0">
                <a:latin typeface="NikoshBAN" pitchFamily="2" charset="0"/>
                <a:cs typeface="NikoshBAN" pitchFamily="2" charset="0"/>
              </a:rPr>
              <a:t>রিং (কম্পিউটার)</a:t>
            </a:r>
          </a:p>
          <a:p>
            <a:pPr algn="ctr"/>
            <a:r>
              <a:rPr lang="bn-BD" sz="2800" dirty="0">
                <a:latin typeface="NikoshBAN" pitchFamily="2" charset="0"/>
                <a:cs typeface="NikoshBAN" pitchFamily="2" charset="0"/>
              </a:rPr>
              <a:t>আধ্যক্ষ(ভারপ্রাপ্ত) ও</a:t>
            </a:r>
            <a:endParaRPr lang="en-US" sz="2800" dirty="0">
              <a:latin typeface="NikoshBAN" pitchFamily="2" charset="0"/>
              <a:cs typeface="NikoshBAN" pitchFamily="2" charset="0"/>
            </a:endParaRPr>
          </a:p>
          <a:p>
            <a:pPr algn="ctr"/>
            <a:r>
              <a:rPr lang="en-US" sz="2000" dirty="0" err="1">
                <a:latin typeface="NikoshBAN" pitchFamily="2" charset="0"/>
                <a:cs typeface="NikoshBAN" pitchFamily="2" charset="0"/>
              </a:rPr>
              <a:t>প্রভাষক</a:t>
            </a:r>
            <a:r>
              <a:rPr lang="en-US" sz="2000" dirty="0">
                <a:latin typeface="NikoshBAN" pitchFamily="2" charset="0"/>
                <a:cs typeface="NikoshBAN" pitchFamily="2" charset="0"/>
              </a:rPr>
              <a:t> (</a:t>
            </a:r>
            <a:r>
              <a:rPr lang="en-US" sz="2000" dirty="0" err="1">
                <a:latin typeface="NikoshBAN" pitchFamily="2" charset="0"/>
                <a:cs typeface="NikoshBAN" pitchFamily="2" charset="0"/>
              </a:rPr>
              <a:t>কম্পিউটার</a:t>
            </a:r>
            <a:r>
              <a:rPr lang="en-US" sz="2000" dirty="0">
                <a:latin typeface="NikoshBAN" pitchFamily="2" charset="0"/>
                <a:cs typeface="NikoshBAN" pitchFamily="2" charset="0"/>
              </a:rPr>
              <a:t> </a:t>
            </a:r>
            <a:r>
              <a:rPr lang="en-US" sz="2000" dirty="0" err="1">
                <a:latin typeface="NikoshBAN" pitchFamily="2" charset="0"/>
                <a:cs typeface="NikoshBAN" pitchFamily="2" charset="0"/>
              </a:rPr>
              <a:t>অপারেশন</a:t>
            </a:r>
            <a:r>
              <a:rPr lang="en-US" sz="2000" dirty="0">
                <a:latin typeface="NikoshBAN" pitchFamily="2" charset="0"/>
                <a:cs typeface="NikoshBAN" pitchFamily="2" charset="0"/>
              </a:rPr>
              <a:t>) </a:t>
            </a:r>
            <a:endParaRPr lang="bn-BD" sz="2000" dirty="0">
              <a:latin typeface="NikoshBAN" pitchFamily="2" charset="0"/>
              <a:cs typeface="NikoshBAN" pitchFamily="2" charset="0"/>
            </a:endParaRPr>
          </a:p>
          <a:p>
            <a:pPr algn="ctr"/>
            <a:r>
              <a:rPr lang="bn-BD" sz="2400" b="1" dirty="0" smtClean="0">
                <a:latin typeface="NikoshBAN" pitchFamily="2" charset="0"/>
                <a:cs typeface="NikoshBAN" pitchFamily="2" charset="0"/>
              </a:rPr>
              <a:t>ছোটবাই</a:t>
            </a:r>
            <a:r>
              <a:rPr lang="en-US" sz="2400" b="1" dirty="0" smtClean="0">
                <a:latin typeface="NikoshBAN" pitchFamily="2" charset="0"/>
                <a:cs typeface="NikoshBAN" pitchFamily="2" charset="0"/>
              </a:rPr>
              <a:t>শ</a:t>
            </a:r>
            <a:r>
              <a:rPr lang="bn-BD" sz="2400" b="1" dirty="0" smtClean="0">
                <a:latin typeface="NikoshBAN" pitchFamily="2" charset="0"/>
                <a:cs typeface="NikoshBAN" pitchFamily="2" charset="0"/>
              </a:rPr>
              <a:t>দিয়া </a:t>
            </a:r>
            <a:r>
              <a:rPr lang="bn-BD" sz="2400" b="1" dirty="0">
                <a:latin typeface="NikoshBAN" pitchFamily="2" charset="0"/>
                <a:cs typeface="NikoshBAN" pitchFamily="2" charset="0"/>
              </a:rPr>
              <a:t>বিজনেস ম্যানেজমেন্ট ইন্সটিটিউট</a:t>
            </a:r>
            <a:r>
              <a:rPr lang="en-US" sz="2400" b="1" dirty="0">
                <a:latin typeface="NikoshBAN" pitchFamily="2" charset="0"/>
                <a:cs typeface="NikoshBAN" pitchFamily="2" charset="0"/>
              </a:rPr>
              <a:t>।</a:t>
            </a:r>
            <a:endParaRPr lang="bn-BD" sz="2400" b="1" dirty="0">
              <a:latin typeface="NikoshBAN" pitchFamily="2" charset="0"/>
              <a:cs typeface="NikoshBAN" pitchFamily="2" charset="0"/>
            </a:endParaRPr>
          </a:p>
          <a:p>
            <a:pPr algn="ctr"/>
            <a:r>
              <a:rPr lang="bn-BD" sz="2400" b="1" dirty="0">
                <a:latin typeface="NikoshBAN" pitchFamily="2" charset="0"/>
                <a:cs typeface="NikoshBAN" pitchFamily="2" charset="0"/>
              </a:rPr>
              <a:t>রাঙ্গাবালী, পটুয়াখালী।</a:t>
            </a:r>
          </a:p>
          <a:p>
            <a:pPr algn="ctr"/>
            <a:r>
              <a:rPr lang="bn-BD" sz="2400" dirty="0">
                <a:latin typeface="NikoshBAN" pitchFamily="2" charset="0"/>
                <a:cs typeface="NikoshBAN" pitchFamily="2" charset="0"/>
              </a:rPr>
              <a:t>মোবাইল : ০১৭৪৬১২০৯২৩</a:t>
            </a:r>
          </a:p>
          <a:p>
            <a:pPr algn="ctr"/>
            <a:r>
              <a:rPr lang="en-US" sz="2400" dirty="0">
                <a:solidFill>
                  <a:srgbClr val="FF0000"/>
                </a:solidFill>
                <a:cs typeface="NikoshBAN" pitchFamily="2" charset="0"/>
              </a:rPr>
              <a:t>email</a:t>
            </a:r>
            <a:r>
              <a:rPr lang="bn-BD" sz="2400" i="1" dirty="0">
                <a:solidFill>
                  <a:srgbClr val="FF0000"/>
                </a:solidFill>
                <a:latin typeface="Times New Roman" panose="02020603050405020304" pitchFamily="18" charset="0"/>
                <a:cs typeface="NikoshBAN" pitchFamily="2" charset="0"/>
              </a:rPr>
              <a:t>-</a:t>
            </a:r>
            <a:r>
              <a:rPr lang="en-US" sz="2400" i="1" dirty="0">
                <a:solidFill>
                  <a:srgbClr val="FF0000"/>
                </a:solidFill>
                <a:latin typeface="Times New Roman" panose="02020603050405020304" pitchFamily="18" charset="0"/>
                <a:cs typeface="NikoshBAN" pitchFamily="2" charset="0"/>
              </a:rPr>
              <a:t>www.</a:t>
            </a:r>
            <a:r>
              <a:rPr lang="bn-BD" sz="2400" i="1" dirty="0">
                <a:solidFill>
                  <a:srgbClr val="FF0000"/>
                </a:solidFill>
                <a:latin typeface="Times New Roman" panose="02020603050405020304" pitchFamily="18" charset="0"/>
                <a:cs typeface="NikoshBAN" pitchFamily="2" charset="0"/>
              </a:rPr>
              <a:t>engmrkha</a:t>
            </a:r>
            <a:r>
              <a:rPr lang="en-US" sz="2400" i="1" dirty="0">
                <a:solidFill>
                  <a:srgbClr val="FF0000"/>
                </a:solidFill>
                <a:latin typeface="Times New Roman" panose="02020603050405020304" pitchFamily="18" charset="0"/>
                <a:cs typeface="NikoshBAN" pitchFamily="2" charset="0"/>
              </a:rPr>
              <a:t>n8</a:t>
            </a:r>
            <a:r>
              <a:rPr lang="bn-BD" sz="2400" i="1" dirty="0">
                <a:solidFill>
                  <a:srgbClr val="FF0000"/>
                </a:solidFill>
                <a:latin typeface="Times New Roman" panose="02020603050405020304" pitchFamily="18" charset="0"/>
                <a:cs typeface="NikoshBAN" pitchFamily="2" charset="0"/>
              </a:rPr>
              <a:t>@gm</a:t>
            </a:r>
            <a:r>
              <a:rPr lang="en-US" sz="2400" i="1" dirty="0">
                <a:solidFill>
                  <a:srgbClr val="FF0000"/>
                </a:solidFill>
                <a:latin typeface="Times New Roman" panose="02020603050405020304" pitchFamily="18" charset="0"/>
                <a:cs typeface="NikoshBAN" pitchFamily="2" charset="0"/>
              </a:rPr>
              <a:t>ail.com</a:t>
            </a:r>
            <a:endParaRPr lang="bn-BD" sz="2400" i="1" dirty="0">
              <a:solidFill>
                <a:srgbClr val="FF0000"/>
              </a:solidFill>
              <a:latin typeface="Opera" panose="02000300000000020000" pitchFamily="2" charset="0"/>
              <a:cs typeface="NikoshBAN" pitchFamily="2" charset="0"/>
            </a:endParaRPr>
          </a:p>
        </p:txBody>
      </p:sp>
      <p:sp>
        <p:nvSpPr>
          <p:cNvPr id="13" name="Rectangle 12"/>
          <p:cNvSpPr/>
          <p:nvPr/>
        </p:nvSpPr>
        <p:spPr>
          <a:xfrm>
            <a:off x="106279" y="3401108"/>
            <a:ext cx="4198493" cy="500137"/>
          </a:xfrm>
          <a:prstGeom prst="rect">
            <a:avLst/>
          </a:prstGeom>
          <a:noFill/>
        </p:spPr>
        <p:txBody>
          <a:bodyPr wrap="square" lIns="68580" tIns="34290" rIns="68580" bIns="34290">
            <a:spAutoFit/>
          </a:bodyPr>
          <a:lstStyle/>
          <a:p>
            <a:pPr algn="ctr"/>
            <a:r>
              <a:rPr lang="en-U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 </a:t>
            </a:r>
            <a:r>
              <a:rPr lang="bn-BD"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latin typeface="NikoshBAN" pitchFamily="2" charset="0"/>
                <a:cs typeface="NikoshBAN" pitchFamily="2" charset="0"/>
              </a:rPr>
              <a:t>প্রকৌ, মোঃ মোস্তাফিজুর রহমান খান</a:t>
            </a:r>
            <a:endParaRPr lang="en-US" sz="2800" b="1" dirty="0">
              <a:ln w="9525">
                <a:solidFill>
                  <a:schemeClr val="bg1"/>
                </a:solidFill>
                <a:prstDash val="solid"/>
              </a:ln>
              <a:solidFill>
                <a:srgbClr val="002060"/>
              </a:solidFill>
              <a:effectLst>
                <a:outerShdw blurRad="12700" dist="38100" dir="2700000" algn="tl" rotWithShape="0">
                  <a:schemeClr val="accent5">
                    <a:lumMod val="60000"/>
                    <a:lumOff val="40000"/>
                  </a:schemeClr>
                </a:outerShdw>
              </a:effectLst>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99" y="347731"/>
            <a:ext cx="2701723" cy="24179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5" name="TextBox 14"/>
          <p:cNvSpPr txBox="1"/>
          <p:nvPr/>
        </p:nvSpPr>
        <p:spPr>
          <a:xfrm>
            <a:off x="4997555" y="4240914"/>
            <a:ext cx="4052016" cy="2308324"/>
          </a:xfrm>
          <a:prstGeom prst="rect">
            <a:avLst/>
          </a:prstGeom>
          <a:solidFill>
            <a:srgbClr val="ECE1CA"/>
          </a:solidFill>
          <a:effectLst>
            <a:outerShdw blurRad="50800" dist="38100" dir="5400000" algn="t" rotWithShape="0">
              <a:prstClr val="black">
                <a:alpha val="40000"/>
              </a:prstClr>
            </a:outerShdw>
          </a:effectLst>
        </p:spPr>
        <p:txBody>
          <a:bodyPr wrap="square" rtlCol="0">
            <a:spAutoFit/>
          </a:bodyPr>
          <a:lstStyle/>
          <a:p>
            <a:r>
              <a:rPr lang="bn-BD" sz="2400" dirty="0">
                <a:latin typeface="NikoshBAN" panose="02000000000000000000" pitchFamily="2" charset="0"/>
                <a:cs typeface="NikoshBAN" panose="02000000000000000000" pitchFamily="2" charset="0"/>
              </a:rPr>
              <a:t>শ্রেণিঃ একাদশ (এইচএসসি বিএম)</a:t>
            </a:r>
          </a:p>
          <a:p>
            <a:r>
              <a:rPr lang="bn-BD" sz="2400" dirty="0">
                <a:latin typeface="NikoshBAN" panose="02000000000000000000" pitchFamily="2" charset="0"/>
                <a:cs typeface="NikoshBAN" panose="02000000000000000000" pitchFamily="2" charset="0"/>
              </a:rPr>
              <a:t>বিষয়ঃ কম্পিউটার অফিস অ্যাপ্লিকেশন-১  </a:t>
            </a:r>
          </a:p>
          <a:p>
            <a:r>
              <a:rPr lang="bn-BD" sz="2400" dirty="0">
                <a:latin typeface="NikoshBAN" panose="02000000000000000000" pitchFamily="2" charset="0"/>
                <a:cs typeface="NikoshBAN" panose="02000000000000000000" pitchFamily="2" charset="0"/>
              </a:rPr>
              <a:t>অধ্যায়ঃ </a:t>
            </a:r>
            <a:r>
              <a:rPr lang="en-GB" sz="2400" dirty="0" smtClean="0">
                <a:latin typeface="NikoshBAN" panose="02000000000000000000" pitchFamily="2" charset="0"/>
                <a:cs typeface="NikoshBAN" panose="02000000000000000000" pitchFamily="2" charset="0"/>
              </a:rPr>
              <a:t>৯ম</a:t>
            </a:r>
            <a:r>
              <a:rPr lang="en-US" sz="2400" dirty="0" smtClean="0">
                <a:latin typeface="NikoshBAN" panose="02000000000000000000" pitchFamily="2" charset="0"/>
                <a:cs typeface="NikoshBAN" panose="02000000000000000000" pitchFamily="2" charset="0"/>
              </a:rPr>
              <a:t>   </a:t>
            </a:r>
            <a:r>
              <a:rPr lang="bn-IN" sz="2400" dirty="0" smtClean="0">
                <a:solidFill>
                  <a:srgbClr val="FF0000"/>
                </a:solidFill>
                <a:latin typeface="NikoshBAN" panose="02000000000000000000" pitchFamily="2" charset="0"/>
                <a:cs typeface="NikoshBAN" panose="02000000000000000000" pitchFamily="2" charset="0"/>
              </a:rPr>
              <a:t>(</a:t>
            </a:r>
            <a:r>
              <a:rPr lang="en-US" sz="2400" dirty="0" err="1" smtClean="0">
                <a:solidFill>
                  <a:srgbClr val="FF0000"/>
                </a:solidFill>
                <a:latin typeface="NikoshBAN" panose="02000000000000000000" pitchFamily="2" charset="0"/>
                <a:cs typeface="NikoshBAN" panose="02000000000000000000" pitchFamily="2" charset="0"/>
              </a:rPr>
              <a:t>কম্পিউটার</a:t>
            </a:r>
            <a:r>
              <a:rPr lang="en-US" sz="2400" dirty="0" smtClean="0">
                <a:solidFill>
                  <a:srgbClr val="FF0000"/>
                </a:solidFill>
                <a:latin typeface="NikoshBAN" panose="02000000000000000000" pitchFamily="2" charset="0"/>
                <a:cs typeface="NikoshBAN" panose="02000000000000000000" pitchFamily="2" charset="0"/>
              </a:rPr>
              <a:t> </a:t>
            </a:r>
            <a:r>
              <a:rPr lang="en-US" sz="2400" dirty="0" err="1" smtClean="0">
                <a:solidFill>
                  <a:srgbClr val="FF0000"/>
                </a:solidFill>
                <a:latin typeface="NikoshBAN" panose="02000000000000000000" pitchFamily="2" charset="0"/>
                <a:cs typeface="NikoshBAN" panose="02000000000000000000" pitchFamily="2" charset="0"/>
              </a:rPr>
              <a:t>ভাইরাস</a:t>
            </a:r>
            <a:r>
              <a:rPr lang="en-US" sz="2400" dirty="0" smtClean="0">
                <a:solidFill>
                  <a:srgbClr val="FF0000"/>
                </a:solidFill>
                <a:latin typeface="NikoshBAN" panose="02000000000000000000" pitchFamily="2" charset="0"/>
                <a:cs typeface="NikoshBAN" panose="02000000000000000000" pitchFamily="2" charset="0"/>
              </a:rPr>
              <a:t> ও </a:t>
            </a:r>
            <a:r>
              <a:rPr lang="en-US" sz="2400" dirty="0" err="1" smtClean="0">
                <a:solidFill>
                  <a:srgbClr val="FF0000"/>
                </a:solidFill>
                <a:latin typeface="NikoshBAN" panose="02000000000000000000" pitchFamily="2" charset="0"/>
                <a:cs typeface="NikoshBAN" panose="02000000000000000000" pitchFamily="2" charset="0"/>
              </a:rPr>
              <a:t>এন্টিভাইরাস</a:t>
            </a:r>
            <a:r>
              <a:rPr lang="bn-IN" sz="2400" dirty="0" smtClean="0">
                <a:solidFill>
                  <a:srgbClr val="FF0000"/>
                </a:solidFill>
                <a:latin typeface="NikoshBAN" panose="02000000000000000000" pitchFamily="2" charset="0"/>
                <a:cs typeface="NikoshBAN" panose="02000000000000000000" pitchFamily="2" charset="0"/>
              </a:rPr>
              <a:t>)</a:t>
            </a:r>
            <a:r>
              <a:rPr lang="bn-IN" sz="2400" dirty="0" smtClean="0">
                <a:latin typeface="NikoshBAN" panose="02000000000000000000" pitchFamily="2" charset="0"/>
                <a:cs typeface="NikoshBAN" panose="02000000000000000000" pitchFamily="2" charset="0"/>
              </a:rPr>
              <a:t> </a:t>
            </a:r>
            <a:endParaRPr lang="bn-BD" sz="2400" dirty="0">
              <a:latin typeface="NikoshBAN" panose="02000000000000000000" pitchFamily="2" charset="0"/>
              <a:cs typeface="NikoshBAN" panose="02000000000000000000" pitchFamily="2" charset="0"/>
            </a:endParaRPr>
          </a:p>
          <a:p>
            <a:r>
              <a:rPr lang="bn-BD" sz="2400" dirty="0">
                <a:latin typeface="NikoshBAN" panose="02000000000000000000" pitchFamily="2" charset="0"/>
                <a:cs typeface="NikoshBAN" panose="02000000000000000000" pitchFamily="2" charset="0"/>
              </a:rPr>
              <a:t>সময়ঃ ৫০ মিনিট</a:t>
            </a:r>
            <a:r>
              <a:rPr lang="bn-IN" sz="2400" dirty="0">
                <a:latin typeface="NikoshBAN" panose="02000000000000000000" pitchFamily="2" charset="0"/>
                <a:cs typeface="NikoshBAN" panose="02000000000000000000" pitchFamily="2" charset="0"/>
              </a:rPr>
              <a:t> </a:t>
            </a:r>
            <a:endParaRPr lang="bn-BD" sz="2400" dirty="0">
              <a:latin typeface="NikoshBAN" panose="02000000000000000000" pitchFamily="2" charset="0"/>
              <a:cs typeface="NikoshBAN" panose="02000000000000000000" pitchFamily="2" charset="0"/>
            </a:endParaRPr>
          </a:p>
          <a:p>
            <a:r>
              <a:rPr lang="bn-BD" sz="2400" dirty="0">
                <a:latin typeface="NikoshBAN" panose="02000000000000000000" pitchFamily="2" charset="0"/>
                <a:cs typeface="NikoshBAN" panose="02000000000000000000" pitchFamily="2" charset="0"/>
              </a:rPr>
              <a:t>পাঠের বিষয়ঃ ছবি দেখে ঘোষণা।</a:t>
            </a:r>
            <a:endParaRPr lang="en-US" sz="2400" dirty="0">
              <a:latin typeface="NikoshBAN" panose="02000000000000000000" pitchFamily="2" charset="0"/>
              <a:cs typeface="NikoshBAN" panose="02000000000000000000" pitchFamily="2" charset="0"/>
            </a:endParaRP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0298" y="86549"/>
            <a:ext cx="2260485" cy="317180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2045823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1657281" y="0"/>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11" name="Rectangle 10"/>
          <p:cNvSpPr/>
          <p:nvPr/>
        </p:nvSpPr>
        <p:spPr>
          <a:xfrm>
            <a:off x="203981" y="4153168"/>
            <a:ext cx="8736037" cy="2000548"/>
          </a:xfrm>
          <a:prstGeom prst="rect">
            <a:avLst/>
          </a:prstGeom>
        </p:spPr>
        <p:txBody>
          <a:bodyPr wrap="square">
            <a:spAutoFit/>
          </a:bodyPr>
          <a:lstStyle/>
          <a:p>
            <a:r>
              <a:rPr lang="en-US" sz="28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Conflicker</a:t>
            </a:r>
            <a:r>
              <a:rPr lang="en-US" sz="28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r>
            <a:b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b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২০০৯-এ আবিষ্কার হয় এটি। দেড় কোটি উইন্ডোজ সিস্টেমের বারোটা বাজিয়েছিল এটি। শুধুমাত্র কম্পিউটারই নয়, পেন ড্রাইভ, স্মার্টফোন, এক্সটার্নাল হার্ডডিস্ক সব কিছুর মাধ্যমে ছড়িয়ে পড়তে পারে এটি। ফায়ারওয়াল প্রোটেকশন ভলো না হলে কম্পিউটারের যাবতীয় গুরুত্বপূর্ণ তথ্য নিমেষে কপি করে ফেলতে ওস্তাদ</a:t>
            </a:r>
            <a:r>
              <a:rPr lang="as-IN"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12" name="TextBox 11"/>
          <p:cNvSpPr txBox="1"/>
          <p:nvPr/>
        </p:nvSpPr>
        <p:spPr>
          <a:xfrm>
            <a:off x="2269484" y="6287293"/>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981" y="646331"/>
            <a:ext cx="8572500" cy="3373260"/>
          </a:xfrm>
          <a:prstGeom prst="rect">
            <a:avLst/>
          </a:prstGeom>
        </p:spPr>
      </p:pic>
    </p:spTree>
    <p:extLst>
      <p:ext uri="{BB962C8B-B14F-4D97-AF65-F5344CB8AC3E}">
        <p14:creationId xmlns:p14="http://schemas.microsoft.com/office/powerpoint/2010/main" val="422421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1353539" y="0"/>
            <a:ext cx="5492839"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ভয়ংকর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ভাইরাসের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11" name="Rectangle 10"/>
          <p:cNvSpPr/>
          <p:nvPr/>
        </p:nvSpPr>
        <p:spPr>
          <a:xfrm>
            <a:off x="323557" y="3998423"/>
            <a:ext cx="8736037" cy="2000548"/>
          </a:xfrm>
          <a:prstGeom prst="rect">
            <a:avLst/>
          </a:prstGeom>
        </p:spPr>
        <p:txBody>
          <a:bodyPr wrap="square">
            <a:spAutoFit/>
          </a:bodyPr>
          <a:lstStyle/>
          <a:p>
            <a:r>
              <a:rPr lang="en-US" sz="28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Nimda</a:t>
            </a:r>
            <a:r>
              <a:rPr lang="en-US" sz="28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r>
            <a:b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b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অ্যাডমিট কথাটি উল্টো করে লিখলে এই ভাইরাসটি দেখতে পাবেন। ৯/১১-এর এক সপ্তাহ পরে এই ভাইরাসটি বিশ্ব জুড়ে মাত্র ২২ মিনিটের মধ্যে ছড়িয়ে পড়ে। কম্পিউটারের যাবতীয় তথ্য, ফাইল ট্রান্সফার এবং শেয়ার্ড ফোল্ডারের ইতিহাস নিমেষে চুরি করে ফেলতে পারে এটি। অনেকে বিশ্বাস করেন, এটি সাইবার টেরর অ্যাটাকেরই একটা অঙ্গ হিসাবে কাজ করেছিল।</a:t>
            </a:r>
            <a:endPar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
        <p:nvSpPr>
          <p:cNvPr id="12" name="TextBox 11"/>
          <p:cNvSpPr txBox="1"/>
          <p:nvPr/>
        </p:nvSpPr>
        <p:spPr>
          <a:xfrm>
            <a:off x="2269484" y="6287293"/>
            <a:ext cx="4576894" cy="584775"/>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dirty="0" err="1" smtClean="0">
                <a:ln/>
                <a:latin typeface="Nikosh" panose="02000000000000000000" pitchFamily="2" charset="0"/>
                <a:cs typeface="Nikosh" panose="02000000000000000000" pitchFamily="2" charset="0"/>
              </a:rPr>
              <a:t>কম্পিউটার</a:t>
            </a:r>
            <a:r>
              <a:rPr lang="en-US" sz="3200" b="1" dirty="0" smtClean="0">
                <a:ln/>
                <a:latin typeface="Nikosh" panose="02000000000000000000" pitchFamily="2" charset="0"/>
                <a:cs typeface="Nikosh" panose="02000000000000000000" pitchFamily="2" charset="0"/>
              </a:rPr>
              <a:t> </a:t>
            </a:r>
            <a:r>
              <a:rPr lang="en-US" sz="3200" b="1" dirty="0" err="1" smtClean="0">
                <a:ln/>
                <a:latin typeface="Nikosh" panose="02000000000000000000" pitchFamily="2" charset="0"/>
                <a:cs typeface="Nikosh" panose="02000000000000000000" pitchFamily="2" charset="0"/>
              </a:rPr>
              <a:t>ভাইরাস</a:t>
            </a:r>
            <a:r>
              <a:rPr lang="en-US" sz="3200" b="1" dirty="0" smtClean="0">
                <a:ln/>
                <a:latin typeface="Nikosh" panose="02000000000000000000" pitchFamily="2" charset="0"/>
                <a:cs typeface="Nikosh" panose="02000000000000000000" pitchFamily="2" charset="0"/>
              </a:rPr>
              <a:t> ও </a:t>
            </a:r>
            <a:r>
              <a:rPr lang="en-US" sz="3200" b="1" dirty="0" err="1" smtClean="0">
                <a:ln/>
                <a:latin typeface="Nikosh" panose="02000000000000000000" pitchFamily="2" charset="0"/>
                <a:cs typeface="Nikosh" panose="02000000000000000000" pitchFamily="2" charset="0"/>
              </a:rPr>
              <a:t>এন্টিভাইরাস</a:t>
            </a:r>
            <a:endParaRPr lang="en-US" sz="3200" b="1" dirty="0">
              <a:ln/>
              <a:latin typeface="Nikosh" panose="02000000000000000000" pitchFamily="2" charset="0"/>
              <a:cs typeface="Nikosh" panose="02000000000000000000" pitchFamily="2"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4536" r="15876"/>
          <a:stretch/>
        </p:blipFill>
        <p:spPr>
          <a:xfrm>
            <a:off x="5781821" y="646331"/>
            <a:ext cx="3165231" cy="3411416"/>
          </a:xfrm>
          <a:prstGeom prst="rect">
            <a:avLst/>
          </a:prstGeom>
        </p:spPr>
      </p:pic>
    </p:spTree>
    <p:extLst>
      <p:ext uri="{BB962C8B-B14F-4D97-AF65-F5344CB8AC3E}">
        <p14:creationId xmlns:p14="http://schemas.microsoft.com/office/powerpoint/2010/main" val="2185832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74" y="1649577"/>
            <a:ext cx="8706794" cy="3879027"/>
          </a:xfrm>
          <a:prstGeom prst="rect">
            <a:avLst/>
          </a:prstGeom>
        </p:spPr>
      </p:pic>
    </p:spTree>
    <p:extLst>
      <p:ext uri="{BB962C8B-B14F-4D97-AF65-F5344CB8AC3E}">
        <p14:creationId xmlns:p14="http://schemas.microsoft.com/office/powerpoint/2010/main" val="2790823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6" name="Rectangle 5"/>
          <p:cNvSpPr/>
          <p:nvPr/>
        </p:nvSpPr>
        <p:spPr>
          <a:xfrm>
            <a:off x="350339" y="1629902"/>
            <a:ext cx="8443321" cy="3724096"/>
          </a:xfrm>
          <a:prstGeom prst="rect">
            <a:avLst/>
          </a:prstGeom>
        </p:spPr>
        <p:txBody>
          <a:bodyPr wrap="square">
            <a:spAutoFit/>
          </a:bodyPr>
          <a:lstStyle/>
          <a:p>
            <a:r>
              <a:rPr lang="en-US" sz="44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Avast</a:t>
            </a:r>
            <a:r>
              <a:rPr lang="en-US" sz="44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Free Antivirus</a:t>
            </a:r>
          </a:p>
          <a:p>
            <a:r>
              <a:rPr lang="as-IN"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আপনাকে নতুন করে পরিচয় করিয়ে দেওয়ার কিছুই নেই, আপনারা সবাই কম বেশি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Avast</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 চিনে থাকবেন। সবচেয়ে জনপ্রিয় এন্টিভাইরাস মনে হয় এটাই। সেই ১৯৮৮ সাল থেকে এন্টি ভাইরাসের বাজারে রাজত্ব করছে মি: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Avast</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এন্টিভাইরাস। বর্তমানে বাজারে তাদের </a:t>
            </a:r>
            <a:r>
              <a:rPr lang="en-US" sz="32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Avast</a:t>
            </a:r>
            <a:r>
              <a:rPr lang="en-US"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Free Antivirus </a:t>
            </a:r>
            <a:r>
              <a:rPr lang="as-IN" sz="32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নামে একটি ফ্রি এন্টিভাইরাস সফট্ওয়্যার প্রচলিত আছে।</a:t>
            </a:r>
            <a:endParaRPr lang="as-IN" sz="32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5915996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693" y="1543489"/>
            <a:ext cx="8401978" cy="4519685"/>
          </a:xfrm>
          <a:prstGeom prst="rect">
            <a:avLst/>
          </a:prstGeom>
        </p:spPr>
      </p:pic>
    </p:spTree>
    <p:extLst>
      <p:ext uri="{BB962C8B-B14F-4D97-AF65-F5344CB8AC3E}">
        <p14:creationId xmlns:p14="http://schemas.microsoft.com/office/powerpoint/2010/main" val="26632426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64306" y="1837066"/>
            <a:ext cx="8665698" cy="3662541"/>
          </a:xfrm>
          <a:prstGeom prst="rect">
            <a:avLst/>
          </a:prstGeom>
        </p:spPr>
        <p:txBody>
          <a:bodyPr wrap="square">
            <a:spAutoFit/>
          </a:bodyPr>
          <a:lstStyle/>
          <a:p>
            <a:r>
              <a:rPr lang="en-US" sz="4000"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Adaware</a:t>
            </a:r>
            <a:r>
              <a:rPr lang="en-US" sz="4000"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এই ফ্রি এন্টিভাইরাস সফট্ওয়্যারকে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AD-AWARE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সফট্ওয়্যার ভাবলে আপনি ছোট্ট একটু বিভ্রান্তিতে আছেন। দুটি মুলত একই ঔরশজাত হলেও পুরোপুরি ভিন্ন। আপনি অনেক ফ্রি এন্টিভাইরাস সফট্ওয়্যার পাবেন। কিন্তু আপনার যদিই-মেইল স্ক্যানিং এ প্রোব্লেম থাকে তবে আপনার জন্য সবচেয়ে সহায়ক হবে এই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Adaware</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সফট্ওয়্যারটি।</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বহু গুনাগুন সম্বলিত এই সফট্ওয়্যার আপনি খুব সহজে ব্যবহারকরতে পারবেন। এটার ব্যবহারে আপনার কম্পিউটার থাকবে সুরক্ষিত এবং ভাইরাসমুক্ত। উইন্ডোজ 7, 8 এবং 10 সহ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Vista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তে সহজেই মানিয়ে নেবে এই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Adawar</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নামক ফ্রি এন্টিভাইরা সসফট্ওয়্যার।</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0212547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12" y="1415251"/>
            <a:ext cx="8640270" cy="4299812"/>
          </a:xfrm>
          <a:prstGeom prst="rect">
            <a:avLst/>
          </a:prstGeom>
        </p:spPr>
      </p:pic>
    </p:spTree>
    <p:extLst>
      <p:ext uri="{BB962C8B-B14F-4D97-AF65-F5344CB8AC3E}">
        <p14:creationId xmlns:p14="http://schemas.microsoft.com/office/powerpoint/2010/main" val="3303074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233291" y="1691273"/>
            <a:ext cx="8527727" cy="4093428"/>
          </a:xfrm>
          <a:prstGeom prst="rect">
            <a:avLst/>
          </a:prstGeom>
        </p:spPr>
        <p:txBody>
          <a:bodyPr wrap="square">
            <a:spAutoFit/>
          </a:bodyPr>
          <a:lstStyle/>
          <a:p>
            <a:r>
              <a:rPr lang="en-US" sz="44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AVG Antivirus</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কম্পিউটারের জন্য ফ্রি এন্টিভাইরাস সফটওয়ার জগতে উজ্জ্বল নক্ষত্র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AVG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Anitvirus</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এটির কার্যক্ষ্মতা অন্য সব ফ্রি এন্টিভাইরাস সফট্ওয়্যার থেকে একটু আলাদা। এই সফট্ওয়্যারের এন্টি-স্পাইরাল স্ক্যান একটা বিশেষ গুন। তাছাড়া ইমেল স্ক্যানিং, লিংক স্ক্যানিংসহ আরও কিছু বিশেষ ক্ষমতা এই সফট্ওয়্যারকে দিয়েছে এক ভিন্ন মাত্রা। তাছাড়া, অটোমেটিক ভাইরাস ক্যাচিং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AVG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 নিয়ে গেছে অন্যতম ফ্রি এন্টিভাইরাস সফটওয়ারের উচ্চ আসনে। উচ্চ ক্ষমতা সম্পন্ন এই ফ্রি এন্টি ভাইরাস সাধারণত ফ্যাক্টরি কিংবা বড় বড় প্রতিষ্ঠানে বেশি সমাদৃত।</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ব্যবহারকরার ক্ষেত্রে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AVG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উইন্ডোজ 7, 8, 10,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Vista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ব্যাবহারকারীদের পছন্দ করে থাকে।</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513538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79" y="1401183"/>
            <a:ext cx="8314454" cy="4793713"/>
          </a:xfrm>
          <a:prstGeom prst="rect">
            <a:avLst/>
          </a:prstGeom>
        </p:spPr>
      </p:pic>
    </p:spTree>
    <p:extLst>
      <p:ext uri="{BB962C8B-B14F-4D97-AF65-F5344CB8AC3E}">
        <p14:creationId xmlns:p14="http://schemas.microsoft.com/office/powerpoint/2010/main" val="37669675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05507" y="1654186"/>
            <a:ext cx="8932985" cy="4401205"/>
          </a:xfrm>
          <a:prstGeom prst="rect">
            <a:avLst/>
          </a:prstGeom>
        </p:spPr>
        <p:txBody>
          <a:bodyPr wrap="square">
            <a:spAutoFit/>
          </a:bodyPr>
          <a:lstStyle/>
          <a:p>
            <a:r>
              <a:rPr lang="en-US" sz="40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Avira Antivirus</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উচ্চ শিক্ষিত ও মার্জিত টাইপের যদি কোন ফ্রি এন্টি ভাইরাস সফট্ওয়্যার থেকে থাকে, তাহলে সম্ভবত সেটি হবে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Avira Antivirus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সফট্ওয়্যার।</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অন্য সবার চেয়ে পরিমানে একটু বেশিই জায়গা দখল করে এই মহাশয়। কাজের ক্ষেত্রেও দেখা যায় নিট এন্ড ক্লিন। সব ভাইরাসকে খুব ভদ্রভাবে দমন করবে এই সফট্ওয়্যার। আমার মতে, যারা নতুন ব্যবহারকারী কিংবা একটু কম অভিজ্ঞ, তাদের এই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Avira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 একটু দুরত্ব বজায় রাখাই ভাল। মাঝে মাঝে একটু আধটু ভয় দেখিয়ে কাজ হাসিল করার মত অভ্যেস আছে এই সফট্ওয়্যারের। তাই নতুনরা ভীত কিংবা হতাশ হওয়ার আগে বুঝে-শুনে ব্যবহার করবেন, এটাই প্রত্যাশা।</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উইন্ডোজ 7, 8, 10,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Vista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এর পাশাপাশি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MAC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Linux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ব্যাবহারকারীরা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Avira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এর ফায়দা লুটতে পারবেন অনায়েসে।</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849968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8795" y="90152"/>
            <a:ext cx="6752169" cy="83099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smtClean="0">
                <a:ln/>
                <a:solidFill>
                  <a:schemeClr val="accent3"/>
                </a:solidFill>
                <a:latin typeface="Nikosh" panose="02000000000000000000" pitchFamily="2" charset="0"/>
                <a:cs typeface="Nikosh" panose="02000000000000000000" pitchFamily="2" charset="0"/>
              </a:rPr>
              <a:t>কম্পিউটার</a:t>
            </a:r>
            <a:r>
              <a:rPr lang="en-US" sz="4800" b="1" dirty="0" smtClean="0">
                <a:ln/>
                <a:solidFill>
                  <a:schemeClr val="accent3"/>
                </a:solidFill>
                <a:latin typeface="Nikosh" panose="02000000000000000000" pitchFamily="2" charset="0"/>
                <a:cs typeface="Nikosh" panose="02000000000000000000" pitchFamily="2" charset="0"/>
              </a:rPr>
              <a:t> </a:t>
            </a:r>
            <a:r>
              <a:rPr lang="en-US" sz="4800" b="1" dirty="0" err="1" smtClean="0">
                <a:ln/>
                <a:solidFill>
                  <a:schemeClr val="accent3"/>
                </a:solidFill>
                <a:latin typeface="Nikosh" panose="02000000000000000000" pitchFamily="2" charset="0"/>
                <a:cs typeface="Nikosh" panose="02000000000000000000" pitchFamily="2" charset="0"/>
              </a:rPr>
              <a:t>ভাইরাস</a:t>
            </a:r>
            <a:r>
              <a:rPr lang="en-US" sz="4800" b="1" dirty="0" smtClean="0">
                <a:ln/>
                <a:solidFill>
                  <a:schemeClr val="accent3"/>
                </a:solidFill>
                <a:latin typeface="Nikosh" panose="02000000000000000000" pitchFamily="2" charset="0"/>
                <a:cs typeface="Nikosh" panose="02000000000000000000" pitchFamily="2" charset="0"/>
              </a:rPr>
              <a:t> ও </a:t>
            </a:r>
            <a:r>
              <a:rPr lang="en-US" sz="4800" b="1" dirty="0" err="1" smtClean="0">
                <a:ln/>
                <a:solidFill>
                  <a:schemeClr val="accent3"/>
                </a:solidFill>
                <a:latin typeface="Nikosh" panose="02000000000000000000" pitchFamily="2" charset="0"/>
                <a:cs typeface="Nikosh" panose="02000000000000000000" pitchFamily="2" charset="0"/>
              </a:rPr>
              <a:t>এন্টিভাইরাস</a:t>
            </a:r>
            <a:endParaRPr lang="en-US" sz="4800" b="1" dirty="0">
              <a:ln/>
              <a:solidFill>
                <a:schemeClr val="accent3"/>
              </a:solidFill>
              <a:latin typeface="Nikosh" panose="02000000000000000000" pitchFamily="2" charset="0"/>
              <a:cs typeface="Nikosh"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994" y="1088574"/>
            <a:ext cx="8402157" cy="5170558"/>
          </a:xfrm>
          <a:prstGeom prst="rect">
            <a:avLst/>
          </a:prstGeom>
        </p:spPr>
      </p:pic>
    </p:spTree>
    <p:extLst>
      <p:ext uri="{BB962C8B-B14F-4D97-AF65-F5344CB8AC3E}">
        <p14:creationId xmlns:p14="http://schemas.microsoft.com/office/powerpoint/2010/main" val="25974960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1" y="1609797"/>
            <a:ext cx="8918917" cy="4636257"/>
          </a:xfrm>
          <a:prstGeom prst="rect">
            <a:avLst/>
          </a:prstGeom>
        </p:spPr>
      </p:pic>
    </p:spTree>
    <p:extLst>
      <p:ext uri="{BB962C8B-B14F-4D97-AF65-F5344CB8AC3E}">
        <p14:creationId xmlns:p14="http://schemas.microsoft.com/office/powerpoint/2010/main" val="3845873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29136" y="2361423"/>
            <a:ext cx="8736037" cy="2923877"/>
          </a:xfrm>
          <a:prstGeom prst="rect">
            <a:avLst/>
          </a:prstGeom>
        </p:spPr>
        <p:txBody>
          <a:bodyPr wrap="square">
            <a:spAutoFit/>
          </a:bodyPr>
          <a:lstStyle/>
          <a:p>
            <a:r>
              <a:rPr lang="en-US" sz="44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Amiti</a:t>
            </a:r>
            <a:r>
              <a:rPr lang="en-US" sz="44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a:t>
            </a:r>
          </a:p>
          <a:p>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ফ্রি এন্টিভাইরাস সফট্ওয়্যার জগতে একটি পরিচিত নাম </a:t>
            </a:r>
            <a:r>
              <a:rPr lang="en-US" sz="28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Amiti</a:t>
            </a:r>
            <a:r>
              <a:rPr lang="en-US"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 </a:t>
            </a:r>
            <a:r>
              <a:rPr lang="as-IN" sz="28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ভাইরাস এবং ম্যালওয়্যার অনুসন্ধানের দিক দিয়ে এটা খুবই জনপ্রিয়। ভাইরাসকে খুঁজে খুঁজে বের করা অত:পর যমের বাড়ি পাঠিয়ে জগত জোড়া নাম কামিয়েছে এই মহাশয়। এক দুই নয়, পুরো চার –চার ধনের স্ক্যানিং করতে পারে এই ফ্রি এন্টিভাইরাস সফট্ওয়্যার।</a:t>
            </a:r>
            <a:endParaRPr lang="as-IN" sz="28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07304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57" y="1594777"/>
            <a:ext cx="8222304" cy="4468397"/>
          </a:xfrm>
          <a:prstGeom prst="rect">
            <a:avLst/>
          </a:prstGeom>
        </p:spPr>
      </p:pic>
    </p:spTree>
    <p:extLst>
      <p:ext uri="{BB962C8B-B14F-4D97-AF65-F5344CB8AC3E}">
        <p14:creationId xmlns:p14="http://schemas.microsoft.com/office/powerpoint/2010/main" val="17301805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34832" y="1987124"/>
            <a:ext cx="8874336" cy="3724096"/>
          </a:xfrm>
          <a:prstGeom prst="rect">
            <a:avLst/>
          </a:prstGeom>
        </p:spPr>
        <p:txBody>
          <a:bodyPr wrap="square">
            <a:spAutoFit/>
          </a:bodyPr>
          <a:lstStyle/>
          <a:p>
            <a:r>
              <a:rPr lang="en-US" sz="4400"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Immunet</a:t>
            </a:r>
            <a:endParaRPr lang="en-US" sz="4400"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ফ্রি এন্টিভাইরাস সফট্ওয়্যার এর জগতে অন্যতম স্থান দখল করে আছে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Immunet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সফট্ওয়্যার। এটার সহজ ব্যবহার ইউজারদের খুবই আনন্দ দেয়। এই সফট্ওয়্যারের বিশেষ গুন হচ্ছে আপডেটের জন্য কোন তাগিদ দেয় না। এই গুনটি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Immunet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 দিয়েছে এক অনন্য মর্যাদা। তাছাড়া অন্য সব ফ্রি এন্টি ভাইরাসের মাঝখান দিয়ে নিজের মত করে ভাইরাসকে ঘায়েল করার মত ক্ষমতা রাখে এই সফট্ওয়্যার। এই সব বিশেষ কার্যকারিতা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Immunet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কে দিয়েছে ফ্রি এন্টিভাইরাস সফট্ওয়্যার জগতে এক অন্যতম পছন্দনীয় হবার মর্যাদা।</a:t>
            </a:r>
          </a:p>
          <a:p>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Immunet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লাভারদের জন্য একটা কষ্টের খবর হচ্ছে, শুধুমাত্র উইন্ডোজ 10 এবং উইন্ডোজ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ব্যাবহারকারীদের সাথেই বন্ধুত্ব করতে রাজি হয়ে থাকে এই সফট্ওয়ার।</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7416031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19" y="1541583"/>
            <a:ext cx="8646519" cy="4732607"/>
          </a:xfrm>
          <a:prstGeom prst="rect">
            <a:avLst/>
          </a:prstGeom>
        </p:spPr>
      </p:pic>
    </p:spTree>
    <p:extLst>
      <p:ext uri="{BB962C8B-B14F-4D97-AF65-F5344CB8AC3E}">
        <p14:creationId xmlns:p14="http://schemas.microsoft.com/office/powerpoint/2010/main" val="23109993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0" y="1837066"/>
            <a:ext cx="9003323" cy="3416320"/>
          </a:xfrm>
          <a:prstGeom prst="rect">
            <a:avLst/>
          </a:prstGeom>
        </p:spPr>
        <p:txBody>
          <a:bodyPr wrap="square">
            <a:spAutoFit/>
          </a:bodyPr>
          <a:lstStyle/>
          <a:p>
            <a:r>
              <a:rPr lang="en-US" sz="48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Forticlient</a:t>
            </a:r>
            <a:endParaRPr lang="en-US" sz="48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পান্ডা প্রোডাকশনের ফ্রি এন্টিভাইরাস সফট্ওয়্যার হচ্ছে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Forticlient</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ফ্রি এন্টিভাইরাসের জগতে একটি ইউনিক সফট্ওয়্যার হিসেবে পরিচিত এটি। ভাইরাসকে নিজের স্টাইলে খতম করতে ওস্তাদ এই সফট্ওয়্যার। ভাইরাস এর পাশাপাশি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bots, worm,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troyans</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spywec</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এর দিকেও সজাগ দৃষ্টি রাখতে পারে এইসফট্ওয়্যার। এছাড়াও আরও বহুবিধ গুনে গুণান্বিত এই সফট্ওয়্যারটি।</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ব্যাবহারকারির কাছে উইন্ডোজ 7, 8, 10,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Vista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এই সবের যে কোন একটা থাকলেই এই সফটওয়ার থেকে সর্বোচ্চ সুরক্ষা পেতে পাবে কম্পিউটার।</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505924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563" y="1415251"/>
            <a:ext cx="8517183" cy="4577586"/>
          </a:xfrm>
          <a:prstGeom prst="rect">
            <a:avLst/>
          </a:prstGeom>
        </p:spPr>
      </p:pic>
    </p:spTree>
    <p:extLst>
      <p:ext uri="{BB962C8B-B14F-4D97-AF65-F5344CB8AC3E}">
        <p14:creationId xmlns:p14="http://schemas.microsoft.com/office/powerpoint/2010/main" val="38195491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52754" y="1837066"/>
            <a:ext cx="9038492" cy="4031873"/>
          </a:xfrm>
          <a:prstGeom prst="rect">
            <a:avLst/>
          </a:prstGeom>
        </p:spPr>
        <p:txBody>
          <a:bodyPr wrap="square">
            <a:spAutoFit/>
          </a:bodyPr>
          <a:lstStyle/>
          <a:p>
            <a:r>
              <a:rPr lang="en-US" sz="40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Bitdefender</a:t>
            </a:r>
            <a:r>
              <a:rPr lang="en-US" sz="40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a:t>
            </a:r>
          </a:p>
          <a:p>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Bitdefender</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স্বতন্ত্র কিছু বিশেষ গুনের জন্য ব্যাবহারকারীদের মনে এবং কম্পিউটারে বিশেষ স্থান দখল করে নিয়েছে। এটা খুব অল্প জায়গায় নিজেকে মানিয়ে নেয়, অর্থাৎ কনফিগারেশনের ঝামেলা কম। সহজ ব্যাবহারিক নিয়ম-কানুন সফটওয়ারটিকে নিয়ে গেছে জনপ্রিয়তার তুঙ্গে।</a:t>
            </a:r>
          </a:p>
          <a:p>
            <a:r>
              <a:rPr lang="as-IN" sz="2400"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ব্যবহারকারী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ইচ্ছে করলে সফট্ওয়্যারটি লুকিয়ে রেখেও ব্যবহার করতে পারবে। এই সফট্ওয়্যার আপগ্রেডের জন্যও তুলনামুলকভাবে কম বায়না ধরে, অর্থাৎ আপগ্রেডের ঝামেলা কম। সব মিলিয়ে ফ্রি এন্টিভাইরাস সফট্ওয়্যার হিসেবে বেস্ট চয়েজ হতে পারে এটি।</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উইন্ডোজ 7, 8,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Vista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ব্যবহারকারীরা অনায়াসে ব্যবহার করতে পারবেন সফটওয়ারটি।</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867900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85" y="1415250"/>
            <a:ext cx="8664918" cy="4929279"/>
          </a:xfrm>
          <a:prstGeom prst="rect">
            <a:avLst/>
          </a:prstGeom>
        </p:spPr>
      </p:pic>
    </p:spTree>
    <p:extLst>
      <p:ext uri="{BB962C8B-B14F-4D97-AF65-F5344CB8AC3E}">
        <p14:creationId xmlns:p14="http://schemas.microsoft.com/office/powerpoint/2010/main" val="2822047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119575" y="2130981"/>
            <a:ext cx="8904849" cy="3293209"/>
          </a:xfrm>
          <a:prstGeom prst="rect">
            <a:avLst/>
          </a:prstGeom>
        </p:spPr>
        <p:txBody>
          <a:bodyPr wrap="square">
            <a:spAutoFit/>
          </a:bodyPr>
          <a:lstStyle/>
          <a:p>
            <a:r>
              <a:rPr lang="en-US" sz="40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Baidu</a:t>
            </a:r>
            <a:r>
              <a:rPr lang="en-US" sz="40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a:t>
            </a:r>
          </a:p>
          <a:p>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Baidu</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সফট্ওয়্যারের ব্যবহার খুবই সহজ এবং প্রাঞ্জল। নতুন ব্যবহারকারীদের জন্য খুবই কার্যকর ফ্রি এন্টিভাইরাস সফট্ওয়্যার। এর বিশেষত্ব অটো আপডেট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USB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ড্রাইভ স্ক্যান। ব্যবহারকারীদের সুবিধার্থে এই ফ্রি এন্টিভাইরাস সফট্ওয়্যার দিচ্ছে পাসওয়ার্ড এর ব্যবস্থা। তাছাড়া আপডেটের দুশ্চিন্তা থেকে মুক্তি দানকারী এই সফট্ওয়্যার খুব দ্রুত আপন হয়েছে ব্যাবহারকারীদের।</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এই উপকারি সফট্ওয়্যার কম্পিউটারে জায়গা দিতে চাইলে অবশ্যই উইন্ডোজ 7, 8, 10,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Vista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অথবা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 আবশ্যক।</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222303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3">
            <a:extLst>
              <a:ext uri="{FF2B5EF4-FFF2-40B4-BE49-F238E27FC236}">
                <a16:creationId xmlns="" xmlns:a16="http://schemas.microsoft.com/office/drawing/2014/main" id="{1ABD613F-111C-41D6-9F8E-8B2C42A5E047}"/>
              </a:ext>
            </a:extLst>
          </p:cNvPr>
          <p:cNvSpPr>
            <a:spLocks noGrp="1"/>
          </p:cNvSpPr>
          <p:nvPr>
            <p:ph type="title"/>
          </p:nvPr>
        </p:nvSpPr>
        <p:spPr>
          <a:xfrm>
            <a:off x="398534" y="133526"/>
            <a:ext cx="3040126" cy="986459"/>
          </a:xfrm>
        </p:spPr>
        <p:style>
          <a:lnRef idx="2">
            <a:schemeClr val="accent2"/>
          </a:lnRef>
          <a:fillRef idx="1">
            <a:schemeClr val="lt1"/>
          </a:fillRef>
          <a:effectRef idx="0">
            <a:schemeClr val="accent2"/>
          </a:effectRef>
          <a:fontRef idx="minor">
            <a:schemeClr val="dk1"/>
          </a:fontRef>
        </p:style>
        <p:txBody>
          <a:bodyPr>
            <a:noAutofit/>
          </a:bodyPr>
          <a:lstStyle/>
          <a:p>
            <a:r>
              <a:rPr lang="en-US" sz="6600" dirty="0" err="1" smtClean="0">
                <a:ln w="38100">
                  <a:solidFill>
                    <a:schemeClr val="bg1"/>
                  </a:solidFill>
                  <a:prstDash val="solid"/>
                </a:ln>
                <a:solidFill>
                  <a:srgbClr val="0937C9"/>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শিখন</a:t>
            </a:r>
            <a:r>
              <a:rPr lang="en-US" sz="6600" dirty="0" smtClean="0">
                <a:ln w="38100">
                  <a:solidFill>
                    <a:schemeClr val="bg1"/>
                  </a:solidFill>
                  <a:prstDash val="solid"/>
                </a:ln>
                <a:solidFill>
                  <a:srgbClr val="0937C9"/>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 </a:t>
            </a:r>
            <a:r>
              <a:rPr lang="en-US" sz="6600" dirty="0" err="1" smtClean="0">
                <a:ln w="38100">
                  <a:solidFill>
                    <a:schemeClr val="bg1"/>
                  </a:solidFill>
                  <a:prstDash val="solid"/>
                </a:ln>
                <a:solidFill>
                  <a:srgbClr val="0937C9"/>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ফল</a:t>
            </a:r>
            <a:endParaRPr lang="en-US" sz="6600" dirty="0">
              <a:ln w="38100">
                <a:solidFill>
                  <a:schemeClr val="bg1"/>
                </a:solidFill>
                <a:prstDash val="solid"/>
              </a:ln>
              <a:solidFill>
                <a:srgbClr val="0937C9"/>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endParaRPr>
          </a:p>
        </p:txBody>
      </p:sp>
      <p:sp>
        <p:nvSpPr>
          <p:cNvPr id="43" name="Text Placeholder 8">
            <a:extLst>
              <a:ext uri="{FF2B5EF4-FFF2-40B4-BE49-F238E27FC236}">
                <a16:creationId xmlns="" xmlns:a16="http://schemas.microsoft.com/office/drawing/2014/main" id="{EA7C22CB-613A-4C0B-90B3-4A405F793D3C}"/>
              </a:ext>
            </a:extLst>
          </p:cNvPr>
          <p:cNvSpPr>
            <a:spLocks noGrp="1"/>
          </p:cNvSpPr>
          <p:nvPr>
            <p:ph type="body" sz="quarter" idx="13"/>
          </p:nvPr>
        </p:nvSpPr>
        <p:spPr>
          <a:xfrm>
            <a:off x="253898" y="1177046"/>
            <a:ext cx="6723482" cy="1507907"/>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r>
              <a:rPr lang="en-US" sz="2800" dirty="0" smtClean="0">
                <a:solidFill>
                  <a:schemeClr val="tx1"/>
                </a:solidFill>
                <a:latin typeface="Nikosh" panose="02000000000000000000" pitchFamily="2" charset="0"/>
                <a:cs typeface="Nikosh" panose="02000000000000000000" pitchFamily="2" charset="0"/>
              </a:rPr>
              <a:t>এ </a:t>
            </a:r>
            <a:r>
              <a:rPr lang="en-US" sz="2800" dirty="0" err="1" smtClean="0">
                <a:solidFill>
                  <a:schemeClr val="tx1"/>
                </a:solidFill>
                <a:latin typeface="Nikosh" panose="02000000000000000000" pitchFamily="2" charset="0"/>
                <a:cs typeface="Nikosh" panose="02000000000000000000" pitchFamily="2" charset="0"/>
              </a:rPr>
              <a:t>পাঠ</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শেষে</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আমরা</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যা</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শিখবো</a:t>
            </a:r>
            <a:r>
              <a:rPr lang="en-US" sz="2800" dirty="0" smtClean="0">
                <a:solidFill>
                  <a:schemeClr val="tx1"/>
                </a:solidFill>
                <a:latin typeface="Nikosh" panose="02000000000000000000" pitchFamily="2" charset="0"/>
                <a:cs typeface="Nikosh" panose="02000000000000000000" pitchFamily="2" charset="0"/>
              </a:rPr>
              <a:t>…</a:t>
            </a:r>
          </a:p>
          <a:p>
            <a:pPr marL="514350" lvl="0" indent="-514350">
              <a:buFont typeface="+mj-lt"/>
              <a:buAutoNum type="arabicPeriod"/>
            </a:pPr>
            <a:r>
              <a:rPr lang="en-US" sz="2800" dirty="0" err="1" smtClean="0">
                <a:solidFill>
                  <a:schemeClr val="tx1"/>
                </a:solidFill>
                <a:latin typeface="Nikosh" panose="02000000000000000000" pitchFamily="2" charset="0"/>
                <a:cs typeface="Nikosh" panose="02000000000000000000" pitchFamily="2" charset="0"/>
              </a:rPr>
              <a:t>ভাইরাস</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সম্পার্কে</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জানতে</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পারবো</a:t>
            </a:r>
            <a:endParaRPr lang="en-US" sz="2800" dirty="0" smtClean="0">
              <a:solidFill>
                <a:schemeClr val="tx1"/>
              </a:solidFill>
              <a:latin typeface="Nikosh" panose="02000000000000000000" pitchFamily="2" charset="0"/>
              <a:cs typeface="Nikosh" panose="02000000000000000000" pitchFamily="2" charset="0"/>
            </a:endParaRPr>
          </a:p>
          <a:p>
            <a:pPr marL="514350" lvl="0" indent="-514350">
              <a:buFont typeface="+mj-lt"/>
              <a:buAutoNum type="arabicPeriod"/>
            </a:pPr>
            <a:r>
              <a:rPr lang="en-US" sz="2800" dirty="0" err="1" smtClean="0">
                <a:solidFill>
                  <a:schemeClr val="tx1"/>
                </a:solidFill>
                <a:latin typeface="Nikosh" panose="02000000000000000000" pitchFamily="2" charset="0"/>
                <a:cs typeface="Nikosh" panose="02000000000000000000" pitchFamily="2" charset="0"/>
              </a:rPr>
              <a:t>এন্টিভাইরাস</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সম্পার্কে</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জানতে</a:t>
            </a:r>
            <a:r>
              <a:rPr lang="en-US" sz="2800" dirty="0" smtClean="0">
                <a:solidFill>
                  <a:schemeClr val="tx1"/>
                </a:solidFill>
                <a:latin typeface="Nikosh" panose="02000000000000000000" pitchFamily="2" charset="0"/>
                <a:cs typeface="Nikosh" panose="02000000000000000000" pitchFamily="2" charset="0"/>
              </a:rPr>
              <a:t> </a:t>
            </a:r>
            <a:r>
              <a:rPr lang="en-US" sz="2800" dirty="0" err="1" smtClean="0">
                <a:solidFill>
                  <a:schemeClr val="tx1"/>
                </a:solidFill>
                <a:latin typeface="Nikosh" panose="02000000000000000000" pitchFamily="2" charset="0"/>
                <a:cs typeface="Nikosh" panose="02000000000000000000" pitchFamily="2" charset="0"/>
              </a:rPr>
              <a:t>পারবো</a:t>
            </a:r>
            <a:r>
              <a:rPr lang="en-US" sz="2800" dirty="0" smtClean="0">
                <a:solidFill>
                  <a:schemeClr val="tx1"/>
                </a:solidFill>
                <a:latin typeface="Nikosh" panose="02000000000000000000" pitchFamily="2" charset="0"/>
                <a:cs typeface="Nikosh" panose="02000000000000000000" pitchFamily="2" charset="0"/>
              </a:rPr>
              <a:t>।</a:t>
            </a:r>
            <a:endParaRPr lang="en-US" sz="2800" dirty="0">
              <a:solidFill>
                <a:schemeClr val="tx1"/>
              </a:solidFill>
              <a:latin typeface="Nikosh" panose="02000000000000000000" pitchFamily="2" charset="0"/>
              <a:cs typeface="Nikosh" panose="02000000000000000000" pitchFamily="2" charset="0"/>
            </a:endParaRPr>
          </a:p>
        </p:txBody>
      </p:sp>
      <p:sp>
        <p:nvSpPr>
          <p:cNvPr id="35" name="Footer Placeholder 34">
            <a:extLst>
              <a:ext uri="{FF2B5EF4-FFF2-40B4-BE49-F238E27FC236}">
                <a16:creationId xmlns=""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4</a:t>
            </a:fld>
            <a:endParaRPr lang="en-US" dirty="0"/>
          </a:p>
        </p:txBody>
      </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8768" r="18768"/>
          <a:stretch>
            <a:fillRect/>
          </a:stretch>
        </p:blipFill>
        <p:spPr>
          <a:xfrm>
            <a:off x="3543640" y="133526"/>
            <a:ext cx="5600359" cy="6724474"/>
          </a:xfrm>
        </p:spPr>
      </p:pic>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855742"/>
            <a:ext cx="4603992" cy="3069328"/>
          </a:xfrm>
        </p:spPr>
      </p:pic>
    </p:spTree>
    <p:extLst>
      <p:ext uri="{BB962C8B-B14F-4D97-AF65-F5344CB8AC3E}">
        <p14:creationId xmlns:p14="http://schemas.microsoft.com/office/powerpoint/2010/main" val="39171172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57" y="1606646"/>
            <a:ext cx="8035803" cy="4062634"/>
          </a:xfrm>
          <a:prstGeom prst="rect">
            <a:avLst/>
          </a:prstGeom>
        </p:spPr>
      </p:pic>
    </p:spTree>
    <p:extLst>
      <p:ext uri="{BB962C8B-B14F-4D97-AF65-F5344CB8AC3E}">
        <p14:creationId xmlns:p14="http://schemas.microsoft.com/office/powerpoint/2010/main" val="11884697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8772" y="100885"/>
            <a:ext cx="6216766"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কম্পিউটার</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ভাইরাস</a:t>
            </a:r>
            <a:r>
              <a:rPr lang="en-US" sz="4400" b="1" dirty="0" smtClean="0">
                <a:ln/>
                <a:solidFill>
                  <a:schemeClr val="accent3"/>
                </a:solidFill>
                <a:latin typeface="Nikosh" panose="02000000000000000000" pitchFamily="2" charset="0"/>
                <a:cs typeface="Nikosh" panose="02000000000000000000" pitchFamily="2" charset="0"/>
              </a:rPr>
              <a:t> ও </a:t>
            </a:r>
            <a:r>
              <a:rPr lang="en-US" sz="4400" b="1" dirty="0" err="1" smtClean="0">
                <a:ln/>
                <a:solidFill>
                  <a:schemeClr val="accent3"/>
                </a:solidFill>
                <a:latin typeface="Nikosh" panose="02000000000000000000" pitchFamily="2" charset="0"/>
                <a:cs typeface="Nikosh" panose="02000000000000000000" pitchFamily="2" charset="0"/>
              </a:rPr>
              <a:t>এন্টিভাইরাস</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5" name="Rectangle 4"/>
          <p:cNvSpPr/>
          <p:nvPr/>
        </p:nvSpPr>
        <p:spPr>
          <a:xfrm>
            <a:off x="405257" y="645810"/>
            <a:ext cx="6909943" cy="646331"/>
          </a:xfrm>
          <a:prstGeom prst="rect">
            <a:avLst/>
          </a:prstGeom>
        </p:spPr>
        <p:txBody>
          <a:bodyPr wrap="square">
            <a:spAutoFit/>
          </a:bodyPr>
          <a:lstStyle/>
          <a:p>
            <a:pPr lvl="0" defTabSz="914400" eaLnBrk="0" fontAlgn="base" hangingPunct="0">
              <a:spcBef>
                <a:spcPct val="0"/>
              </a:spcBef>
              <a:spcAft>
                <a:spcPct val="0"/>
              </a:spcAft>
            </a:pPr>
            <a:r>
              <a:rPr lang="en-US" sz="3600" b="1" dirty="0" err="1" smtClean="0">
                <a:ln/>
                <a:solidFill>
                  <a:srgbClr val="002060"/>
                </a:solidFill>
                <a:latin typeface="Nikosh" panose="02000000000000000000" pitchFamily="2" charset="0"/>
                <a:cs typeface="Nikosh" panose="02000000000000000000" pitchFamily="2" charset="0"/>
              </a:rPr>
              <a:t>কয়েকটি</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এন্টিভাইরাস</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সফটওয়্যারের</a:t>
            </a:r>
            <a:r>
              <a:rPr lang="en-US" sz="3600" b="1" dirty="0" smtClean="0">
                <a:ln/>
                <a:solidFill>
                  <a:srgbClr val="002060"/>
                </a:solidFill>
                <a:latin typeface="Nikosh" panose="02000000000000000000" pitchFamily="2" charset="0"/>
                <a:cs typeface="Nikosh" panose="02000000000000000000" pitchFamily="2" charset="0"/>
              </a:rPr>
              <a:t> </a:t>
            </a:r>
            <a:r>
              <a:rPr lang="en-US" sz="3600" b="1" dirty="0" err="1" smtClean="0">
                <a:ln/>
                <a:solidFill>
                  <a:srgbClr val="002060"/>
                </a:solidFill>
                <a:latin typeface="Nikosh" panose="02000000000000000000" pitchFamily="2" charset="0"/>
                <a:cs typeface="Nikosh" panose="02000000000000000000" pitchFamily="2" charset="0"/>
              </a:rPr>
              <a:t>নামঃ</a:t>
            </a:r>
            <a:endParaRPr lang="en-US" sz="4000" b="1" dirty="0">
              <a:ln/>
              <a:solidFill>
                <a:srgbClr val="002060"/>
              </a:solidFill>
              <a:latin typeface="Nikosh" panose="02000000000000000000" pitchFamily="2" charset="0"/>
              <a:cs typeface="Nikosh" panose="02000000000000000000" pitchFamily="2" charset="0"/>
            </a:endParaRPr>
          </a:p>
        </p:txBody>
      </p:sp>
      <p:sp>
        <p:nvSpPr>
          <p:cNvPr id="3" name="Rectangle 2"/>
          <p:cNvSpPr/>
          <p:nvPr/>
        </p:nvSpPr>
        <p:spPr>
          <a:xfrm>
            <a:off x="272967" y="2215387"/>
            <a:ext cx="8598066" cy="2923877"/>
          </a:xfrm>
          <a:prstGeom prst="rect">
            <a:avLst/>
          </a:prstGeom>
        </p:spPr>
        <p:txBody>
          <a:bodyPr wrap="square">
            <a:spAutoFit/>
          </a:bodyPr>
          <a:lstStyle/>
          <a:p>
            <a:r>
              <a:rPr lang="en-US" sz="4000" b="1" u="sng"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Comodo</a:t>
            </a:r>
            <a:r>
              <a:rPr lang="en-US" sz="40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ব্যবসায়িক কম্পিউটার সুরক্ষায় </a:t>
            </a:r>
            <a:r>
              <a:rPr lang="en-US" sz="2400" dirty="0" err="1">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Comodo</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Antivirus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অধিক জনপ্রিয়। কম্বো পরিবারের সদস্য এই ফ্রি এন্টিভাইরাস সফট্ওয়্যার। কুইক রান এর বিশেষ গুণ। তাছাড়া, বিভিন্ন জানা অজানা সোর্স থেকে ভাইরাস শনাক্ত করতে পারে। পাশাপাশি আননোন সোর্সেও ভাইরাসকে আক্রমন করতে দেয় না। সব মিলিয়ে এই ফ্রি এন্টিভাইরাস সফট্ওয়্যার অনুগত সহচরের মত কাজ করে যায়। মনিবের অজান্তেই বাঁচিয়ে দেয় মনিবের প্রিয় কম্পিউটারকে।</a:t>
            </a:r>
          </a:p>
          <a:p>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এটা ইনস্টলের জন্য উইন্ডোজ 7, 8, 10,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Vista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অথব্য </a:t>
            </a:r>
            <a:r>
              <a:rPr lang="en-US"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XP </a:t>
            </a:r>
            <a:r>
              <a:rPr lang="as-IN" sz="240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থাকা জরুরি।</a:t>
            </a:r>
            <a:endParaRPr lang="as-IN" sz="2400" i="0"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6892977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17000" r="-17000"/>
          </a:stretch>
        </a:blipFill>
        <a:effectLst/>
      </p:bgPr>
    </p:bg>
    <p:spTree>
      <p:nvGrpSpPr>
        <p:cNvPr id="1" name=""/>
        <p:cNvGrpSpPr/>
        <p:nvPr/>
      </p:nvGrpSpPr>
      <p:grpSpPr>
        <a:xfrm>
          <a:off x="0" y="0"/>
          <a:ext cx="0" cy="0"/>
          <a:chOff x="0" y="0"/>
          <a:chExt cx="0" cy="0"/>
        </a:xfrm>
      </p:grpSpPr>
      <p:sp>
        <p:nvSpPr>
          <p:cNvPr id="2" name="TextBox 1"/>
          <p:cNvSpPr txBox="1"/>
          <p:nvPr/>
        </p:nvSpPr>
        <p:spPr>
          <a:xfrm>
            <a:off x="3217572" y="0"/>
            <a:ext cx="2310248" cy="769441"/>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400" b="1" dirty="0" err="1" smtClean="0">
                <a:ln/>
                <a:solidFill>
                  <a:schemeClr val="accent3"/>
                </a:solidFill>
                <a:latin typeface="Nikosh" panose="02000000000000000000" pitchFamily="2" charset="0"/>
                <a:cs typeface="Nikosh" panose="02000000000000000000" pitchFamily="2" charset="0"/>
              </a:rPr>
              <a:t>পাঠ</a:t>
            </a:r>
            <a:r>
              <a:rPr lang="en-US" sz="4400" b="1" dirty="0" smtClean="0">
                <a:ln/>
                <a:solidFill>
                  <a:schemeClr val="accent3"/>
                </a:solidFill>
                <a:latin typeface="Nikosh" panose="02000000000000000000" pitchFamily="2" charset="0"/>
                <a:cs typeface="Nikosh" panose="02000000000000000000" pitchFamily="2" charset="0"/>
              </a:rPr>
              <a:t> </a:t>
            </a:r>
            <a:r>
              <a:rPr lang="en-US" sz="4400" b="1" dirty="0" err="1" smtClean="0">
                <a:ln/>
                <a:solidFill>
                  <a:schemeClr val="accent3"/>
                </a:solidFill>
                <a:latin typeface="Nikosh" panose="02000000000000000000" pitchFamily="2" charset="0"/>
                <a:cs typeface="Nikosh" panose="02000000000000000000" pitchFamily="2" charset="0"/>
              </a:rPr>
              <a:t>মূল্যায়ন</a:t>
            </a:r>
            <a:endParaRPr lang="en-US" sz="4400" b="1" dirty="0">
              <a:ln/>
              <a:solidFill>
                <a:schemeClr val="accent3"/>
              </a:solidFill>
              <a:latin typeface="Nikosh" panose="02000000000000000000" pitchFamily="2" charset="0"/>
              <a:cs typeface="Nikosh" panose="02000000000000000000" pitchFamily="2" charset="0"/>
            </a:endParaRPr>
          </a:p>
        </p:txBody>
      </p:sp>
      <p:sp>
        <p:nvSpPr>
          <p:cNvPr id="4" name="Rectangle 3"/>
          <p:cNvSpPr/>
          <p:nvPr/>
        </p:nvSpPr>
        <p:spPr>
          <a:xfrm>
            <a:off x="2286000" y="-9636115"/>
            <a:ext cx="4572000" cy="5909310"/>
          </a:xfrm>
          <a:prstGeom prst="rect">
            <a:avLst/>
          </a:prstGeom>
        </p:spPr>
        <p:txBody>
          <a:bodyPr>
            <a:spAutoFit/>
          </a:bodyPr>
          <a:lstStyle/>
          <a:p>
            <a:r>
              <a:rPr lang="en-US" dirty="0" err="1" smtClean="0">
                <a:solidFill>
                  <a:srgbClr val="000000"/>
                </a:solidFill>
                <a:latin typeface="solaimanLipi" panose="03000609000000000000" pitchFamily="65" charset="0"/>
              </a:rPr>
              <a:t>Sobig</a:t>
            </a:r>
            <a:r>
              <a:rPr lang="en-US" dirty="0" smtClean="0">
                <a:solidFill>
                  <a:srgbClr val="000000"/>
                </a:solidFill>
                <a:latin typeface="solaimanLipi" panose="03000609000000000000" pitchFamily="65" charset="0"/>
              </a:rPr>
              <a:t> </a:t>
            </a:r>
            <a:r>
              <a:rPr lang="en-US" dirty="0">
                <a:solidFill>
                  <a:srgbClr val="000000"/>
                </a:solidFill>
                <a:latin typeface="solaimanLipi" panose="03000609000000000000" pitchFamily="65" charset="0"/>
              </a:rPr>
              <a:t>F:</a:t>
            </a:r>
            <a:r>
              <a:rPr lang="en-US" dirty="0"/>
              <a:t/>
            </a:r>
            <a:br>
              <a:rPr lang="en-US" dirty="0"/>
            </a:br>
            <a:r>
              <a:rPr lang="as-IN" dirty="0">
                <a:solidFill>
                  <a:srgbClr val="000000"/>
                </a:solidFill>
                <a:latin typeface="solaimanLipi" panose="03000609000000000000" pitchFamily="65" charset="0"/>
              </a:rPr>
              <a:t>এই ভাইরাস আপনার কম্পিউটারের নিপাট ভদ্রলোক সেজে এসে দাঁড়াবে এবং আপনার কাছেই ঢোকার অনুমতি চাইবে। অর্থাত্‍‌ স্প্যাম মেইল হিসেবে ঢুকেও আপনাকে এটা বোঝাবে যে সে একটি সঠিক অ্যাড্রেস থেকে এসেছে। এ ভাবেই ২০০৩-এ ২০ লক্ষ সিস্টেমের বারোটা বাজিয়েছিল। কম্পিউটারে ঢোকার ২৪ ঘণ্টার মধ্যে নিজের ১০ লক্ষ কপি তৈরি করে ফেলে এই ভাইরাস। ৩০০ থেকে ৪০০ কোটি টাকার ক্ষতি করেছিল এই ভাইরাস।</a:t>
            </a:r>
            <a:r>
              <a:rPr lang="as-IN" dirty="0"/>
              <a:t/>
            </a:r>
            <a:br>
              <a:rPr lang="as-IN" dirty="0"/>
            </a:br>
            <a:r>
              <a:rPr lang="as-IN" dirty="0"/>
              <a:t/>
            </a:r>
            <a:br>
              <a:rPr lang="as-IN" dirty="0"/>
            </a:br>
            <a:r>
              <a:rPr lang="en-US" dirty="0">
                <a:solidFill>
                  <a:srgbClr val="000000"/>
                </a:solidFill>
                <a:latin typeface="solaimanLipi" panose="03000609000000000000" pitchFamily="65" charset="0"/>
              </a:rPr>
              <a:t>Code Red:</a:t>
            </a:r>
            <a:r>
              <a:rPr lang="en-US" dirty="0"/>
              <a:t/>
            </a:r>
            <a:br>
              <a:rPr lang="en-US" dirty="0"/>
            </a:br>
            <a:r>
              <a:rPr lang="as-IN" dirty="0">
                <a:solidFill>
                  <a:srgbClr val="000000"/>
                </a:solidFill>
                <a:latin typeface="solaimanLipi" panose="03000609000000000000" pitchFamily="65" charset="0"/>
              </a:rPr>
              <a:t>ইনি হোয়াইট হাউসের কম্পিউটারকেও নাচিয়ে ছেড়েছেন। ২০০১-এর ১৩ জুলাই এটি প্রথম দেখা যায়। মাইক্রোসফট ইন্টারনেট ইনফরমেশন সার্ভারের একটি খুঁতকে কাজে লাগিয়ে ৪ লক্ষ সার্ভারকে ক্ষতিগ্রস্ত করে এটি। বিশ্ব জুড়ে ক্ষতির পরিমাণ ছিল ২৫০ কোটি মার্কিন ডলার।</a:t>
            </a:r>
            <a:r>
              <a:rPr lang="as-IN" dirty="0"/>
              <a:t/>
            </a:r>
            <a:br>
              <a:rPr lang="as-IN" dirty="0"/>
            </a:br>
            <a:endParaRPr lang="en-US" dirty="0"/>
          </a:p>
        </p:txBody>
      </p:sp>
      <p:sp>
        <p:nvSpPr>
          <p:cNvPr id="3" name="Rectangle 2"/>
          <p:cNvSpPr/>
          <p:nvPr/>
        </p:nvSpPr>
        <p:spPr>
          <a:xfrm>
            <a:off x="399576" y="2074710"/>
            <a:ext cx="8598066" cy="1938992"/>
          </a:xfrm>
          <a:prstGeom prst="rect">
            <a:avLst/>
          </a:prstGeom>
        </p:spPr>
        <p:txBody>
          <a:bodyPr wrap="square">
            <a:spAutoFit/>
          </a:bodyPr>
          <a:lstStyle/>
          <a:p>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১।কয়েকটি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এন্টিভাইরাস</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সফটওয়্যারের</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নাম</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লিখ</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p>
          <a:p>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২।কয়েকটি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ভাইরাস</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এর</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নাম</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লিখ</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p>
          <a:p>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৩।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ভাইরাসের</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লক্ষন</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গুলো</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 </a:t>
            </a:r>
            <a:r>
              <a:rPr lang="en-US" sz="4000" b="1" u="sng" dirty="0" err="1"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লিখ</a:t>
            </a:r>
            <a:r>
              <a:rPr lang="en-US" sz="4000" b="1" u="sng" dirty="0" smtClean="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10261243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0" descr="Book edges and pages along a shelf" title="Book edges and pages along a shelf">
            <a:extLst>
              <a:ext uri="{FF2B5EF4-FFF2-40B4-BE49-F238E27FC236}">
                <a16:creationId xmlns:a16="http://schemas.microsoft.com/office/drawing/2014/main" xmlns="" id="{0AD7CA0E-1237-4023-B66A-8228886BE072}"/>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9144000" cy="6274191"/>
          </a:xfrm>
          <a:prstGeom prst="rect">
            <a:avLst/>
          </a:prstGeom>
        </p:spPr>
      </p:pic>
      <p:sp>
        <p:nvSpPr>
          <p:cNvPr id="8" name="Title 1"/>
          <p:cNvSpPr txBox="1">
            <a:spLocks/>
          </p:cNvSpPr>
          <p:nvPr/>
        </p:nvSpPr>
        <p:spPr>
          <a:xfrm>
            <a:off x="0" y="2142243"/>
            <a:ext cx="9319877" cy="3541104"/>
          </a:xfrm>
          <a:prstGeom prst="roundRect">
            <a:avLst>
              <a:gd name="adj" fmla="val 1885"/>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700" spc="0" dirty="0" err="1" smtClean="0">
                <a:ln w="571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rPr>
              <a:t>ধন্যবাদ</a:t>
            </a:r>
            <a:endParaRPr lang="en-US" sz="28700" spc="0" dirty="0">
              <a:ln w="57150">
                <a:solidFill>
                  <a:srgbClr val="002060"/>
                </a:solidFill>
                <a:prstDash val="solid"/>
              </a:ln>
              <a:solidFill>
                <a:schemeClr val="accent5"/>
              </a:solidFill>
              <a:effectLst>
                <a:outerShdw blurRad="12700" dist="38100" dir="2700000" algn="tl" rotWithShape="0">
                  <a:schemeClr val="accent5">
                    <a:lumMod val="60000"/>
                    <a:lumOff val="40000"/>
                  </a:schemeClr>
                </a:outerShdw>
              </a:effectLst>
              <a:latin typeface="Nikosh" panose="02000000000000000000" pitchFamily="2" charset="0"/>
              <a:cs typeface="Nikosh" panose="02000000000000000000" pitchFamily="2" charset="0"/>
            </a:endParaRPr>
          </a:p>
        </p:txBody>
      </p:sp>
      <p:sp>
        <p:nvSpPr>
          <p:cNvPr id="9" name="Rectangle 8"/>
          <p:cNvSpPr/>
          <p:nvPr/>
        </p:nvSpPr>
        <p:spPr>
          <a:xfrm>
            <a:off x="899934" y="294174"/>
            <a:ext cx="7520007" cy="923330"/>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smtClean="0">
                <a:ln/>
                <a:solidFill>
                  <a:schemeClr val="tx1"/>
                </a:solidFill>
                <a:effectLst/>
                <a:latin typeface="Nikosh" panose="02000000000000000000" pitchFamily="2" charset="0"/>
                <a:cs typeface="Nikosh" panose="02000000000000000000" pitchFamily="2" charset="0"/>
              </a:rPr>
              <a:t>এতক্ষন</a:t>
            </a:r>
            <a:r>
              <a:rPr lang="en-US" sz="5400" b="1" cap="none" spc="0" dirty="0" smtClean="0">
                <a:ln/>
                <a:solidFill>
                  <a:schemeClr val="tx1"/>
                </a:solidFill>
                <a:effectLst/>
                <a:latin typeface="Nikosh" panose="02000000000000000000" pitchFamily="2" charset="0"/>
                <a:cs typeface="Nikosh" panose="02000000000000000000" pitchFamily="2" charset="0"/>
              </a:rPr>
              <a:t> </a:t>
            </a:r>
            <a:r>
              <a:rPr lang="en-US" sz="5400" b="1" cap="none" spc="0" dirty="0" err="1" smtClean="0">
                <a:ln/>
                <a:solidFill>
                  <a:schemeClr val="tx1"/>
                </a:solidFill>
                <a:effectLst/>
                <a:latin typeface="Nikosh" panose="02000000000000000000" pitchFamily="2" charset="0"/>
                <a:cs typeface="Nikosh" panose="02000000000000000000" pitchFamily="2" charset="0"/>
              </a:rPr>
              <a:t>সঙ্গে</a:t>
            </a:r>
            <a:r>
              <a:rPr lang="en-US" sz="5400" b="1" cap="none" spc="0" dirty="0" smtClean="0">
                <a:ln/>
                <a:solidFill>
                  <a:schemeClr val="tx1"/>
                </a:solidFill>
                <a:effectLst/>
                <a:latin typeface="Nikosh" panose="02000000000000000000" pitchFamily="2" charset="0"/>
                <a:cs typeface="Nikosh" panose="02000000000000000000" pitchFamily="2" charset="0"/>
              </a:rPr>
              <a:t> </a:t>
            </a:r>
            <a:r>
              <a:rPr lang="en-US" sz="5400" b="1" cap="none" spc="0" dirty="0" err="1" smtClean="0">
                <a:ln/>
                <a:solidFill>
                  <a:schemeClr val="tx1"/>
                </a:solidFill>
                <a:effectLst/>
                <a:latin typeface="Nikosh" panose="02000000000000000000" pitchFamily="2" charset="0"/>
                <a:cs typeface="Nikosh" panose="02000000000000000000" pitchFamily="2" charset="0"/>
              </a:rPr>
              <a:t>থাকার</a:t>
            </a:r>
            <a:r>
              <a:rPr lang="en-US" sz="5400" b="1" cap="none" spc="0" dirty="0" smtClean="0">
                <a:ln/>
                <a:solidFill>
                  <a:schemeClr val="tx1"/>
                </a:solidFill>
                <a:effectLst/>
                <a:latin typeface="Nikosh" panose="02000000000000000000" pitchFamily="2" charset="0"/>
                <a:cs typeface="Nikosh" panose="02000000000000000000" pitchFamily="2" charset="0"/>
              </a:rPr>
              <a:t> </a:t>
            </a:r>
            <a:r>
              <a:rPr lang="en-US" sz="5400" b="1" cap="none" spc="0" dirty="0" err="1" smtClean="0">
                <a:ln/>
                <a:solidFill>
                  <a:schemeClr val="tx1"/>
                </a:solidFill>
                <a:effectLst/>
                <a:latin typeface="Nikosh" panose="02000000000000000000" pitchFamily="2" charset="0"/>
                <a:cs typeface="Nikosh" panose="02000000000000000000" pitchFamily="2" charset="0"/>
              </a:rPr>
              <a:t>জন্য</a:t>
            </a:r>
            <a:r>
              <a:rPr lang="en-US" sz="5400" b="1" cap="none" spc="0" dirty="0" smtClean="0">
                <a:ln/>
                <a:solidFill>
                  <a:schemeClr val="tx1"/>
                </a:solidFill>
                <a:effectLst/>
                <a:latin typeface="Nikosh" panose="02000000000000000000" pitchFamily="2" charset="0"/>
                <a:cs typeface="Nikosh" panose="02000000000000000000" pitchFamily="2" charset="0"/>
              </a:rPr>
              <a:t> </a:t>
            </a:r>
            <a:r>
              <a:rPr lang="en-US" sz="5400" b="1" cap="none" spc="0" dirty="0" err="1" smtClean="0">
                <a:ln/>
                <a:solidFill>
                  <a:schemeClr val="tx1"/>
                </a:solidFill>
                <a:effectLst/>
                <a:latin typeface="Nikosh" panose="02000000000000000000" pitchFamily="2" charset="0"/>
                <a:cs typeface="Nikosh" panose="02000000000000000000" pitchFamily="2" charset="0"/>
              </a:rPr>
              <a:t>সবাইকে</a:t>
            </a:r>
            <a:endParaRPr lang="en-US" sz="5400" b="1" cap="none" spc="0" dirty="0">
              <a:ln/>
              <a:solidFill>
                <a:schemeClr val="tx1"/>
              </a:solidFill>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811825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558" y="25758"/>
            <a:ext cx="6752169" cy="83099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smtClean="0">
                <a:ln/>
                <a:solidFill>
                  <a:schemeClr val="accent3"/>
                </a:solidFill>
                <a:latin typeface="Nikosh" panose="02000000000000000000" pitchFamily="2" charset="0"/>
                <a:cs typeface="Nikosh" panose="02000000000000000000" pitchFamily="2" charset="0"/>
              </a:rPr>
              <a:t>কম্পিউটার</a:t>
            </a:r>
            <a:r>
              <a:rPr lang="en-US" sz="4800" b="1" dirty="0" smtClean="0">
                <a:ln/>
                <a:solidFill>
                  <a:schemeClr val="accent3"/>
                </a:solidFill>
                <a:latin typeface="Nikosh" panose="02000000000000000000" pitchFamily="2" charset="0"/>
                <a:cs typeface="Nikosh" panose="02000000000000000000" pitchFamily="2" charset="0"/>
              </a:rPr>
              <a:t> </a:t>
            </a:r>
            <a:r>
              <a:rPr lang="en-US" sz="4800" b="1" dirty="0" err="1" smtClean="0">
                <a:ln/>
                <a:solidFill>
                  <a:schemeClr val="accent3"/>
                </a:solidFill>
                <a:latin typeface="Nikosh" panose="02000000000000000000" pitchFamily="2" charset="0"/>
                <a:cs typeface="Nikosh" panose="02000000000000000000" pitchFamily="2" charset="0"/>
              </a:rPr>
              <a:t>ভাইরাস</a:t>
            </a:r>
            <a:r>
              <a:rPr lang="en-US" sz="4800" b="1" dirty="0" smtClean="0">
                <a:ln/>
                <a:solidFill>
                  <a:schemeClr val="accent3"/>
                </a:solidFill>
                <a:latin typeface="Nikosh" panose="02000000000000000000" pitchFamily="2" charset="0"/>
                <a:cs typeface="Nikosh" panose="02000000000000000000" pitchFamily="2" charset="0"/>
              </a:rPr>
              <a:t> ও </a:t>
            </a:r>
            <a:r>
              <a:rPr lang="en-US" sz="4800" b="1" dirty="0" err="1" smtClean="0">
                <a:ln/>
                <a:solidFill>
                  <a:schemeClr val="accent3"/>
                </a:solidFill>
                <a:latin typeface="Nikosh" panose="02000000000000000000" pitchFamily="2" charset="0"/>
                <a:cs typeface="Nikosh" panose="02000000000000000000" pitchFamily="2" charset="0"/>
              </a:rPr>
              <a:t>এন্টিভাইরাস</a:t>
            </a:r>
            <a:endParaRPr lang="en-US" sz="4800" b="1" dirty="0">
              <a:ln/>
              <a:solidFill>
                <a:schemeClr val="accent3"/>
              </a:solidFill>
              <a:latin typeface="Nikosh" panose="02000000000000000000" pitchFamily="2" charset="0"/>
              <a:cs typeface="Nikosh" panose="02000000000000000000" pitchFamily="2" charset="0"/>
            </a:endParaRPr>
          </a:p>
        </p:txBody>
      </p:sp>
      <p:sp>
        <p:nvSpPr>
          <p:cNvPr id="3" name="TextBox 2"/>
          <p:cNvSpPr txBox="1"/>
          <p:nvPr/>
        </p:nvSpPr>
        <p:spPr>
          <a:xfrm>
            <a:off x="216468" y="1659229"/>
            <a:ext cx="8504347" cy="4031873"/>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000" b="1" u="sng" dirty="0" err="1" smtClean="0">
                <a:ln/>
                <a:solidFill>
                  <a:schemeClr val="accent3"/>
                </a:solidFill>
                <a:latin typeface="Nikosh" panose="02000000000000000000" pitchFamily="2" charset="0"/>
                <a:cs typeface="Nikosh" panose="02000000000000000000" pitchFamily="2" charset="0"/>
              </a:rPr>
              <a:t>কম্পিউটার</a:t>
            </a:r>
            <a:r>
              <a:rPr lang="en-US" sz="4000" b="1" u="sng" dirty="0" smtClean="0">
                <a:ln/>
                <a:solidFill>
                  <a:schemeClr val="accent3"/>
                </a:solidFill>
                <a:latin typeface="Nikosh" panose="02000000000000000000" pitchFamily="2" charset="0"/>
                <a:cs typeface="Nikosh" panose="02000000000000000000" pitchFamily="2" charset="0"/>
              </a:rPr>
              <a:t> </a:t>
            </a:r>
            <a:r>
              <a:rPr lang="en-US" sz="4000" b="1" u="sng" dirty="0" err="1" smtClean="0">
                <a:ln/>
                <a:solidFill>
                  <a:schemeClr val="accent3"/>
                </a:solidFill>
                <a:latin typeface="Nikosh" panose="02000000000000000000" pitchFamily="2" charset="0"/>
                <a:cs typeface="Nikosh" panose="02000000000000000000" pitchFamily="2" charset="0"/>
              </a:rPr>
              <a:t>ভাইরাস</a:t>
            </a:r>
            <a:r>
              <a:rPr lang="en-US" sz="4000" b="1" u="sng" dirty="0" smtClean="0">
                <a:ln/>
                <a:solidFill>
                  <a:schemeClr val="accent3"/>
                </a:solidFill>
                <a:latin typeface="Nikosh" panose="02000000000000000000" pitchFamily="2" charset="0"/>
                <a:cs typeface="Nikosh" panose="02000000000000000000" pitchFamily="2" charset="0"/>
              </a:rPr>
              <a:t> </a:t>
            </a:r>
            <a:r>
              <a:rPr lang="en-US" sz="4000" b="1" u="sng" dirty="0" err="1" smtClean="0">
                <a:ln/>
                <a:solidFill>
                  <a:schemeClr val="accent3"/>
                </a:solidFill>
                <a:latin typeface="Nikosh" panose="02000000000000000000" pitchFamily="2" charset="0"/>
                <a:cs typeface="Nikosh" panose="02000000000000000000" pitchFamily="2" charset="0"/>
              </a:rPr>
              <a:t>কী</a:t>
            </a:r>
            <a:r>
              <a:rPr lang="en-US" sz="4000" b="1" u="sng" dirty="0" smtClean="0">
                <a:ln/>
                <a:solidFill>
                  <a:schemeClr val="accent3"/>
                </a:solidFill>
                <a:latin typeface="Nikosh" panose="02000000000000000000" pitchFamily="2" charset="0"/>
                <a:cs typeface="Nikosh" panose="02000000000000000000" pitchFamily="2" charset="0"/>
              </a:rPr>
              <a:t>?</a:t>
            </a:r>
          </a:p>
          <a:p>
            <a:r>
              <a:rPr lang="as-IN" sz="2400" dirty="0">
                <a:latin typeface="Nikosh" panose="02000000000000000000" pitchFamily="2" charset="0"/>
                <a:cs typeface="Nikosh" panose="02000000000000000000" pitchFamily="2" charset="0"/>
              </a:rPr>
              <a:t>ভাইরাস কয়েকটি শব্দের সংক্ষিপ্ত একটি রূপ। ভাইরাস(</a:t>
            </a:r>
            <a:r>
              <a:rPr lang="en-US" sz="2400" dirty="0">
                <a:latin typeface="Nikosh" panose="02000000000000000000" pitchFamily="2" charset="0"/>
                <a:cs typeface="Nikosh" panose="02000000000000000000" pitchFamily="2" charset="0"/>
              </a:rPr>
              <a:t>VIRUS) </a:t>
            </a:r>
            <a:r>
              <a:rPr lang="as-IN" sz="2400" dirty="0">
                <a:latin typeface="Nikosh" panose="02000000000000000000" pitchFamily="2" charset="0"/>
                <a:cs typeface="Nikosh" panose="02000000000000000000" pitchFamily="2" charset="0"/>
              </a:rPr>
              <a:t>শব্দটির পূর্ণরূপ হলো– </a:t>
            </a:r>
            <a:r>
              <a:rPr lang="en-US" sz="2400" dirty="0">
                <a:latin typeface="Nikosh" panose="02000000000000000000" pitchFamily="2" charset="0"/>
                <a:cs typeface="Nikosh" panose="02000000000000000000" pitchFamily="2" charset="0"/>
              </a:rPr>
              <a:t>Vital Information Resources Under Seize। </a:t>
            </a:r>
            <a:r>
              <a:rPr lang="as-IN" sz="2400" dirty="0">
                <a:latin typeface="Nikosh" panose="02000000000000000000" pitchFamily="2" charset="0"/>
                <a:cs typeface="Nikosh" panose="02000000000000000000" pitchFamily="2" charset="0"/>
              </a:rPr>
              <a:t>এই পূর্ণরূপের মধ্যেই ভাইরাস শব্দটির পরিচয় অনেকটাই লুকিয়ে রয়েছে। গুরুত্বপূর্ণ তথ্য ছিনিয়ে নিয়ে যেতে পারে এমন কিছুকে বলা হবে ভাইরাস। আরও বিস্তারিতভাবে বললে বলা যেতে পারে যা কম্পিউটারের মধ্যে প্রবেশ করে কম্পিউটারের গুরুত্বপূর্ণ ফাইল ও তথ্য মুছে ফেলতে পারে, ফাইল নষ্ট করতে পারে, ডিভাইসটিকে স্লো করে দিতে পারে, ডিভাইসের উপর থেকে ব্যবহারকারীর নিয়ন্ত্রণ ছিনিয়ে নিতে পারে এবং মানবদেহের ভাইরাসের মতোই এক কম্পিউটার থেকে অন্য কম্পিউটারে সহজে গমন করতে পারে; এমন ধরনের প্রোগ্রামগুলোই কম্পিউটার ভাইরাস। </a:t>
            </a:r>
            <a:endParaRPr lang="en-US" sz="2400" b="1" dirty="0">
              <a:ln/>
              <a:solidFill>
                <a:schemeClr val="accent3"/>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433441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47116" y="60564"/>
            <a:ext cx="2920992" cy="400110"/>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2000" b="1" dirty="0" err="1" smtClean="0">
                <a:ln/>
                <a:solidFill>
                  <a:schemeClr val="accent3"/>
                </a:solidFill>
                <a:latin typeface="Nikosh" panose="02000000000000000000" pitchFamily="2" charset="0"/>
                <a:cs typeface="Nikosh" panose="02000000000000000000" pitchFamily="2" charset="0"/>
              </a:rPr>
              <a:t>কম্পিউটার</a:t>
            </a:r>
            <a:r>
              <a:rPr lang="en-US" sz="2000" b="1" dirty="0" smtClean="0">
                <a:ln/>
                <a:solidFill>
                  <a:schemeClr val="accent3"/>
                </a:solidFill>
                <a:latin typeface="Nikosh" panose="02000000000000000000" pitchFamily="2" charset="0"/>
                <a:cs typeface="Nikosh" panose="02000000000000000000" pitchFamily="2" charset="0"/>
              </a:rPr>
              <a:t> </a:t>
            </a:r>
            <a:r>
              <a:rPr lang="en-US" sz="2000" b="1" dirty="0" err="1" smtClean="0">
                <a:ln/>
                <a:solidFill>
                  <a:schemeClr val="accent3"/>
                </a:solidFill>
                <a:latin typeface="Nikosh" panose="02000000000000000000" pitchFamily="2" charset="0"/>
                <a:cs typeface="Nikosh" panose="02000000000000000000" pitchFamily="2" charset="0"/>
              </a:rPr>
              <a:t>ভাইরাস</a:t>
            </a:r>
            <a:r>
              <a:rPr lang="en-US" sz="2000" b="1" dirty="0" smtClean="0">
                <a:ln/>
                <a:solidFill>
                  <a:schemeClr val="accent3"/>
                </a:solidFill>
                <a:latin typeface="Nikosh" panose="02000000000000000000" pitchFamily="2" charset="0"/>
                <a:cs typeface="Nikosh" panose="02000000000000000000" pitchFamily="2" charset="0"/>
              </a:rPr>
              <a:t> ও </a:t>
            </a:r>
            <a:r>
              <a:rPr lang="en-US" sz="2000" b="1" dirty="0" err="1" smtClean="0">
                <a:ln/>
                <a:solidFill>
                  <a:schemeClr val="accent3"/>
                </a:solidFill>
                <a:latin typeface="Nikosh" panose="02000000000000000000" pitchFamily="2" charset="0"/>
                <a:cs typeface="Nikosh" panose="02000000000000000000" pitchFamily="2" charset="0"/>
              </a:rPr>
              <a:t>এন্টিভাইরাস</a:t>
            </a:r>
            <a:endParaRPr lang="en-US" sz="2000" b="1" dirty="0">
              <a:ln/>
              <a:solidFill>
                <a:schemeClr val="accent3"/>
              </a:solidFill>
              <a:latin typeface="Nikosh" panose="02000000000000000000" pitchFamily="2" charset="0"/>
              <a:cs typeface="Nikosh" panose="02000000000000000000" pitchFamily="2" charset="0"/>
            </a:endParaRPr>
          </a:p>
        </p:txBody>
      </p:sp>
      <p:sp>
        <p:nvSpPr>
          <p:cNvPr id="3" name="Rectangle 1"/>
          <p:cNvSpPr>
            <a:spLocks noChangeArrowheads="1"/>
          </p:cNvSpPr>
          <p:nvPr/>
        </p:nvSpPr>
        <p:spPr bwMode="auto">
          <a:xfrm>
            <a:off x="1" y="537164"/>
            <a:ext cx="9143999" cy="582494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160287"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sng" strike="noStrike" cap="none" normalizeH="0" baseline="0" dirty="0" err="1" smtClean="0">
                <a:ln>
                  <a:noFill/>
                </a:ln>
                <a:solidFill>
                  <a:srgbClr val="292929"/>
                </a:solidFill>
                <a:effectLst/>
                <a:latin typeface="Nikosh" panose="02000000000000000000" pitchFamily="2" charset="0"/>
                <a:cs typeface="Nikosh" panose="02000000000000000000" pitchFamily="2" charset="0"/>
              </a:rPr>
              <a:t>ভাইরাস</a:t>
            </a:r>
            <a:r>
              <a:rPr kumimoji="0" lang="en-US" sz="3200" b="1" i="0" u="sng" strike="noStrike" cap="none" normalizeH="0" baseline="0" dirty="0" smtClean="0">
                <a:ln>
                  <a:noFill/>
                </a:ln>
                <a:solidFill>
                  <a:srgbClr val="292929"/>
                </a:solidFill>
                <a:effectLst/>
                <a:latin typeface="Nikosh" panose="02000000000000000000" pitchFamily="2" charset="0"/>
                <a:cs typeface="Nikosh" panose="02000000000000000000" pitchFamily="2" charset="0"/>
              </a:rPr>
              <a:t> </a:t>
            </a:r>
            <a:r>
              <a:rPr kumimoji="0" lang="bn-IN" sz="3200" b="1" i="0" u="sng" strike="noStrike" cap="none" normalizeH="0" baseline="0" dirty="0" smtClean="0">
                <a:ln>
                  <a:noFill/>
                </a:ln>
                <a:solidFill>
                  <a:srgbClr val="292929"/>
                </a:solidFill>
                <a:effectLst/>
                <a:latin typeface="Nikosh" panose="02000000000000000000" pitchFamily="2" charset="0"/>
                <a:cs typeface="Nikosh" panose="02000000000000000000" pitchFamily="2" charset="0"/>
              </a:rPr>
              <a:t>আবিষ্কারের ইতিহাস</a:t>
            </a:r>
            <a:endParaRPr kumimoji="0" lang="en-US" sz="3200" b="1" i="0" u="sng" strike="noStrike" cap="none" normalizeH="0" baseline="0" dirty="0" smtClean="0">
              <a:ln>
                <a:noFill/>
              </a:ln>
              <a:solidFill>
                <a:srgbClr val="292929"/>
              </a:solidFill>
              <a:effectLst/>
              <a:latin typeface="Nikosh" panose="02000000000000000000" pitchFamily="2" charset="0"/>
              <a:cs typeface="Nikosh"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সংখ্যাগরিষ্ঠের মতানুযা</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প্রথম কম্পিউটার ভাইরাসের জন্ম</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১৯৮৩</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সালের</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১০ই</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নভেম্বর</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ফ্রেড</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কোহেন যিনি তখন যুক্তরাষ্ট্রের সাউদার্ন ক্যালিফোর্নি</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বিশ্ববিদ্যাল</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য়ের</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স্নাতক পর্যা</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য়ের</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ছাত্র ছিলেন</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তিনিই</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প্রথম কম্পিউটার ভাইরাস পেনসিলভানি</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বিশ্ববিদ্যাল</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য়ের</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নিরাপত্তা বিষ</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ক এক সেমিনারে প্রদর্শন করেন</a:t>
            </a:r>
            <a:r>
              <a:rPr kumimoji="0" lang="hi-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এই সেমিনারে তিনি তার তৈরিকৃত প্রোগ্রাম একটি মেইনফ্রেম কম্পিউটারে</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প্রবেশ করি</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খুবই অল্প সম</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র মধ্যেই পুরো কম্পিউটারের নি</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ন্ত্রণ নিয়ে নেন</a:t>
            </a:r>
            <a:r>
              <a:rPr kumimoji="0" lang="hi-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তার</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তৈরিকৃত প্রোগ্রামটি নিজে থেকেই নিজের অনুলিপি সৃষ্টি করতে পারতো ফলে এটিকে তার</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সুপারভাইজার</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লেন অ্যাডলেম্যান</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ভাইরাসের সঙ্গে তুলনা করেন এবং এটির নামকরণ করেন ভাইরাস হিসেবে</a:t>
            </a:r>
            <a:r>
              <a:rPr kumimoji="0" lang="hi-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সেই</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থেকে কোহেনের উদ্ভাবিত প্রোগ্রামটির নাম কম্পিউটার ভাইরাস হ</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যা</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য়</a:t>
            </a:r>
            <a:r>
              <a:rPr kumimoji="0" lang="hi-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তবে অনেকেই মনে করেন</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কম্পিউটার ভাইরাস আরো আগেই সৃষ্টি হ</a:t>
            </a:r>
            <a:r>
              <a:rPr kumimoji="0" lang="en-US" sz="2400" b="0" i="0" u="none" strike="noStrike" cap="none" normalizeH="0" baseline="0" dirty="0" err="1" smtClean="0">
                <a:ln>
                  <a:noFill/>
                </a:ln>
                <a:solidFill>
                  <a:srgbClr val="424242"/>
                </a:solidFill>
                <a:effectLst/>
                <a:latin typeface="Nikosh" panose="02000000000000000000" pitchFamily="2" charset="0"/>
                <a:cs typeface="Nikosh" panose="02000000000000000000" pitchFamily="2" charset="0"/>
              </a:rPr>
              <a:t>য়ে</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ছিল</a:t>
            </a:r>
            <a:r>
              <a:rPr kumimoji="0" lang="hi-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তাদের মতে</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রিচ স্ক্রেনটা নামক ১৫ বছরের যুবক তার বন্ধুদের সঙ্গে মজা করার জন্য ১৯৮২ সালে একটি প্রোগ্রাম তৈরি করেন</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যা ফ্লপি ডিস্কের মাধ্যমে অ্যাপেল</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টু কম্পিউটারকে সংক্রমিত করেছিল</a:t>
            </a:r>
            <a:r>
              <a:rPr kumimoji="0" lang="hi-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আবার কেউ কেউ মনে করেন</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১৯৭০ সালে প্রথম ভাইরাস তৈরি করেছিলেন রবার্ট থমাস</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যে ভাইরাসের নাম ছিল ক্রিপার</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এটিও নিজে থেকে নিজেই অনুলিপি তৈরি করতে পারতো</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 </a:t>
            </a:r>
            <a:r>
              <a:rPr kumimoji="0" lang="bn-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তবে এটি পরীক্ষামূলক ছিল বলে মনে করা হ</a:t>
            </a:r>
            <a:r>
              <a:rPr kumimoji="0" lang="en-US"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য়</a:t>
            </a:r>
            <a:r>
              <a:rPr kumimoji="0" lang="hi-IN" sz="2400" b="0" i="0" u="none" strike="noStrike" cap="none" normalizeH="0" baseline="0" dirty="0" smtClean="0">
                <a:ln>
                  <a:noFill/>
                </a:ln>
                <a:solidFill>
                  <a:srgbClr val="424242"/>
                </a:solidFill>
                <a:effectLst/>
                <a:latin typeface="Nikosh" panose="02000000000000000000" pitchFamily="2" charset="0"/>
                <a:cs typeface="Nikosh" panose="02000000000000000000" pitchFamily="2" charset="0"/>
              </a:rPr>
              <a:t>।</a:t>
            </a:r>
            <a:endParaRPr kumimoji="0" lang="en-US" sz="3200" b="0" i="0" u="none" strike="noStrike" cap="none" normalizeH="0" baseline="0" dirty="0" smtClean="0">
              <a:ln>
                <a:noFill/>
              </a:ln>
              <a:solidFill>
                <a:schemeClr val="tx1"/>
              </a:solidFill>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663967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9831" y="0"/>
            <a:ext cx="6752169" cy="83099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smtClean="0">
                <a:ln/>
                <a:solidFill>
                  <a:schemeClr val="accent3"/>
                </a:solidFill>
                <a:latin typeface="Nikosh" panose="02000000000000000000" pitchFamily="2" charset="0"/>
                <a:cs typeface="Nikosh" panose="02000000000000000000" pitchFamily="2" charset="0"/>
              </a:rPr>
              <a:t>কম্পিউটার</a:t>
            </a:r>
            <a:r>
              <a:rPr lang="en-US" sz="4800" b="1" dirty="0" smtClean="0">
                <a:ln/>
                <a:solidFill>
                  <a:schemeClr val="accent3"/>
                </a:solidFill>
                <a:latin typeface="Nikosh" panose="02000000000000000000" pitchFamily="2" charset="0"/>
                <a:cs typeface="Nikosh" panose="02000000000000000000" pitchFamily="2" charset="0"/>
              </a:rPr>
              <a:t> </a:t>
            </a:r>
            <a:r>
              <a:rPr lang="en-US" sz="4800" b="1" dirty="0" err="1" smtClean="0">
                <a:ln/>
                <a:solidFill>
                  <a:schemeClr val="accent3"/>
                </a:solidFill>
                <a:latin typeface="Nikosh" panose="02000000000000000000" pitchFamily="2" charset="0"/>
                <a:cs typeface="Nikosh" panose="02000000000000000000" pitchFamily="2" charset="0"/>
              </a:rPr>
              <a:t>ভাইরাস</a:t>
            </a:r>
            <a:r>
              <a:rPr lang="en-US" sz="4800" b="1" dirty="0" smtClean="0">
                <a:ln/>
                <a:solidFill>
                  <a:schemeClr val="accent3"/>
                </a:solidFill>
                <a:latin typeface="Nikosh" panose="02000000000000000000" pitchFamily="2" charset="0"/>
                <a:cs typeface="Nikosh" panose="02000000000000000000" pitchFamily="2" charset="0"/>
              </a:rPr>
              <a:t> ও </a:t>
            </a:r>
            <a:r>
              <a:rPr lang="en-US" sz="4800" b="1" dirty="0" err="1" smtClean="0">
                <a:ln/>
                <a:solidFill>
                  <a:schemeClr val="accent3"/>
                </a:solidFill>
                <a:latin typeface="Nikosh" panose="02000000000000000000" pitchFamily="2" charset="0"/>
                <a:cs typeface="Nikosh" panose="02000000000000000000" pitchFamily="2" charset="0"/>
              </a:rPr>
              <a:t>এন্টিভাইরাস</a:t>
            </a:r>
            <a:endParaRPr lang="en-US" sz="4800" b="1" dirty="0">
              <a:ln/>
              <a:solidFill>
                <a:schemeClr val="accent3"/>
              </a:solidFill>
              <a:latin typeface="Nikosh" panose="02000000000000000000" pitchFamily="2" charset="0"/>
              <a:cs typeface="Nikosh" panose="02000000000000000000" pitchFamily="2" charset="0"/>
            </a:endParaRPr>
          </a:p>
        </p:txBody>
      </p:sp>
      <p:sp>
        <p:nvSpPr>
          <p:cNvPr id="3" name="Rectangle 2"/>
          <p:cNvSpPr/>
          <p:nvPr/>
        </p:nvSpPr>
        <p:spPr>
          <a:xfrm>
            <a:off x="126609" y="1166843"/>
            <a:ext cx="8605267" cy="4585871"/>
          </a:xfrm>
          <a:prstGeom prst="rect">
            <a:avLst/>
          </a:prstGeom>
        </p:spPr>
        <p:txBody>
          <a:bodyPr wrap="square">
            <a:spAutoFit/>
          </a:bodyPr>
          <a:lstStyle/>
          <a:p>
            <a:r>
              <a:rPr lang="as-IN" sz="4000" b="1" u="sng" dirty="0">
                <a:ln w="0"/>
                <a:effectLst>
                  <a:outerShdw blurRad="38100" dist="19050" dir="2700000" algn="tl" rotWithShape="0">
                    <a:schemeClr val="dk1">
                      <a:alpha val="40000"/>
                    </a:schemeClr>
                  </a:outerShdw>
                </a:effectLst>
                <a:latin typeface="Nikosh" panose="02000000000000000000" pitchFamily="2" charset="0"/>
                <a:cs typeface="Nikosh" panose="02000000000000000000" pitchFamily="2" charset="0"/>
              </a:rPr>
              <a:t>ভাইরাসের ধরন</a:t>
            </a:r>
          </a:p>
          <a:p>
            <a:r>
              <a:rPr lang="as-IN" sz="2800" dirty="0">
                <a:solidFill>
                  <a:srgbClr val="424242"/>
                </a:solidFill>
                <a:latin typeface="Nikosh" panose="02000000000000000000" pitchFamily="2" charset="0"/>
                <a:cs typeface="Nikosh" panose="02000000000000000000" pitchFamily="2" charset="0"/>
              </a:rPr>
              <a:t>কম্পিউটার ভাইরাসের ধরণ অনেকটাই মানবদেহের ভাইরাসের মতই। মানুষের শরীরের ভাইরাস যেমন এক দেহ থেকে অন্য দেহে সংক্রমিত </a:t>
            </a:r>
            <a:r>
              <a:rPr lang="as-IN" sz="2800" dirty="0" smtClean="0">
                <a:solidFill>
                  <a:srgbClr val="424242"/>
                </a:solidFill>
                <a:latin typeface="Nikosh" panose="02000000000000000000" pitchFamily="2" charset="0"/>
                <a:cs typeface="Nikosh" panose="02000000000000000000" pitchFamily="2" charset="0"/>
              </a:rPr>
              <a:t>হ</a:t>
            </a:r>
            <a:r>
              <a:rPr lang="en-US" sz="2800" dirty="0" smtClean="0">
                <a:solidFill>
                  <a:srgbClr val="424242"/>
                </a:solidFill>
                <a:latin typeface="Nikosh" panose="02000000000000000000" pitchFamily="2" charset="0"/>
                <a:cs typeface="Nikosh" panose="02000000000000000000" pitchFamily="2" charset="0"/>
              </a:rPr>
              <a:t>য়</a:t>
            </a:r>
            <a:r>
              <a:rPr lang="as-IN" sz="2800" dirty="0" smtClean="0">
                <a:solidFill>
                  <a:srgbClr val="424242"/>
                </a:solidFill>
                <a:latin typeface="Nikosh" panose="02000000000000000000" pitchFamily="2" charset="0"/>
                <a:cs typeface="Nikosh" panose="02000000000000000000" pitchFamily="2" charset="0"/>
              </a:rPr>
              <a:t>,</a:t>
            </a:r>
            <a:r>
              <a:rPr lang="as-IN" sz="2800" dirty="0">
                <a:solidFill>
                  <a:srgbClr val="424242"/>
                </a:solidFill>
                <a:latin typeface="Nikosh" panose="02000000000000000000" pitchFamily="2" charset="0"/>
                <a:cs typeface="Nikosh" panose="02000000000000000000" pitchFamily="2" charset="0"/>
              </a:rPr>
              <a:t> তেমনি কম্পিউটার ভাইরাসও এক কম্পিউটার থেকে অন্য কম্পিউটারে সংক্রমিত </a:t>
            </a:r>
            <a:r>
              <a:rPr lang="as-IN" sz="2800" dirty="0" smtClean="0">
                <a:solidFill>
                  <a:srgbClr val="424242"/>
                </a:solidFill>
                <a:latin typeface="Nikosh" panose="02000000000000000000" pitchFamily="2" charset="0"/>
                <a:cs typeface="Nikosh" panose="02000000000000000000" pitchFamily="2" charset="0"/>
              </a:rPr>
              <a:t>হ</a:t>
            </a:r>
            <a:r>
              <a:rPr lang="en-US" sz="2800" dirty="0" smtClean="0">
                <a:solidFill>
                  <a:srgbClr val="424242"/>
                </a:solidFill>
                <a:latin typeface="Nikosh" panose="02000000000000000000" pitchFamily="2" charset="0"/>
                <a:cs typeface="Nikosh" panose="02000000000000000000" pitchFamily="2" charset="0"/>
              </a:rPr>
              <a:t>য়</a:t>
            </a:r>
            <a:r>
              <a:rPr lang="as-IN" sz="2800" dirty="0" smtClean="0">
                <a:solidFill>
                  <a:srgbClr val="424242"/>
                </a:solidFill>
                <a:latin typeface="Nikosh" panose="02000000000000000000" pitchFamily="2" charset="0"/>
                <a:cs typeface="Nikosh" panose="02000000000000000000" pitchFamily="2" charset="0"/>
              </a:rPr>
              <a:t>।</a:t>
            </a:r>
            <a:r>
              <a:rPr lang="as-IN" sz="2800" dirty="0">
                <a:solidFill>
                  <a:srgbClr val="424242"/>
                </a:solidFill>
                <a:latin typeface="Nikosh" panose="02000000000000000000" pitchFamily="2" charset="0"/>
                <a:cs typeface="Nikosh" panose="02000000000000000000" pitchFamily="2" charset="0"/>
              </a:rPr>
              <a:t> মানব শরীরের ভাইরাস আকারে ছোট ও ক্ষতিকর, তেমনি কম্পিউটার ভাইরাসও আকারে ছোট ও কম্পিউটারের জন্য অনেক ক্ষতিকর। </a:t>
            </a:r>
            <a:r>
              <a:rPr lang="as-IN" sz="2800" dirty="0" smtClean="0">
                <a:solidFill>
                  <a:srgbClr val="424242"/>
                </a:solidFill>
                <a:latin typeface="Nikosh" panose="02000000000000000000" pitchFamily="2" charset="0"/>
                <a:cs typeface="Nikosh" panose="02000000000000000000" pitchFamily="2" charset="0"/>
              </a:rPr>
              <a:t>সম</a:t>
            </a:r>
            <a:r>
              <a:rPr lang="en-US" sz="2800" dirty="0" err="1" smtClean="0">
                <a:solidFill>
                  <a:srgbClr val="424242"/>
                </a:solidFill>
                <a:latin typeface="Nikosh" panose="02000000000000000000" pitchFamily="2" charset="0"/>
                <a:cs typeface="Nikosh" panose="02000000000000000000" pitchFamily="2" charset="0"/>
              </a:rPr>
              <a:t>য়ের</a:t>
            </a:r>
            <a:r>
              <a:rPr lang="as-IN" sz="2800" dirty="0" smtClean="0">
                <a:solidFill>
                  <a:srgbClr val="424242"/>
                </a:solidFill>
                <a:latin typeface="Nikosh" panose="02000000000000000000" pitchFamily="2" charset="0"/>
                <a:cs typeface="Nikosh" panose="02000000000000000000" pitchFamily="2" charset="0"/>
              </a:rPr>
              <a:t> পরিক্রমা</a:t>
            </a:r>
            <a:r>
              <a:rPr lang="en-US" sz="2800" dirty="0" smtClean="0">
                <a:solidFill>
                  <a:srgbClr val="424242"/>
                </a:solidFill>
                <a:latin typeface="Nikosh" panose="02000000000000000000" pitchFamily="2" charset="0"/>
                <a:cs typeface="Nikosh" panose="02000000000000000000" pitchFamily="2" charset="0"/>
              </a:rPr>
              <a:t>য়</a:t>
            </a:r>
            <a:r>
              <a:rPr lang="as-IN" sz="2800" dirty="0" smtClean="0">
                <a:solidFill>
                  <a:srgbClr val="424242"/>
                </a:solidFill>
                <a:latin typeface="Nikosh" panose="02000000000000000000" pitchFamily="2" charset="0"/>
                <a:cs typeface="Nikosh" panose="02000000000000000000" pitchFamily="2" charset="0"/>
              </a:rPr>
              <a:t> প্রতিনি</a:t>
            </a:r>
            <a:r>
              <a:rPr lang="en-US" sz="2800" dirty="0" smtClean="0">
                <a:solidFill>
                  <a:srgbClr val="424242"/>
                </a:solidFill>
                <a:latin typeface="Nikosh" panose="02000000000000000000" pitchFamily="2" charset="0"/>
                <a:cs typeface="Nikosh" panose="02000000000000000000" pitchFamily="2" charset="0"/>
              </a:rPr>
              <a:t>য়</a:t>
            </a:r>
            <a:r>
              <a:rPr lang="as-IN" sz="2800" dirty="0" smtClean="0">
                <a:solidFill>
                  <a:srgbClr val="424242"/>
                </a:solidFill>
                <a:latin typeface="Nikosh" panose="02000000000000000000" pitchFamily="2" charset="0"/>
                <a:cs typeface="Nikosh" panose="02000000000000000000" pitchFamily="2" charset="0"/>
              </a:rPr>
              <a:t>তই </a:t>
            </a:r>
            <a:r>
              <a:rPr lang="as-IN" sz="2800" dirty="0">
                <a:solidFill>
                  <a:srgbClr val="424242"/>
                </a:solidFill>
                <a:latin typeface="Nikosh" panose="02000000000000000000" pitchFamily="2" charset="0"/>
                <a:cs typeface="Nikosh" panose="02000000000000000000" pitchFamily="2" charset="0"/>
              </a:rPr>
              <a:t>বিভিন্ন ধরনের কম্পিউটার ভাইরাস আবিষ্কার হচ্ছে। প্রকৃতি ও ক্ষতির উপর ভিত্তি করে বিভিন্ন ধরনের ভাইরাস রয়েছে, যেমন: ফাইল বা প্রোগ্রাম ভাইরাস, ম্যাক্রো ভাইরাস, রেসিডেন্ট ভাইরাস, ফ্যাট ভাইরাস, বুট ভাইরাস ইত্যাদি।</a:t>
            </a:r>
            <a:endParaRPr lang="as-IN" sz="2800" b="0" i="0" dirty="0">
              <a:solidFill>
                <a:srgbClr val="424242"/>
              </a:solidFill>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993592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2557" y="0"/>
            <a:ext cx="6752169" cy="83099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smtClean="0">
                <a:ln/>
                <a:solidFill>
                  <a:schemeClr val="accent3"/>
                </a:solidFill>
                <a:latin typeface="Nikosh" panose="02000000000000000000" pitchFamily="2" charset="0"/>
                <a:cs typeface="Nikosh" panose="02000000000000000000" pitchFamily="2" charset="0"/>
              </a:rPr>
              <a:t>কম্পিউটার</a:t>
            </a:r>
            <a:r>
              <a:rPr lang="en-US" sz="4800" b="1" dirty="0" smtClean="0">
                <a:ln/>
                <a:solidFill>
                  <a:schemeClr val="accent3"/>
                </a:solidFill>
                <a:latin typeface="Nikosh" panose="02000000000000000000" pitchFamily="2" charset="0"/>
                <a:cs typeface="Nikosh" panose="02000000000000000000" pitchFamily="2" charset="0"/>
              </a:rPr>
              <a:t> </a:t>
            </a:r>
            <a:r>
              <a:rPr lang="en-US" sz="4800" b="1" dirty="0" err="1" smtClean="0">
                <a:ln/>
                <a:solidFill>
                  <a:schemeClr val="accent3"/>
                </a:solidFill>
                <a:latin typeface="Nikosh" panose="02000000000000000000" pitchFamily="2" charset="0"/>
                <a:cs typeface="Nikosh" panose="02000000000000000000" pitchFamily="2" charset="0"/>
              </a:rPr>
              <a:t>ভাইরাস</a:t>
            </a:r>
            <a:r>
              <a:rPr lang="en-US" sz="4800" b="1" dirty="0" smtClean="0">
                <a:ln/>
                <a:solidFill>
                  <a:schemeClr val="accent3"/>
                </a:solidFill>
                <a:latin typeface="Nikosh" panose="02000000000000000000" pitchFamily="2" charset="0"/>
                <a:cs typeface="Nikosh" panose="02000000000000000000" pitchFamily="2" charset="0"/>
              </a:rPr>
              <a:t> ও </a:t>
            </a:r>
            <a:r>
              <a:rPr lang="en-US" sz="4800" b="1" dirty="0" err="1" smtClean="0">
                <a:ln/>
                <a:solidFill>
                  <a:schemeClr val="accent3"/>
                </a:solidFill>
                <a:latin typeface="Nikosh" panose="02000000000000000000" pitchFamily="2" charset="0"/>
                <a:cs typeface="Nikosh" panose="02000000000000000000" pitchFamily="2" charset="0"/>
              </a:rPr>
              <a:t>এন্টিভাইরাস</a:t>
            </a:r>
            <a:endParaRPr lang="en-US" sz="4800" b="1" dirty="0">
              <a:ln/>
              <a:solidFill>
                <a:schemeClr val="accent3"/>
              </a:solidFill>
              <a:latin typeface="Nikosh" panose="02000000000000000000" pitchFamily="2" charset="0"/>
              <a:cs typeface="Nikosh" panose="02000000000000000000" pitchFamily="2" charset="0"/>
            </a:endParaRPr>
          </a:p>
        </p:txBody>
      </p:sp>
      <p:sp>
        <p:nvSpPr>
          <p:cNvPr id="3" name="Rectangle 2"/>
          <p:cNvSpPr/>
          <p:nvPr/>
        </p:nvSpPr>
        <p:spPr>
          <a:xfrm>
            <a:off x="160657" y="830997"/>
            <a:ext cx="8842665" cy="5078313"/>
          </a:xfrm>
          <a:prstGeom prst="rect">
            <a:avLst/>
          </a:prstGeom>
        </p:spPr>
        <p:txBody>
          <a:bodyPr wrap="square">
            <a:spAutoFit/>
          </a:bodyPr>
          <a:lstStyle/>
          <a:p>
            <a:r>
              <a:rPr lang="as-IN" sz="3600" b="1" u="sng" dirty="0">
                <a:ln w="0"/>
                <a:solidFill>
                  <a:srgbClr val="FF0000"/>
                </a:solidFill>
                <a:effectLst>
                  <a:outerShdw blurRad="38100" dist="25400" dir="5400000" algn="ctr" rotWithShape="0">
                    <a:srgbClr val="6E747A">
                      <a:alpha val="43000"/>
                    </a:srgbClr>
                  </a:outerShdw>
                </a:effectLst>
                <a:latin typeface="Nikosh" panose="02000000000000000000" pitchFamily="2" charset="0"/>
                <a:cs typeface="Nikosh" panose="02000000000000000000" pitchFamily="2" charset="0"/>
              </a:rPr>
              <a:t>ভাইরাস আক্রান্ত </a:t>
            </a:r>
            <a:r>
              <a:rPr lang="as-IN" sz="3600" b="1" u="sng" dirty="0" smtClean="0">
                <a:ln w="0"/>
                <a:solidFill>
                  <a:srgbClr val="FF0000"/>
                </a:solidFill>
                <a:effectLst>
                  <a:outerShdw blurRad="38100" dist="25400" dir="5400000" algn="ctr" rotWithShape="0">
                    <a:srgbClr val="6E747A">
                      <a:alpha val="43000"/>
                    </a:srgbClr>
                  </a:outerShdw>
                </a:effectLst>
                <a:latin typeface="Nikosh" panose="02000000000000000000" pitchFamily="2" charset="0"/>
                <a:cs typeface="Nikosh" panose="02000000000000000000" pitchFamily="2" charset="0"/>
              </a:rPr>
              <a:t>হও</a:t>
            </a:r>
            <a:r>
              <a:rPr lang="en-US" sz="3600" b="1" u="sng" dirty="0" err="1" smtClean="0">
                <a:ln w="0"/>
                <a:solidFill>
                  <a:srgbClr val="FF0000"/>
                </a:solidFill>
                <a:effectLst>
                  <a:outerShdw blurRad="38100" dist="25400" dir="5400000" algn="ctr" rotWithShape="0">
                    <a:srgbClr val="6E747A">
                      <a:alpha val="43000"/>
                    </a:srgbClr>
                  </a:outerShdw>
                </a:effectLst>
                <a:latin typeface="Nikosh" panose="02000000000000000000" pitchFamily="2" charset="0"/>
                <a:cs typeface="Nikosh" panose="02000000000000000000" pitchFamily="2" charset="0"/>
              </a:rPr>
              <a:t>য়ার</a:t>
            </a:r>
            <a:r>
              <a:rPr lang="as-IN" sz="3600" b="1" u="sng" dirty="0" smtClean="0">
                <a:ln w="0"/>
                <a:solidFill>
                  <a:srgbClr val="FF0000"/>
                </a:solidFill>
                <a:effectLst>
                  <a:outerShdw blurRad="38100" dist="25400" dir="5400000" algn="ctr" rotWithShape="0">
                    <a:srgbClr val="6E747A">
                      <a:alpha val="43000"/>
                    </a:srgbClr>
                  </a:outerShdw>
                </a:effectLst>
                <a:latin typeface="Nikosh" panose="02000000000000000000" pitchFamily="2" charset="0"/>
                <a:cs typeface="Nikosh" panose="02000000000000000000" pitchFamily="2" charset="0"/>
              </a:rPr>
              <a:t> </a:t>
            </a:r>
            <a:r>
              <a:rPr lang="as-IN" sz="3600" b="1" u="sng" dirty="0">
                <a:ln w="0"/>
                <a:solidFill>
                  <a:srgbClr val="FF0000"/>
                </a:solidFill>
                <a:effectLst>
                  <a:outerShdw blurRad="38100" dist="25400" dir="5400000" algn="ctr" rotWithShape="0">
                    <a:srgbClr val="6E747A">
                      <a:alpha val="43000"/>
                    </a:srgbClr>
                  </a:outerShdw>
                </a:effectLst>
                <a:latin typeface="Nikosh" panose="02000000000000000000" pitchFamily="2" charset="0"/>
                <a:cs typeface="Nikosh" panose="02000000000000000000" pitchFamily="2" charset="0"/>
              </a:rPr>
              <a:t>লক্ষণ</a:t>
            </a:r>
          </a:p>
          <a:p>
            <a:r>
              <a:rPr lang="as-IN" sz="2400" dirty="0">
                <a:solidFill>
                  <a:srgbClr val="424242"/>
                </a:solidFill>
                <a:latin typeface="Nikosh" panose="02000000000000000000" pitchFamily="2" charset="0"/>
                <a:cs typeface="Nikosh" panose="02000000000000000000" pitchFamily="2" charset="0"/>
              </a:rPr>
              <a:t>আমরা ইতিমধ্যেই জেনেছি বিভিন্ন ধরনের ভাইরাস </a:t>
            </a:r>
            <a:r>
              <a:rPr lang="as-IN" sz="2400" dirty="0" smtClean="0">
                <a:solidFill>
                  <a:srgbClr val="424242"/>
                </a:solidFill>
                <a:latin typeface="Nikosh" panose="02000000000000000000" pitchFamily="2" charset="0"/>
                <a:cs typeface="Nikosh" panose="02000000000000000000" pitchFamily="2" charset="0"/>
              </a:rPr>
              <a:t>র</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ছে</a:t>
            </a:r>
            <a:r>
              <a:rPr lang="as-IN" sz="2400" dirty="0">
                <a:solidFill>
                  <a:srgbClr val="424242"/>
                </a:solidFill>
                <a:latin typeface="Nikosh" panose="02000000000000000000" pitchFamily="2" charset="0"/>
                <a:cs typeface="Nikosh" panose="02000000000000000000" pitchFamily="2" charset="0"/>
              </a:rPr>
              <a:t>। ফলে স্বাভাবিকভাবে সকল ভাইরাস আক্রান্ত কম্পিউটারে একই লক্ষণ প্রকাশ পাবে না। তাহলে কীভাবে বুঝবেন আপনার কম্পিউটার বা ডিভাইসটি ভাইরাসে আক্রান্ত </a:t>
            </a:r>
            <a:r>
              <a:rPr lang="as-IN" sz="2400" dirty="0" smtClean="0">
                <a:solidFill>
                  <a:srgbClr val="424242"/>
                </a:solidFill>
                <a:latin typeface="Nikosh" panose="02000000000000000000" pitchFamily="2" charset="0"/>
                <a:cs typeface="Nikosh" panose="02000000000000000000" pitchFamily="2" charset="0"/>
              </a:rPr>
              <a:t>হ</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ছে </a:t>
            </a:r>
            <a:r>
              <a:rPr lang="as-IN" sz="2400" dirty="0">
                <a:solidFill>
                  <a:srgbClr val="424242"/>
                </a:solidFill>
                <a:latin typeface="Nikosh" panose="02000000000000000000" pitchFamily="2" charset="0"/>
                <a:cs typeface="Nikosh" panose="02000000000000000000" pitchFamily="2" charset="0"/>
              </a:rPr>
              <a:t>কি না?</a:t>
            </a:r>
          </a:p>
          <a:p>
            <a:r>
              <a:rPr lang="as-IN" sz="2400" dirty="0">
                <a:solidFill>
                  <a:srgbClr val="424242"/>
                </a:solidFill>
                <a:latin typeface="Nikosh" panose="02000000000000000000" pitchFamily="2" charset="0"/>
                <a:cs typeface="Nikosh" panose="02000000000000000000" pitchFamily="2" charset="0"/>
              </a:rPr>
              <a:t>ভাইরাসে আক্রান্ত হলে কম বেশি সব কম্পিউটারে বেশ কিছু লক্ষণ প্রকাশ </a:t>
            </a:r>
            <a:r>
              <a:rPr lang="as-IN" sz="2400" dirty="0" smtClean="0">
                <a:solidFill>
                  <a:srgbClr val="424242"/>
                </a:solidFill>
                <a:latin typeface="Nikosh" panose="02000000000000000000" pitchFamily="2" charset="0"/>
                <a:cs typeface="Nikosh" panose="02000000000000000000" pitchFamily="2" charset="0"/>
              </a:rPr>
              <a:t>পা</a:t>
            </a:r>
            <a:r>
              <a:rPr lang="en-US" sz="2400" dirty="0"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a:t>
            </a:r>
            <a:r>
              <a:rPr lang="as-IN" sz="2400" dirty="0">
                <a:solidFill>
                  <a:srgbClr val="424242"/>
                </a:solidFill>
                <a:latin typeface="Nikosh" panose="02000000000000000000" pitchFamily="2" charset="0"/>
                <a:cs typeface="Nikosh" panose="02000000000000000000" pitchFamily="2" charset="0"/>
              </a:rPr>
              <a:t> আপনি এসব লক্ষণ দেখে ধারণা করতে পারবেন আপনার ডিভাইসটি আসলেই ভাইরাসের দ্বারা আক্রান্ত </a:t>
            </a:r>
            <a:r>
              <a:rPr lang="as-IN" sz="2400" dirty="0" smtClean="0">
                <a:solidFill>
                  <a:srgbClr val="424242"/>
                </a:solidFill>
                <a:latin typeface="Nikosh" panose="02000000000000000000" pitchFamily="2" charset="0"/>
                <a:cs typeface="Nikosh" panose="02000000000000000000" pitchFamily="2" charset="0"/>
              </a:rPr>
              <a:t>হ</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ছে </a:t>
            </a:r>
            <a:r>
              <a:rPr lang="as-IN" sz="2400" dirty="0">
                <a:solidFill>
                  <a:srgbClr val="424242"/>
                </a:solidFill>
                <a:latin typeface="Nikosh" panose="02000000000000000000" pitchFamily="2" charset="0"/>
                <a:cs typeface="Nikosh" panose="02000000000000000000" pitchFamily="2" charset="0"/>
              </a:rPr>
              <a:t>কিনা। যেমন: </a:t>
            </a:r>
            <a:r>
              <a:rPr lang="as-IN" sz="2400" dirty="0" smtClean="0">
                <a:solidFill>
                  <a:srgbClr val="424242"/>
                </a:solidFill>
                <a:latin typeface="Nikosh" panose="02000000000000000000" pitchFamily="2" charset="0"/>
                <a:cs typeface="Nikosh" panose="02000000000000000000" pitchFamily="2" charset="0"/>
              </a:rPr>
              <a:t>স</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ক্রি</a:t>
            </a:r>
            <a:r>
              <a:rPr lang="en-US" sz="2400" dirty="0"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ভাবে </a:t>
            </a:r>
            <a:r>
              <a:rPr lang="as-IN" sz="2400" dirty="0">
                <a:solidFill>
                  <a:srgbClr val="424242"/>
                </a:solidFill>
                <a:latin typeface="Nikosh" panose="02000000000000000000" pitchFamily="2" charset="0"/>
                <a:cs typeface="Nikosh" panose="02000000000000000000" pitchFamily="2" charset="0"/>
              </a:rPr>
              <a:t>অ্যাপ্লিকেশন চালু বা বন্ধ </a:t>
            </a:r>
            <a:r>
              <a:rPr lang="as-IN" sz="2400" dirty="0" smtClean="0">
                <a:solidFill>
                  <a:srgbClr val="424242"/>
                </a:solidFill>
                <a:latin typeface="Nikosh" panose="02000000000000000000" pitchFamily="2" charset="0"/>
                <a:cs typeface="Nikosh" panose="02000000000000000000" pitchFamily="2" charset="0"/>
              </a:rPr>
              <a:t>হও</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a:t>
            </a:r>
            <a:r>
              <a:rPr lang="as-IN" sz="2400" dirty="0">
                <a:solidFill>
                  <a:srgbClr val="424242"/>
                </a:solidFill>
                <a:latin typeface="Nikosh" panose="02000000000000000000" pitchFamily="2" charset="0"/>
                <a:cs typeface="Nikosh" panose="02000000000000000000" pitchFamily="2" charset="0"/>
              </a:rPr>
              <a:t> সিস্টেম এরর প্রদর্শন, ডিভাইসটি হঠাৎ হ্যাং </a:t>
            </a:r>
            <a:r>
              <a:rPr lang="as-IN" sz="2400" dirty="0" smtClean="0">
                <a:solidFill>
                  <a:srgbClr val="424242"/>
                </a:solidFill>
                <a:latin typeface="Nikosh" panose="02000000000000000000" pitchFamily="2" charset="0"/>
                <a:cs typeface="Nikosh" panose="02000000000000000000" pitchFamily="2" charset="0"/>
              </a:rPr>
              <a:t>হ</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 যাও</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a:t>
            </a:r>
            <a:r>
              <a:rPr lang="as-IN" sz="2400" dirty="0">
                <a:solidFill>
                  <a:srgbClr val="424242"/>
                </a:solidFill>
                <a:latin typeface="Nikosh" panose="02000000000000000000" pitchFamily="2" charset="0"/>
                <a:cs typeface="Nikosh" panose="02000000000000000000" pitchFamily="2" charset="0"/>
              </a:rPr>
              <a:t> অহেতুক কোনো নির্দেশনা স্ক্রিনে প্রদর্শন, প্রোগ্রাম লোড নিতে অধিক </a:t>
            </a:r>
            <a:r>
              <a:rPr lang="as-IN" sz="2400" dirty="0" smtClean="0">
                <a:solidFill>
                  <a:srgbClr val="424242"/>
                </a:solidFill>
                <a:latin typeface="Nikosh" panose="02000000000000000000" pitchFamily="2" charset="0"/>
                <a:cs typeface="Nikosh" panose="02000000000000000000" pitchFamily="2" charset="0"/>
              </a:rPr>
              <a:t>সম</a:t>
            </a:r>
            <a:r>
              <a:rPr lang="en-US" sz="2400" dirty="0"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 নেও</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a:t>
            </a:r>
            <a:r>
              <a:rPr lang="as-IN" sz="2400" dirty="0">
                <a:solidFill>
                  <a:srgbClr val="424242"/>
                </a:solidFill>
                <a:latin typeface="Nikosh" panose="02000000000000000000" pitchFamily="2" charset="0"/>
                <a:cs typeface="Nikosh" panose="02000000000000000000" pitchFamily="2" charset="0"/>
              </a:rPr>
              <a:t> ইন্টারনেট গতি স্লো </a:t>
            </a:r>
            <a:r>
              <a:rPr lang="as-IN" sz="2400" dirty="0" smtClean="0">
                <a:solidFill>
                  <a:srgbClr val="424242"/>
                </a:solidFill>
                <a:latin typeface="Nikosh" panose="02000000000000000000" pitchFamily="2" charset="0"/>
                <a:cs typeface="Nikosh" panose="02000000000000000000" pitchFamily="2" charset="0"/>
              </a:rPr>
              <a:t>হ</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 যাও</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a:t>
            </a:r>
            <a:r>
              <a:rPr lang="as-IN" sz="2400" dirty="0">
                <a:solidFill>
                  <a:srgbClr val="424242"/>
                </a:solidFill>
                <a:latin typeface="Nikosh" panose="02000000000000000000" pitchFamily="2" charset="0"/>
                <a:cs typeface="Nikosh" panose="02000000000000000000" pitchFamily="2" charset="0"/>
              </a:rPr>
              <a:t> ডিভাইসের ফাইল এমনিতেই ডিলিট </a:t>
            </a:r>
            <a:r>
              <a:rPr lang="as-IN" sz="2400" dirty="0" smtClean="0">
                <a:solidFill>
                  <a:srgbClr val="424242"/>
                </a:solidFill>
                <a:latin typeface="Nikosh" panose="02000000000000000000" pitchFamily="2" charset="0"/>
                <a:cs typeface="Nikosh" panose="02000000000000000000" pitchFamily="2" charset="0"/>
              </a:rPr>
              <a:t>হ</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 যাও</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a:t>
            </a:r>
            <a:r>
              <a:rPr lang="as-IN" sz="2400" dirty="0">
                <a:solidFill>
                  <a:srgbClr val="424242"/>
                </a:solidFill>
                <a:latin typeface="Nikosh" panose="02000000000000000000" pitchFamily="2" charset="0"/>
                <a:cs typeface="Nikosh" panose="02000000000000000000" pitchFamily="2" charset="0"/>
              </a:rPr>
              <a:t> </a:t>
            </a:r>
            <a:r>
              <a:rPr lang="as-IN" sz="2400" dirty="0" smtClean="0">
                <a:solidFill>
                  <a:srgbClr val="424242"/>
                </a:solidFill>
                <a:latin typeface="Nikosh" panose="02000000000000000000" pitchFamily="2" charset="0"/>
                <a:cs typeface="Nikosh" panose="02000000000000000000" pitchFamily="2" charset="0"/>
              </a:rPr>
              <a:t>সফটও</a:t>
            </a:r>
            <a:r>
              <a:rPr lang="en-US" sz="2400" dirty="0" err="1" smtClean="0">
                <a:solidFill>
                  <a:srgbClr val="424242"/>
                </a:solidFill>
                <a:latin typeface="Nikosh" panose="02000000000000000000" pitchFamily="2" charset="0"/>
                <a:cs typeface="Nikosh" panose="02000000000000000000" pitchFamily="2" charset="0"/>
              </a:rPr>
              <a:t>য়্যার</a:t>
            </a:r>
            <a:r>
              <a:rPr lang="as-IN" sz="2400" dirty="0" smtClean="0">
                <a:solidFill>
                  <a:srgbClr val="424242"/>
                </a:solidFill>
                <a:latin typeface="Nikosh" panose="02000000000000000000" pitchFamily="2" charset="0"/>
                <a:cs typeface="Nikosh" panose="02000000000000000000" pitchFamily="2" charset="0"/>
              </a:rPr>
              <a:t> </a:t>
            </a:r>
            <a:r>
              <a:rPr lang="as-IN" sz="2400" dirty="0">
                <a:solidFill>
                  <a:srgbClr val="424242"/>
                </a:solidFill>
                <a:latin typeface="Nikosh" panose="02000000000000000000" pitchFamily="2" charset="0"/>
                <a:cs typeface="Nikosh" panose="02000000000000000000" pitchFamily="2" charset="0"/>
              </a:rPr>
              <a:t>ও </a:t>
            </a:r>
            <a:r>
              <a:rPr lang="as-IN" sz="2400" dirty="0" smtClean="0">
                <a:solidFill>
                  <a:srgbClr val="424242"/>
                </a:solidFill>
                <a:latin typeface="Nikosh" panose="02000000000000000000" pitchFamily="2" charset="0"/>
                <a:cs typeface="Nikosh" panose="02000000000000000000" pitchFamily="2" charset="0"/>
              </a:rPr>
              <a:t>হার্ডও</a:t>
            </a:r>
            <a:r>
              <a:rPr lang="en-US" sz="2400" dirty="0" err="1" smtClean="0">
                <a:solidFill>
                  <a:srgbClr val="424242"/>
                </a:solidFill>
                <a:latin typeface="Nikosh" panose="02000000000000000000" pitchFamily="2" charset="0"/>
                <a:cs typeface="Nikosh" panose="02000000000000000000" pitchFamily="2" charset="0"/>
              </a:rPr>
              <a:t>য়্যারের</a:t>
            </a:r>
            <a:r>
              <a:rPr lang="as-IN" sz="2400" dirty="0" smtClean="0">
                <a:solidFill>
                  <a:srgbClr val="424242"/>
                </a:solidFill>
                <a:latin typeface="Nikosh" panose="02000000000000000000" pitchFamily="2" charset="0"/>
                <a:cs typeface="Nikosh" panose="02000000000000000000" pitchFamily="2" charset="0"/>
              </a:rPr>
              <a:t> </a:t>
            </a:r>
            <a:r>
              <a:rPr lang="as-IN" sz="2400" dirty="0">
                <a:solidFill>
                  <a:srgbClr val="424242"/>
                </a:solidFill>
                <a:latin typeface="Nikosh" panose="02000000000000000000" pitchFamily="2" charset="0"/>
                <a:cs typeface="Nikosh" panose="02000000000000000000" pitchFamily="2" charset="0"/>
              </a:rPr>
              <a:t>ত্রুটি পরিলক্ষিত </a:t>
            </a:r>
            <a:r>
              <a:rPr lang="as-IN" sz="2400" dirty="0" smtClean="0">
                <a:solidFill>
                  <a:srgbClr val="424242"/>
                </a:solidFill>
                <a:latin typeface="Nikosh" panose="02000000000000000000" pitchFamily="2" charset="0"/>
                <a:cs typeface="Nikosh" panose="02000000000000000000" pitchFamily="2" charset="0"/>
              </a:rPr>
              <a:t>হও</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a:t>
            </a:r>
            <a:r>
              <a:rPr lang="as-IN" sz="2400" dirty="0">
                <a:solidFill>
                  <a:srgbClr val="424242"/>
                </a:solidFill>
                <a:latin typeface="Nikosh" panose="02000000000000000000" pitchFamily="2" charset="0"/>
                <a:cs typeface="Nikosh" panose="02000000000000000000" pitchFamily="2" charset="0"/>
              </a:rPr>
              <a:t> </a:t>
            </a:r>
            <a:r>
              <a:rPr lang="as-IN" sz="2400" dirty="0" smtClean="0">
                <a:solidFill>
                  <a:srgbClr val="424242"/>
                </a:solidFill>
                <a:latin typeface="Nikosh" panose="02000000000000000000" pitchFamily="2" charset="0"/>
                <a:cs typeface="Nikosh" panose="02000000000000000000" pitchFamily="2" charset="0"/>
              </a:rPr>
              <a:t>অপ্র</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জনী</a:t>
            </a:r>
            <a:r>
              <a:rPr lang="en-US" sz="2400" dirty="0" err="1" smtClean="0">
                <a:solidFill>
                  <a:srgbClr val="424242"/>
                </a:solidFill>
                <a:latin typeface="Nikosh" panose="02000000000000000000" pitchFamily="2" charset="0"/>
                <a:cs typeface="Nikosh" panose="02000000000000000000" pitchFamily="2" charset="0"/>
              </a:rPr>
              <a:t>য়ভা</a:t>
            </a:r>
            <a:r>
              <a:rPr lang="as-IN" sz="2400" dirty="0" smtClean="0">
                <a:solidFill>
                  <a:srgbClr val="424242"/>
                </a:solidFill>
                <a:latin typeface="Nikosh" panose="02000000000000000000" pitchFamily="2" charset="0"/>
                <a:cs typeface="Nikosh" panose="02000000000000000000" pitchFamily="2" charset="0"/>
              </a:rPr>
              <a:t>বে </a:t>
            </a:r>
            <a:r>
              <a:rPr lang="as-IN" sz="2400" dirty="0">
                <a:solidFill>
                  <a:srgbClr val="424242"/>
                </a:solidFill>
                <a:latin typeface="Nikosh" panose="02000000000000000000" pitchFamily="2" charset="0"/>
                <a:cs typeface="Nikosh" panose="02000000000000000000" pitchFamily="2" charset="0"/>
              </a:rPr>
              <a:t>হঠাৎ করেই কম্পিউটার বুট করতে শুরু করা, </a:t>
            </a:r>
            <a:r>
              <a:rPr lang="as-IN" sz="2400" dirty="0" smtClean="0">
                <a:solidFill>
                  <a:srgbClr val="424242"/>
                </a:solidFill>
                <a:latin typeface="Nikosh" panose="02000000000000000000" pitchFamily="2" charset="0"/>
                <a:cs typeface="Nikosh" panose="02000000000000000000" pitchFamily="2" charset="0"/>
              </a:rPr>
              <a:t>অপ্রোজনী</a:t>
            </a:r>
            <a:r>
              <a:rPr lang="en-US" sz="2400" dirty="0"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 </a:t>
            </a:r>
            <a:r>
              <a:rPr lang="as-IN" sz="2400" dirty="0">
                <a:solidFill>
                  <a:srgbClr val="424242"/>
                </a:solidFill>
                <a:latin typeface="Nikosh" panose="02000000000000000000" pitchFamily="2" charset="0"/>
                <a:cs typeface="Nikosh" panose="02000000000000000000" pitchFamily="2" charset="0"/>
              </a:rPr>
              <a:t>ও অজ্ঞাত সব ফাইল এমনিতেই ডিভাইসে চলে আসা ইত্যাদি। এসব লক্ষণগুলোর কোনোটি আপনার কম্পিউটারে প্রকাশ পেলে ধরে নেবেন আপনার কম্পিউটারটি বা ডিভাইসটি ভাইরাসের দ্বারা আক্রান্ত </a:t>
            </a:r>
            <a:r>
              <a:rPr lang="as-IN" sz="2400" dirty="0" smtClean="0">
                <a:solidFill>
                  <a:srgbClr val="424242"/>
                </a:solidFill>
                <a:latin typeface="Nikosh" panose="02000000000000000000" pitchFamily="2" charset="0"/>
                <a:cs typeface="Nikosh" panose="02000000000000000000" pitchFamily="2" charset="0"/>
              </a:rPr>
              <a:t>হ</a:t>
            </a:r>
            <a:r>
              <a:rPr lang="en-US" sz="2400" dirty="0" err="1" smtClean="0">
                <a:solidFill>
                  <a:srgbClr val="424242"/>
                </a:solidFill>
                <a:latin typeface="Nikosh" panose="02000000000000000000" pitchFamily="2" charset="0"/>
                <a:cs typeface="Nikosh" panose="02000000000000000000" pitchFamily="2" charset="0"/>
              </a:rPr>
              <a:t>য়ে</a:t>
            </a:r>
            <a:r>
              <a:rPr lang="as-IN" sz="2400" dirty="0" smtClean="0">
                <a:solidFill>
                  <a:srgbClr val="424242"/>
                </a:solidFill>
                <a:latin typeface="Nikosh" panose="02000000000000000000" pitchFamily="2" charset="0"/>
                <a:cs typeface="Nikosh" panose="02000000000000000000" pitchFamily="2" charset="0"/>
              </a:rPr>
              <a:t>ছে</a:t>
            </a:r>
            <a:r>
              <a:rPr lang="as-IN" sz="2400" dirty="0">
                <a:solidFill>
                  <a:srgbClr val="424242"/>
                </a:solidFill>
                <a:latin typeface="Nikosh" panose="02000000000000000000" pitchFamily="2" charset="0"/>
                <a:cs typeface="Nikosh" panose="02000000000000000000" pitchFamily="2" charset="0"/>
              </a:rPr>
              <a:t>।</a:t>
            </a:r>
            <a:endParaRPr lang="as-IN" sz="2400" b="0" i="0" dirty="0">
              <a:solidFill>
                <a:srgbClr val="424242"/>
              </a:solidFill>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142755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648" y="242552"/>
            <a:ext cx="6752169" cy="830997"/>
          </a:xfrm>
          <a:prstGeom prst="rect">
            <a:avLst/>
          </a:prstGeom>
          <a:noFill/>
        </p:spPr>
        <p:txBody>
          <a:bodyPr wrap="none" rtlCol="0">
            <a:spAutoFit/>
            <a:scene3d>
              <a:camera prst="orthographicFront"/>
              <a:lightRig rig="harsh" dir="t"/>
            </a:scene3d>
            <a:sp3d extrusionH="57150" prstMaterial="matte">
              <a:bevelT w="63500" h="12700" prst="angle"/>
              <a:contourClr>
                <a:schemeClr val="bg1">
                  <a:lumMod val="65000"/>
                </a:schemeClr>
              </a:contourClr>
            </a:sp3d>
          </a:bodyPr>
          <a:lstStyle/>
          <a:p>
            <a:r>
              <a:rPr lang="en-US" sz="4800" b="1" dirty="0" err="1" smtClean="0">
                <a:ln/>
                <a:solidFill>
                  <a:schemeClr val="accent3"/>
                </a:solidFill>
                <a:latin typeface="Nikosh" panose="02000000000000000000" pitchFamily="2" charset="0"/>
                <a:cs typeface="Nikosh" panose="02000000000000000000" pitchFamily="2" charset="0"/>
              </a:rPr>
              <a:t>কম্পিউটার</a:t>
            </a:r>
            <a:r>
              <a:rPr lang="en-US" sz="4800" b="1" dirty="0" smtClean="0">
                <a:ln/>
                <a:solidFill>
                  <a:schemeClr val="accent3"/>
                </a:solidFill>
                <a:latin typeface="Nikosh" panose="02000000000000000000" pitchFamily="2" charset="0"/>
                <a:cs typeface="Nikosh" panose="02000000000000000000" pitchFamily="2" charset="0"/>
              </a:rPr>
              <a:t> </a:t>
            </a:r>
            <a:r>
              <a:rPr lang="en-US" sz="4800" b="1" dirty="0" err="1" smtClean="0">
                <a:ln/>
                <a:solidFill>
                  <a:schemeClr val="accent3"/>
                </a:solidFill>
                <a:latin typeface="Nikosh" panose="02000000000000000000" pitchFamily="2" charset="0"/>
                <a:cs typeface="Nikosh" panose="02000000000000000000" pitchFamily="2" charset="0"/>
              </a:rPr>
              <a:t>ভাইরাস</a:t>
            </a:r>
            <a:r>
              <a:rPr lang="en-US" sz="4800" b="1" dirty="0" smtClean="0">
                <a:ln/>
                <a:solidFill>
                  <a:schemeClr val="accent3"/>
                </a:solidFill>
                <a:latin typeface="Nikosh" panose="02000000000000000000" pitchFamily="2" charset="0"/>
                <a:cs typeface="Nikosh" panose="02000000000000000000" pitchFamily="2" charset="0"/>
              </a:rPr>
              <a:t> ও </a:t>
            </a:r>
            <a:r>
              <a:rPr lang="en-US" sz="4800" b="1" dirty="0" err="1" smtClean="0">
                <a:ln/>
                <a:solidFill>
                  <a:schemeClr val="accent3"/>
                </a:solidFill>
                <a:latin typeface="Nikosh" panose="02000000000000000000" pitchFamily="2" charset="0"/>
                <a:cs typeface="Nikosh" panose="02000000000000000000" pitchFamily="2" charset="0"/>
              </a:rPr>
              <a:t>এন্টিভাইরাস</a:t>
            </a:r>
            <a:endParaRPr lang="en-US" sz="4800" b="1" dirty="0">
              <a:ln/>
              <a:solidFill>
                <a:schemeClr val="accent3"/>
              </a:solidFill>
              <a:latin typeface="Nikosh" panose="02000000000000000000" pitchFamily="2" charset="0"/>
              <a:cs typeface="Nikosh" panose="02000000000000000000" pitchFamily="2" charset="0"/>
            </a:endParaRPr>
          </a:p>
        </p:txBody>
      </p:sp>
      <p:sp>
        <p:nvSpPr>
          <p:cNvPr id="3" name="Rectangle 2"/>
          <p:cNvSpPr/>
          <p:nvPr/>
        </p:nvSpPr>
        <p:spPr>
          <a:xfrm>
            <a:off x="654675" y="1824077"/>
            <a:ext cx="7793865" cy="2554545"/>
          </a:xfrm>
          <a:prstGeom prst="rect">
            <a:avLst/>
          </a:prstGeom>
        </p:spPr>
        <p:txBody>
          <a:bodyPr wrap="square">
            <a:spAutoFit/>
          </a:bodyPr>
          <a:lstStyle/>
          <a:p>
            <a:r>
              <a:rPr lang="as-IN" sz="3200" b="1" u="sng"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Nikosh" panose="02000000000000000000" pitchFamily="2" charset="0"/>
                <a:cs typeface="Nikosh" panose="02000000000000000000" pitchFamily="2" charset="0"/>
              </a:rPr>
              <a:t>কীভাবে আপনার কম্পিউটারটি ভাইরাস মুক্ত রাখবেন</a:t>
            </a:r>
          </a:p>
          <a:p>
            <a:r>
              <a:rPr lang="as-IN" sz="3200" dirty="0">
                <a:latin typeface="Nikosh" panose="02000000000000000000" pitchFamily="2" charset="0"/>
                <a:cs typeface="Nikosh" panose="02000000000000000000" pitchFamily="2" charset="0"/>
              </a:rPr>
              <a:t>যদি কোনো কারণে আপনার কম্পিউটারটি ভাইরাস দ্বারা আক্রান্ত </a:t>
            </a:r>
            <a:r>
              <a:rPr lang="as-IN" sz="3200" dirty="0" smtClean="0">
                <a:latin typeface="Nikosh" panose="02000000000000000000" pitchFamily="2" charset="0"/>
                <a:cs typeface="Nikosh" panose="02000000000000000000" pitchFamily="2" charset="0"/>
              </a:rPr>
              <a:t>হ</a:t>
            </a:r>
            <a:r>
              <a:rPr lang="en-US" sz="3200" dirty="0" err="1" smtClean="0">
                <a:latin typeface="Nikosh" panose="02000000000000000000" pitchFamily="2" charset="0"/>
                <a:cs typeface="Nikosh" panose="02000000000000000000" pitchFamily="2" charset="0"/>
              </a:rPr>
              <a:t>য়ে</a:t>
            </a:r>
            <a:r>
              <a:rPr lang="as-IN" sz="3200" dirty="0" smtClean="0">
                <a:latin typeface="Nikosh" panose="02000000000000000000" pitchFamily="2" charset="0"/>
                <a:cs typeface="Nikosh" panose="02000000000000000000" pitchFamily="2" charset="0"/>
              </a:rPr>
              <a:t> যা</a:t>
            </a:r>
            <a:r>
              <a:rPr lang="en-US" sz="3200" dirty="0" smtClean="0">
                <a:latin typeface="Nikosh" panose="02000000000000000000" pitchFamily="2" charset="0"/>
                <a:cs typeface="Nikosh" panose="02000000000000000000" pitchFamily="2" charset="0"/>
              </a:rPr>
              <a:t>য়</a:t>
            </a:r>
            <a:r>
              <a:rPr lang="as-IN" sz="3200" dirty="0" smtClean="0">
                <a:latin typeface="Nikosh" panose="02000000000000000000" pitchFamily="2" charset="0"/>
                <a:cs typeface="Nikosh" panose="02000000000000000000" pitchFamily="2" charset="0"/>
              </a:rPr>
              <a:t> </a:t>
            </a:r>
            <a:r>
              <a:rPr lang="as-IN" sz="3200" dirty="0">
                <a:latin typeface="Nikosh" panose="02000000000000000000" pitchFamily="2" charset="0"/>
                <a:cs typeface="Nikosh" panose="02000000000000000000" pitchFamily="2" charset="0"/>
              </a:rPr>
              <a:t>তবে তাৎক্ষণিক ডিভাইসটি ভাইরাস মুক্ত করে ফেলতে হবে। তবে আপনার কম্পিউটারটি ভাইরাস মুক্ত রাখতে নিম্নোক্ত পদক্ষেপগুলো গ্রহণ করতে পারেন।</a:t>
            </a:r>
            <a:endParaRPr lang="as-IN" sz="3200" b="0" i="0" dirty="0">
              <a:effectLst/>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861710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139</TotalTime>
  <Words>1459</Words>
  <Application>Microsoft Office PowerPoint</Application>
  <PresentationFormat>On-screen Show (4:3)</PresentationFormat>
  <Paragraphs>182</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Arial Black</vt:lpstr>
      <vt:lpstr>Calibri</vt:lpstr>
      <vt:lpstr>Calibri Light</vt:lpstr>
      <vt:lpstr>Nikosh</vt:lpstr>
      <vt:lpstr>NikoshBAN</vt:lpstr>
      <vt:lpstr>Opera</vt:lpstr>
      <vt:lpstr>SolaimanLipi</vt:lpstr>
      <vt:lpstr>Times New Roman</vt:lpstr>
      <vt:lpstr>Vrinda</vt:lpstr>
      <vt:lpstr>Retrospect</vt:lpstr>
      <vt:lpstr>PowerPoint Presentation</vt:lpstr>
      <vt:lpstr>PowerPoint Presentation</vt:lpstr>
      <vt:lpstr>PowerPoint Presentation</vt:lpstr>
      <vt:lpstr>শিখন ফল</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RCG</dc:creator>
  <cp:lastModifiedBy>RCG</cp:lastModifiedBy>
  <cp:revision>16</cp:revision>
  <dcterms:created xsi:type="dcterms:W3CDTF">2020-07-14T17:04:13Z</dcterms:created>
  <dcterms:modified xsi:type="dcterms:W3CDTF">2020-07-14T19:23:14Z</dcterms:modified>
</cp:coreProperties>
</file>