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73" r:id="rId2"/>
    <p:sldId id="271" r:id="rId3"/>
    <p:sldId id="274" r:id="rId4"/>
    <p:sldId id="261" r:id="rId5"/>
    <p:sldId id="272" r:id="rId6"/>
    <p:sldId id="275" r:id="rId7"/>
    <p:sldId id="278" r:id="rId8"/>
    <p:sldId id="276" r:id="rId9"/>
    <p:sldId id="277" r:id="rId10"/>
    <p:sldId id="265" r:id="rId11"/>
    <p:sldId id="279" r:id="rId12"/>
    <p:sldId id="284" r:id="rId13"/>
    <p:sldId id="264" r:id="rId14"/>
    <p:sldId id="280" r:id="rId15"/>
    <p:sldId id="281" r:id="rId16"/>
    <p:sldId id="285" r:id="rId17"/>
    <p:sldId id="268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1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3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5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9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8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4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D366EFC-074B-4F2F-9A00-EEEAD2D7D7BF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366EFC-074B-4F2F-9A00-EEEAD2D7D7BF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4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4" y="42864"/>
            <a:ext cx="12087225" cy="1450757"/>
          </a:xfrm>
          <a:blipFill>
            <a:blip r:embed="rId2"/>
            <a:tile tx="0" ty="0" sx="100000" sy="100000" flip="none" algn="tl"/>
          </a:blipFill>
          <a:ln w="285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3" y="1600200"/>
            <a:ext cx="7558087" cy="4772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un 2"/>
          <p:cNvSpPr/>
          <p:nvPr/>
        </p:nvSpPr>
        <p:spPr>
          <a:xfrm>
            <a:off x="857251" y="1800225"/>
            <a:ext cx="914400" cy="4571999"/>
          </a:xfrm>
          <a:prstGeom prst="su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0553701" y="1800225"/>
            <a:ext cx="914400" cy="4572000"/>
          </a:xfrm>
          <a:prstGeom prst="su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438E39-C78D-475C-B5F6-423A2C5F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9188"/>
            <a:ext cx="4513366" cy="2975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7F96407-BA38-4AC6-A024-528DC5C5D6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67" y="1477328"/>
            <a:ext cx="4011657" cy="2937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E78054-6E19-4B78-9E4F-DCAF8D25F2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4" y="1453066"/>
            <a:ext cx="3666976" cy="29617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0EF0A66-2694-4A65-96B3-4119305916F0}"/>
              </a:ext>
            </a:extLst>
          </p:cNvPr>
          <p:cNvSpPr txBox="1"/>
          <p:nvPr/>
        </p:nvSpPr>
        <p:spPr>
          <a:xfrm>
            <a:off x="1" y="0"/>
            <a:ext cx="12191999" cy="147732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মাদকে আক্রান্ত হওয়ার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0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65556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1"/>
            <a:r>
              <a:rPr lang="bn-BD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 আসক্তির লক্ষন-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খাওয়ার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আকর্ষণ কমে যায়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 অগোছালোভাবে থাকে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 অস্বচ্ছতা ও চোখ লাল হওয়া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কিছুতে আগ্রহ না থাকা এবং ঘুম না হওয়া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কর্মবিমুখতা ও হতাশা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 অত্যধিক ঘাম নিঃসরণ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 নিজেকে সবার থেকে দূরে রাখা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আলস্য ও উদ্বিগ্ন ভাব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মনঃসংযোগ না থাকা, টাকা-পয়সা চুরি করা এমনকি মাদকের টাকার জন্য বাড়ির জিনিসপত্র সরিয়ে গোপনে বিক্রি করা ইত্যাদি।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88024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কারনঃ-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কারন-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১।মাদক দ্রব্যের সহজলভ্যতা                   ২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।বেকারত্ব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৩।অসামাজিক পরিবেশ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 বয়সে স্কুল থেকে বিদায়</a:t>
            </a:r>
          </a:p>
          <a:p>
            <a:pPr marL="0" lvl="8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৫।সিনেমা বা টিভি সিরিয়াল দেখা।           ৬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।আশপাশে ড্রাগের রমরমা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৭।পেশাগত কারন                               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৮।অসামাজিক কাজ ও অপরাধ বেশি হয়,সে সব স্থানে বাস করা।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৯।যেখানে ড্রাগ নেওয়ার সুযোগ বা দল থাকে,তার আশেপাশে বসবাস করা।  </a:t>
            </a:r>
            <a:endParaRPr lang="bn-BD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</a:t>
            </a:r>
            <a:r>
              <a:rPr lang="bn-BD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১।বাবা মায়ের নিয়ন্ত্রনের অভাব                                    ৫।পরিবার থেকে বিচ্ছিন্নতা।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২। হতাশা ৩।একাকিত্ব ও নিঃসঙ্গতা                              ৬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।সন্তানের প্রতি যত্নহীনতা </a:t>
            </a:r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৪।সন্তানের বেপরোয়া ভাবকে প্রশ্রয় দেওয়া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৭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।উগ্র জীবন যাত্রা বা মানসিকতা 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।খারাপ সাহচার্য </a:t>
            </a:r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A03D26-C01B-4665-AFE0-57578577B4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0"/>
          <a:stretch/>
        </p:blipFill>
        <p:spPr>
          <a:xfrm>
            <a:off x="4198173" y="1049528"/>
            <a:ext cx="3376367" cy="2993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DC7B65-592B-4A73-B67D-2A79E5022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675"/>
            <a:ext cx="4198173" cy="3021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828A2A-6B12-4CA8-83F5-EF0CC4860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40" y="1049528"/>
            <a:ext cx="4617460" cy="3021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25619E-1253-4686-9FF2-B2FACB0E5B9E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D9CD29-6E74-4851-8B93-A7159002FA30}"/>
              </a:ext>
            </a:extLst>
          </p:cNvPr>
          <p:cNvSpPr txBox="1"/>
          <p:nvPr/>
        </p:nvSpPr>
        <p:spPr>
          <a:xfrm>
            <a:off x="123182" y="4304714"/>
            <a:ext cx="378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মাদকের সহজলব্যতা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32E9193-7D0C-4EC8-96BA-CC77BC168BEA}"/>
              </a:ext>
            </a:extLst>
          </p:cNvPr>
          <p:cNvSpPr txBox="1"/>
          <p:nvPr/>
        </p:nvSpPr>
        <p:spPr>
          <a:xfrm>
            <a:off x="4017865" y="4322179"/>
            <a:ext cx="319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খারাপ সাহচর্য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CE9537C-3785-45B4-97F2-BAB457BB0EF5}"/>
              </a:ext>
            </a:extLst>
          </p:cNvPr>
          <p:cNvSpPr txBox="1"/>
          <p:nvPr/>
        </p:nvSpPr>
        <p:spPr>
          <a:xfrm>
            <a:off x="7696742" y="4304714"/>
            <a:ext cx="390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একাকিত্ব ও নিঃসঙ্গতা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45F7888-314F-473E-9E38-66F24889190D}"/>
              </a:ext>
            </a:extLst>
          </p:cNvPr>
          <p:cNvSpPr txBox="1"/>
          <p:nvPr/>
        </p:nvSpPr>
        <p:spPr>
          <a:xfrm>
            <a:off x="0" y="524725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 তথ্যের আলোকে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 আর কি কি কারণ থাকতে পারে ?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"/>
            <a:ext cx="12191999" cy="1300163"/>
          </a:xfrm>
        </p:spPr>
        <p:txBody>
          <a:bodyPr>
            <a:normAutofit fontScale="90000"/>
          </a:bodyPr>
          <a:lstStyle/>
          <a:p>
            <a:r>
              <a:rPr lang="bn-BD" sz="6000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ড্রাগ </a:t>
            </a:r>
            <a:r>
              <a:rPr lang="bn-IN" sz="60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 নিয়ন্ত্রণ 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3DEC945-6E07-4CC3-8092-299AFD1EB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" y="873014"/>
            <a:ext cx="4451652" cy="2730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FCB7B5-9289-42D7-9EA5-E8F4EF29F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82" y="251410"/>
            <a:ext cx="3669993" cy="2836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EA28E66-043C-4070-8F9B-D00AD9A4B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32" y="3572543"/>
            <a:ext cx="3747976" cy="2836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860CEE-5A93-4CDD-A130-DC1A57CEE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" y="4222498"/>
            <a:ext cx="3890808" cy="2185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A058A3-0B8B-43E5-8CBC-C3F78768D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20" y="249266"/>
            <a:ext cx="3823378" cy="28361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0551" y="3572543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31361" y="3203211"/>
            <a:ext cx="3626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 বিরুধী অভিযান জোরদার করা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70808" y="5315167"/>
            <a:ext cx="291618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 মনোবল দৃঢ় মনোবল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44608" y="3203211"/>
            <a:ext cx="2071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মাদককে না বলা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249" y="6300703"/>
            <a:ext cx="3158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সচেতনতা সৃষ্টি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1247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প্রচেষ্টাঃ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</a:p>
          <a:p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ব্যক্তিদের খুঝে বের করে তাদের চিকিৎসার ব্যবস্থা করা।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২।মাদকাসক্ত ব্যাক্তিকে পরামর্শ দেওয়া।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৩।পূনর্বাসন করে সমাজের স্বাভাবিক জীবনে ফিরিয়ে আনা।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প্রচেষ্টাঃ-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১।মাদক সেবন ও বিক্রয় নিষিদ্ধ করা এবং আইনের কঠোর প্রয়োগ।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২।মাদক সেবনের কুপ্রভাবগুলো প্রচারের মাধ্যমে মানুষকে অবহিত করা,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৩।প্রচলিত আইন গুলো যথাযথ ভাবে প্রয়োগ করে মাদকের বিষাক্ত ছোবল থেকে মানুষ ও দেশকে বাচানো। 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7" y="57149"/>
            <a:ext cx="12042458" cy="1657349"/>
          </a:xfr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6" y="1900237"/>
            <a:ext cx="12071035" cy="4386262"/>
          </a:xfr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সময়ঃ- ৮ মিনিট 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।(ক+গ)দলঃ-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৫টি </a:t>
            </a:r>
            <a:r>
              <a:rPr lang="bn-BD" sz="48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কারন লিখ?</a:t>
            </a:r>
            <a:endParaRPr lang="bn-BD" sz="48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২।(খ+ঘ)দলঃ-</a:t>
            </a:r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৫টি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কারন লিখ?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E21D18-C267-4903-A6C2-66E066A438B0}"/>
              </a:ext>
            </a:extLst>
          </p:cNvPr>
          <p:cNvSpPr txBox="1"/>
          <p:nvPr/>
        </p:nvSpPr>
        <p:spPr>
          <a:xfrm>
            <a:off x="0" y="365762"/>
            <a:ext cx="1208722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দাও---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7B0781-DDC7-4AB5-89E9-1F8611FA7275}"/>
              </a:ext>
            </a:extLst>
          </p:cNvPr>
          <p:cNvSpPr txBox="1"/>
          <p:nvPr/>
        </p:nvSpPr>
        <p:spPr>
          <a:xfrm>
            <a:off x="1463040" y="1196757"/>
            <a:ext cx="105085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আমাদের সবচেয়ে পরিচিত মাদক হচ্ছে –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গাঁজা        খ) আফিম      গ)  ধূমপান            ঘ)  ইয়াবা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∙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ফুসফুসে ক্যান্সার হলে প্রায় কত বছরের মধ্যে মৃত্যু হয় ?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৩           খ)  ৫        গ) ২           ঘ) ৪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∙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সবচেয়ে মারাত্মক ড্রাগ নিচের কোনটি ?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কোকেন        খ)  ভাং             গ)  হেরোইন          ঘ)  মদ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∙   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ড্রাগকে আমরা সাধারণ ভাষায় কি বলি ?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মাদক           খ)  ধূমপান            গ) বিষপান           ঘ) এইডস 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2" y="1"/>
            <a:ext cx="12087225" cy="1600199"/>
          </a:xfr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bn-IN" sz="7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2" y="1600200"/>
            <a:ext cx="12087225" cy="4872038"/>
          </a:xfrm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যুবসমাজ মাদকে আসক্ত হওয়ার পেছনে প্রধান কি কি কারণ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এর প্রতিকার কি হতে পারে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তুমি মনে কর ?</a:t>
            </a:r>
          </a:p>
          <a:p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0" y="1028700"/>
            <a:ext cx="12020550" cy="31618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53896" cy="159181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66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626189"/>
            <a:ext cx="5924100" cy="9312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426" y="2444509"/>
            <a:ext cx="5924100" cy="405764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BD" sz="3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মোঃরফিকুল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শালীহ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 হাজী আমির উদ্দিন উচ্চ বিদ্যালয়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গৌরীপুর, ময়মন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সিং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01712412162</a:t>
            </a:r>
            <a:endParaRPr lang="bn-BD" sz="2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ইমেইল-rafiqi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2162@gmail.com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5038" y="1626189"/>
            <a:ext cx="6135530" cy="8183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3611" y="2478882"/>
            <a:ext cx="6135530" cy="4136230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bn-IN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marL="0" indent="0">
              <a:buNone/>
              <a:defRPr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অধ্যায়ঃ-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bn-IN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সময়ঃ-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marL="0" indent="0">
              <a:buNone/>
              <a:defRPr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তারিখঃ-১০/০৭/২০২০ইং 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BannerMaker_05122018_1232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32442">
            <a:off x="4331966" y="2467864"/>
            <a:ext cx="1653128" cy="1809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22185" y="2013897"/>
            <a:ext cx="34289" cy="3000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5924100" y="1626189"/>
            <a:ext cx="98084" cy="49889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A6F217-185F-4BF9-800F-FEF76D610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14" y="1001375"/>
            <a:ext cx="4368486" cy="2895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5115C41-765F-4030-B25D-573999C5B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2944"/>
            <a:ext cx="3970288" cy="2766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9993EA-4A7E-472F-B17C-361E97C9B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74" y="3896992"/>
            <a:ext cx="3824654" cy="2757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4" y="-14288"/>
            <a:ext cx="1217771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</a:t>
            </a:r>
            <a:r>
              <a:rPr lang="bn-IN" sz="6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6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48DC38A-08FC-407B-A8FF-91E22F867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" y="1001375"/>
            <a:ext cx="3970290" cy="2895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74" y="1001376"/>
            <a:ext cx="3824654" cy="29038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14" y="3932944"/>
            <a:ext cx="4368486" cy="27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F5AF10-B1B6-46BE-AF93-D70C07E22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28" y="3362762"/>
            <a:ext cx="6324472" cy="3326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695A384-2468-456F-BDFE-580BE65CD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3344264"/>
            <a:ext cx="5624993" cy="334514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09183" y="-14288"/>
            <a:ext cx="11949466" cy="3362761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 ও </a:t>
            </a:r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ড্রাগ 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1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905F12-49DC-47F4-B506-B4EF8B85F01C}"/>
              </a:ext>
            </a:extLst>
          </p:cNvPr>
          <p:cNvSpPr txBox="1"/>
          <p:nvPr/>
        </p:nvSpPr>
        <p:spPr>
          <a:xfrm>
            <a:off x="0" y="100013"/>
            <a:ext cx="12127042" cy="6161246"/>
          </a:xfrm>
          <a:prstGeom prst="rect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bn-BD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 কি তা সংজ্ঞায়িত 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 ক্ষতিকর দিক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লক্ষণ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0241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5061" y="378661"/>
            <a:ext cx="819501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তামাক গাছের পাতা ও ডাল শুকিয়ে তামাক তৈরি হয়।শুকনা তামাক পাতা কুচিকুচি করে কেটে তাকে বিশেষ কাগজে মুড়িয়ে সিগারেট এবং তামাক পাতা মুড়িয়ে বিড়ি ও চুরুট বানানো হয়।এ গুলোকে পুড়িয়ে তার ধোঁয়া সেবনকে ধূমপান বলে।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b="-867"/>
          <a:stretch/>
        </p:blipFill>
        <p:spPr>
          <a:xfrm>
            <a:off x="100013" y="158234"/>
            <a:ext cx="3529012" cy="2628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" y="3086100"/>
            <a:ext cx="3529011" cy="2757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5939" y="4095512"/>
            <a:ext cx="79041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ড্রাগ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-বিশ্ব স্বাস্থ্য সংস্থা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(WHO)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মতে ড্রাগ এমন কিছু পদার্থ,যা জীবিত প্রাণী গ্রহণ করলে তার এক বে একাধিক স্বাভাবিক আচরণের পরিবর্তন ঘটে।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84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865"/>
            <a:ext cx="12192000" cy="17716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আসক্তি সৃষ্টি কারী কতিপয়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ড্রাগ বা মাদকদ্রব্যের 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8786"/>
            <a:ext cx="12191999" cy="462914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বিড়ি,সিগারেট,আফিম,হেরুইন,মদ,পেথিড্রিন,        কোকেন,ভাং,চরস ,ম্যারিজুয়ানা,     এলএসডি,ইয়াবা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ফেনসিডিল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ইত্যদি।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E971547-70B3-4719-8AA6-980AF63D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90" y="1127999"/>
            <a:ext cx="4086222" cy="350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FA99B9-FF0E-449D-9CB3-847AF8FFB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27998"/>
            <a:ext cx="4471988" cy="3501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7D1F10-C553-4820-953C-D9C8858A6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12" y="1107995"/>
            <a:ext cx="3633788" cy="3521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 ও মাদকের ক্ষতিকর দিক-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854" y="4934792"/>
            <a:ext cx="3776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ধূমপানে ফুসফুসের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 হয় 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5736" y="4934792"/>
            <a:ext cx="359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 সেবনে ঠোঁটের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8384" y="4934792"/>
            <a:ext cx="295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ধূমপানে শিশুর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মাদকদ্রব্য সেবনে কি কি ক্ষতি বা রোগ হতে পারে -- No Tension I am back ♦♦ - YouTube">
            <a:hlinkClick r:id="" action="ppaction://media"/>
            <a:extLst>
              <a:ext uri="{FF2B5EF4-FFF2-40B4-BE49-F238E27FC236}">
                <a16:creationId xmlns="" xmlns:a16="http://schemas.microsoft.com/office/drawing/2014/main" id="{684855D2-2F1C-4693-B6F0-F914844DE53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362" end="479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89" y="971550"/>
            <a:ext cx="12187999" cy="5600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0" y="0"/>
            <a:ext cx="12220175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দেখো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300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1084</TotalTime>
  <Words>682</Words>
  <Application>Microsoft Office PowerPoint</Application>
  <PresentationFormat>Widescreen</PresentationFormat>
  <Paragraphs>102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NikoshBAN</vt:lpstr>
      <vt:lpstr>Times New Roman</vt:lpstr>
      <vt:lpstr>Wingdings</vt:lpstr>
      <vt:lpstr>Retrospect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মানুষের আসক্তি সৃষ্টি কারী কতিপয় ড্রাগ বা মাদকদ্রব্যের নাম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ড্রাগ আসক্তি নিয়ন্ত্রণ  </vt:lpstr>
      <vt:lpstr>PowerPoint Presentation</vt:lpstr>
      <vt:lpstr>দলগত কাজ </vt:lpstr>
      <vt:lpstr>PowerPoint Presentation</vt:lpstr>
      <vt:lpstr>বাড়ির কাজ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 Computer</dc:creator>
  <cp:lastModifiedBy>Lotus Computer</cp:lastModifiedBy>
  <cp:revision>185</cp:revision>
  <dcterms:created xsi:type="dcterms:W3CDTF">2019-12-28T02:26:03Z</dcterms:created>
  <dcterms:modified xsi:type="dcterms:W3CDTF">2020-07-15T03:37:35Z</dcterms:modified>
</cp:coreProperties>
</file>