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76" r:id="rId14"/>
    <p:sldId id="278" r:id="rId15"/>
    <p:sldId id="269" r:id="rId16"/>
    <p:sldId id="273" r:id="rId17"/>
    <p:sldId id="274" r:id="rId18"/>
    <p:sldId id="275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E2D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24" autoAdjust="0"/>
  </p:normalViewPr>
  <p:slideViewPr>
    <p:cSldViewPr snapToGrid="0">
      <p:cViewPr varScale="1">
        <p:scale>
          <a:sx n="34" d="100"/>
          <a:sy n="34" d="100"/>
        </p:scale>
        <p:origin x="-96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37A68-4C5A-41D7-8816-D406B6F05FED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FB6DC-3DD2-4170-A82B-DEE81DDEAC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 স্লাইডে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আমাদের পায়ের পাতা যে দ্বিতীয় শ্রেণির লিভাবের মত কাজ করে তা  প্রশ্নোত্তরের মাধ্যমে উপস্থাপন করুন  প্রয়োজনে শিক্ষার্থীদেরকে পায়ের পাতার ডগার উপর  ভর করে পায়ের পাতা উঠা-নামা করতে বলুন।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/>
              <a:t>।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স্লাইডে উল্লেখিত প্রশ্নোত্তর মুছে দিয়ে শিক্ষার্থীদের সহায়তায় বোর্ডের মাধ্যমে কাজটি সম্পন্ন করলে ভালো হয়।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এখানে</a:t>
            </a:r>
            <a:r>
              <a:rPr lang="bn-BD" baseline="0" dirty="0" smtClean="0"/>
              <a:t> বিজ্ঞান ও বৈজ্ঞানিক প্রক্রিয়ার সঙ্ঘা শিক্ষার্থীদের কাছ থেকে বের করে আনার চেষ্টা করা হয়েছে। এই স্লাইডে প্রথম ও দ্বিতীয় শিখনফল অর্জন করা শেষ হবে।</a:t>
            </a:r>
            <a:r>
              <a:rPr lang="en-US" baseline="0" dirty="0" smtClean="0"/>
              <a:t> </a:t>
            </a:r>
            <a:r>
              <a:rPr lang="bn-BD" baseline="0" dirty="0" smtClean="0"/>
              <a:t>।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স্লাইডে উল্লেখিত প্রশ্নোত্তর মুছে দিয়ে শিক্ষার্থীদের সহায়তায় বোর্ডের মাধ্যমে কাজটি সম্পন্ন করলে ভালো হয়।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DADA-C4C5-41DB-96BB-469B1036824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97AD-2A51-48B1-B423-B42A6387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DADA-C4C5-41DB-96BB-469B1036824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97AD-2A51-48B1-B423-B42A6387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DADA-C4C5-41DB-96BB-469B1036824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97AD-2A51-48B1-B423-B42A6387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DADA-C4C5-41DB-96BB-469B1036824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97AD-2A51-48B1-B423-B42A6387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DADA-C4C5-41DB-96BB-469B1036824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97AD-2A51-48B1-B423-B42A6387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DADA-C4C5-41DB-96BB-469B1036824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97AD-2A51-48B1-B423-B42A6387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DADA-C4C5-41DB-96BB-469B1036824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97AD-2A51-48B1-B423-B42A6387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DADA-C4C5-41DB-96BB-469B1036824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97AD-2A51-48B1-B423-B42A6387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DADA-C4C5-41DB-96BB-469B1036824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97AD-2A51-48B1-B423-B42A6387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DADA-C4C5-41DB-96BB-469B1036824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97AD-2A51-48B1-B423-B42A63873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DADA-C4C5-41DB-96BB-469B1036824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E66297AD-2A51-48B1-B423-B42A63873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2BDADA-C4C5-41DB-96BB-469B10368249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6297AD-2A51-48B1-B423-B42A63873AA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0698" y="3269672"/>
            <a:ext cx="6808212" cy="264687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00B050"/>
                </a:solidFill>
              </a:rPr>
              <a:t>স্বাগতম</a:t>
            </a:r>
            <a:endParaRPr lang="en-US" sz="16600" dirty="0">
              <a:solidFill>
                <a:srgbClr val="00B050"/>
              </a:solidFill>
            </a:endParaRPr>
          </a:p>
        </p:txBody>
      </p:sp>
      <p:pic>
        <p:nvPicPr>
          <p:cNvPr id="4" name="Picture 3" descr="Ja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3697" y="1205703"/>
            <a:ext cx="2053566" cy="1343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55" y="681037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4" y="657715"/>
            <a:ext cx="3355398" cy="2973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331797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382" y="997527"/>
            <a:ext cx="392083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দ্বিতীয় শ্রেণীর লিভার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46364" y="1704110"/>
            <a:ext cx="972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এই ক্ষেত্রে ভার থাকে মাঝখানে এবং প্রযুক্ত বল ও ফাল্ক্রাম দুই প্রান্তে অবস্থান করে। যেমনঃ- যাঁতি ।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3158836"/>
            <a:ext cx="4305300" cy="3422072"/>
          </a:xfrm>
          <a:prstGeom prst="rect">
            <a:avLst/>
          </a:prstGeom>
        </p:spPr>
      </p:pic>
      <p:pic>
        <p:nvPicPr>
          <p:cNvPr id="8" name="Picture 7" descr="IMG_20200609_233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90909" y="180109"/>
            <a:ext cx="1634836" cy="1704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Jat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2910" y="3413760"/>
            <a:ext cx="4254129" cy="2529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3422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64" y="528638"/>
            <a:ext cx="372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 smtClean="0"/>
              <a:t>তৃতীয় শ্রেণীর লিভার </a:t>
            </a:r>
            <a:endParaRPr lang="en-US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69719" y="1959923"/>
            <a:ext cx="10858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এক্ষেত্রে প্রযুক্ত বলটি মাঝখানে কার্যকর হয়। ভার ও ফাল্ক্রাম থাকে দুই প্রান্তে।</a:t>
            </a:r>
            <a:r>
              <a:rPr lang="bn-IN" sz="6000" dirty="0" smtClean="0"/>
              <a:t> </a:t>
            </a:r>
            <a:r>
              <a:rPr lang="bn-IN" sz="4000" dirty="0" smtClean="0"/>
              <a:t>যেমনঃ চিমটা 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3546764"/>
            <a:ext cx="4513118" cy="2904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995" y="4077430"/>
            <a:ext cx="2928505" cy="2374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82" y="4220657"/>
            <a:ext cx="3676650" cy="1961717"/>
          </a:xfrm>
          <a:prstGeom prst="rect">
            <a:avLst/>
          </a:prstGeom>
        </p:spPr>
      </p:pic>
      <p:pic>
        <p:nvPicPr>
          <p:cNvPr id="8" name="Picture 7" descr="IMG_20200609_2336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2982" y="193964"/>
            <a:ext cx="1856508" cy="1607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12435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2885440"/>
            <a:ext cx="1009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</a:t>
            </a:r>
            <a:r>
              <a:rPr lang="en-US" sz="6600" dirty="0" err="1" smtClean="0"/>
              <a:t>বাস্তব</a:t>
            </a:r>
            <a:r>
              <a:rPr lang="en-US" sz="6600" dirty="0" smtClean="0"/>
              <a:t> </a:t>
            </a:r>
            <a:r>
              <a:rPr lang="en-US" sz="6600" dirty="0" err="1" smtClean="0"/>
              <a:t>জীবনে</a:t>
            </a:r>
            <a:r>
              <a:rPr lang="en-US" sz="6600" dirty="0" smtClean="0"/>
              <a:t>  </a:t>
            </a:r>
            <a:r>
              <a:rPr lang="en-US" sz="6600" dirty="0" err="1" smtClean="0"/>
              <a:t>লিভারের</a:t>
            </a:r>
            <a:r>
              <a:rPr lang="en-US" sz="6600" dirty="0" smtClean="0"/>
              <a:t> </a:t>
            </a:r>
            <a:r>
              <a:rPr lang="en-US" sz="6600" dirty="0" err="1" smtClean="0"/>
              <a:t>ব্যবহার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245600" y="3191470"/>
            <a:ext cx="487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029200"/>
            <a:ext cx="12192000" cy="1828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alking M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" y="533400"/>
            <a:ext cx="6350000" cy="485775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hoto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00" y="457200"/>
            <a:ext cx="6502397" cy="4974332"/>
          </a:xfrm>
          <a:prstGeom prst="rect">
            <a:avLst/>
          </a:prstGeom>
        </p:spPr>
      </p:pic>
      <p:pic>
        <p:nvPicPr>
          <p:cNvPr id="8" name="Picture 7" descr="Le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1479332"/>
            <a:ext cx="2708141" cy="382386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69243" y="5060732"/>
            <a:ext cx="70104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97600" y="4334470"/>
            <a:ext cx="487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37601" y="4800601"/>
            <a:ext cx="152157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ফালক্রাম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48800" y="3276601"/>
            <a:ext cx="13208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5600" y="2819401"/>
            <a:ext cx="812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2930896">
            <a:off x="8851322" y="3525911"/>
            <a:ext cx="280557" cy="115733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7213600" y="3657600"/>
            <a:ext cx="406400" cy="8382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1"/>
          <p:cNvGrpSpPr/>
          <p:nvPr/>
        </p:nvGrpSpPr>
        <p:grpSpPr>
          <a:xfrm>
            <a:off x="5262179" y="4299428"/>
            <a:ext cx="7374757" cy="1507539"/>
            <a:chOff x="7194332" y="990600"/>
            <a:chExt cx="5531068" cy="1507539"/>
          </a:xfrm>
        </p:grpSpPr>
        <p:sp>
          <p:nvSpPr>
            <p:cNvPr id="14" name="Up Arrow 13"/>
            <p:cNvSpPr/>
            <p:nvPr/>
          </p:nvSpPr>
          <p:spPr>
            <a:xfrm>
              <a:off x="7194332" y="1143000"/>
              <a:ext cx="533400" cy="517632"/>
            </a:xfrm>
            <a:prstGeom prst="upArrow">
              <a:avLst>
                <a:gd name="adj1" fmla="val 50000"/>
                <a:gd name="adj2" fmla="val 36699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29"/>
            <p:cNvGrpSpPr/>
            <p:nvPr/>
          </p:nvGrpSpPr>
          <p:grpSpPr>
            <a:xfrm>
              <a:off x="7239000" y="990600"/>
              <a:ext cx="5486400" cy="1507539"/>
              <a:chOff x="4343400" y="4571998"/>
              <a:chExt cx="5486400" cy="150753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086600" y="4771698"/>
                <a:ext cx="2743200" cy="114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 descr="Lever.png"/>
              <p:cNvPicPr>
                <a:picLocks noChangeAspect="1"/>
              </p:cNvPicPr>
              <p:nvPr/>
            </p:nvPicPr>
            <p:blipFill>
              <a:blip r:embed="rId6" cstate="print"/>
              <a:srcRect l="9380" r="3840" b="23648"/>
              <a:stretch>
                <a:fillRect/>
              </a:stretch>
            </p:blipFill>
            <p:spPr>
              <a:xfrm>
                <a:off x="4343400" y="4571998"/>
                <a:ext cx="2743200" cy="1507539"/>
              </a:xfrm>
              <a:prstGeom prst="rect">
                <a:avLst/>
              </a:prstGeom>
            </p:spPr>
          </p:pic>
        </p:grpSp>
      </p:grpSp>
      <p:sp>
        <p:nvSpPr>
          <p:cNvPr id="33" name="TextBox 32"/>
          <p:cNvSpPr txBox="1"/>
          <p:nvPr/>
        </p:nvSpPr>
        <p:spPr>
          <a:xfrm>
            <a:off x="579952" y="152400"/>
            <a:ext cx="946605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অঙ্গটি তোমাদের পরিচিত কোন সরল যন্ত্রের মত কাজ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05600" y="2590800"/>
            <a:ext cx="487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5200" y="228601"/>
            <a:ext cx="38608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কীভাবে হাঁটি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800000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2" grpId="0"/>
      <p:bldP spid="12" grpId="1"/>
      <p:bldP spid="22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1" grpId="0"/>
      <p:bldP spid="31" grpId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6400" y="1079986"/>
            <a:ext cx="5994400" cy="3410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0989" y="5562601"/>
            <a:ext cx="412645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যাঁতি কোন শ্রেণির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লিভার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8029" y="5664201"/>
            <a:ext cx="327685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দ্বিতীয় শ্রেণির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লিভার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n-arm-lifting.png"/>
          <p:cNvPicPr>
            <a:picLocks noChangeAspect="1"/>
          </p:cNvPicPr>
          <p:nvPr/>
        </p:nvPicPr>
        <p:blipFill>
          <a:blip r:embed="rId2" cstate="print"/>
          <a:srcRect l="23344" t="13561" r="26350" b="18634"/>
          <a:stretch>
            <a:fillRect/>
          </a:stretch>
        </p:blipFill>
        <p:spPr>
          <a:xfrm flipH="1">
            <a:off x="872106" y="484909"/>
            <a:ext cx="4240530" cy="4038600"/>
          </a:xfrm>
          <a:prstGeom prst="rect">
            <a:avLst/>
          </a:prstGeom>
        </p:spPr>
      </p:pic>
      <p:pic>
        <p:nvPicPr>
          <p:cNvPr id="3" name="Picture 2" descr="kono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26662" y="862676"/>
            <a:ext cx="42672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0120" y="5527377"/>
            <a:ext cx="727964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ভারি বস্তুকে হাত দিয়ে উঠানোর সময় আমরা</a:t>
            </a:r>
          </a:p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কেনো হাতকে এভাবে বাঁকা করছি?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Ha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741" y="1403498"/>
            <a:ext cx="8821164" cy="4165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5647" y="350890"/>
            <a:ext cx="904606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দেখো কোন সরল যন্ত্রের সাথে ঘটনাটির মিল রয়েছে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56000" y="4419600"/>
            <a:ext cx="1422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448800" y="2895600"/>
            <a:ext cx="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86400" y="3124200"/>
            <a:ext cx="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44800" y="3962401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27005" y="4114801"/>
            <a:ext cx="152157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ফালক্রাম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2209801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9600" y="3048001"/>
            <a:ext cx="453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935665" y="3260650"/>
            <a:ext cx="10616521" cy="2819400"/>
            <a:chOff x="-533400" y="1676400"/>
            <a:chExt cx="7962391" cy="2819400"/>
          </a:xfrm>
        </p:grpSpPr>
        <p:grpSp>
          <p:nvGrpSpPr>
            <p:cNvPr id="3" name="Group 1"/>
            <p:cNvGrpSpPr/>
            <p:nvPr/>
          </p:nvGrpSpPr>
          <p:grpSpPr>
            <a:xfrm>
              <a:off x="3352800" y="1828800"/>
              <a:ext cx="4076191" cy="2501587"/>
              <a:chOff x="7105904" y="3657600"/>
              <a:chExt cx="4076191" cy="2501587"/>
            </a:xfrm>
          </p:grpSpPr>
          <p:pic>
            <p:nvPicPr>
              <p:cNvPr id="38" name="Picture 2" descr="Lifting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105904" y="3657600"/>
                <a:ext cx="4076191" cy="2501587"/>
              </a:xfrm>
              <a:prstGeom prst="rect">
                <a:avLst/>
              </a:prstGeom>
            </p:spPr>
          </p:pic>
          <p:sp>
            <p:nvSpPr>
              <p:cNvPr id="39" name="Up Arrow 38"/>
              <p:cNvSpPr/>
              <p:nvPr/>
            </p:nvSpPr>
            <p:spPr>
              <a:xfrm>
                <a:off x="8153400" y="4114800"/>
                <a:ext cx="838200" cy="762000"/>
              </a:xfrm>
              <a:prstGeom prst="up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-533400" y="1676400"/>
              <a:ext cx="4343400" cy="2819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92800" y="3048001"/>
            <a:ext cx="66877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42400" y="2286001"/>
            <a:ext cx="90238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9063" y="308361"/>
            <a:ext cx="946605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অঙ্গটি তোমাদের পরিচিত কোন সরল যন্ত্রের মত কাজ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1200000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1" grpId="1"/>
      <p:bldP spid="24" grpId="0" animBg="1"/>
      <p:bldP spid="27" grpId="0"/>
      <p:bldP spid="27" grpId="1"/>
      <p:bldP spid="28" grpId="0"/>
      <p:bldP spid="28" grpId="1"/>
      <p:bldP spid="26" grpId="0" animBg="1"/>
      <p:bldP spid="25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3210560" y="1584960"/>
            <a:ext cx="4103039" cy="3857298"/>
            <a:chOff x="181302" y="181302"/>
            <a:chExt cx="3077279" cy="3857298"/>
          </a:xfrm>
        </p:grpSpPr>
        <p:pic>
          <p:nvPicPr>
            <p:cNvPr id="3" name="Picture 2" descr="Tong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208707" y="571311"/>
              <a:ext cx="3857298" cy="30772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3214390">
              <a:off x="542927" y="2601003"/>
              <a:ext cx="1056700" cy="4385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চিমটা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67373" y="5661972"/>
            <a:ext cx="426270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চিমটা কোন শ্রেণির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লিভার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2492" y="5952595"/>
            <a:ext cx="324159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তৃতীয় শ্রেণির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লিভার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6145" y="318655"/>
            <a:ext cx="4142509" cy="872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বাড়ির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925250" y="1405459"/>
            <a:ext cx="6426567" cy="3554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15636" y="5237018"/>
            <a:ext cx="11374582" cy="12053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দৈনন্দিন</a:t>
            </a:r>
            <a:r>
              <a:rPr lang="en-US" sz="4000" dirty="0" smtClean="0"/>
              <a:t>  </a:t>
            </a:r>
            <a:r>
              <a:rPr lang="en-US" sz="4000" dirty="0" err="1" smtClean="0"/>
              <a:t>জীবনে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লিভারের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ব্যবহার</a:t>
            </a:r>
            <a:r>
              <a:rPr lang="en-US" sz="4000" dirty="0" smtClean="0"/>
              <a:t> ও </a:t>
            </a:r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গুরত্ব</a:t>
            </a:r>
            <a:r>
              <a:rPr lang="en-US" sz="4000" dirty="0" smtClean="0"/>
              <a:t> </a:t>
            </a:r>
            <a:r>
              <a:rPr lang="en-US" sz="4000" dirty="0" err="1" smtClean="0"/>
              <a:t>বর্ণনা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  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36800" y="3921760"/>
            <a:ext cx="7010400" cy="2479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0070C0"/>
                </a:solidFill>
                <a:latin typeface="NikoshBAN"/>
              </a:rPr>
              <a:t>ধন্যবাদ</a:t>
            </a:r>
            <a:r>
              <a:rPr lang="en-US" sz="9600" dirty="0" smtClean="0">
                <a:solidFill>
                  <a:srgbClr val="0070C0"/>
                </a:solidFill>
                <a:latin typeface="NikoshBAN"/>
              </a:rPr>
              <a:t> </a:t>
            </a:r>
            <a:endParaRPr lang="en-US" sz="9600" dirty="0">
              <a:solidFill>
                <a:srgbClr val="0070C0"/>
              </a:solidFill>
              <a:latin typeface="NikoshBAN"/>
            </a:endParaRPr>
          </a:p>
        </p:txBody>
      </p:sp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57" y="264159"/>
            <a:ext cx="7452043" cy="32512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3152" y="2660073"/>
            <a:ext cx="5239393" cy="38654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 smtClean="0">
              <a:solidFill>
                <a:schemeClr val="tx1"/>
              </a:solidFill>
              <a:latin typeface="Nikosh ban"/>
            </a:endParaRPr>
          </a:p>
          <a:p>
            <a:endParaRPr lang="en-US" sz="4400" dirty="0" smtClean="0">
              <a:solidFill>
                <a:schemeClr val="tx1"/>
              </a:solidFill>
              <a:latin typeface="Nikosh ban"/>
            </a:endParaRPr>
          </a:p>
          <a:p>
            <a:r>
              <a:rPr lang="bn-IN" sz="4400" dirty="0" smtClean="0">
                <a:solidFill>
                  <a:schemeClr val="tx1"/>
                </a:solidFill>
                <a:latin typeface="Nikosh ban"/>
              </a:rPr>
              <a:t>মোঃ রিয়াজ উদ্দিন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 ban"/>
              </a:rPr>
              <a:t>সহঃ শিক্ষক</a:t>
            </a:r>
            <a:r>
              <a:rPr lang="en-US" sz="4400" dirty="0" smtClean="0">
                <a:solidFill>
                  <a:schemeClr val="tx1"/>
                </a:solidFill>
                <a:latin typeface="Nikosh ban"/>
              </a:rPr>
              <a:t>(</a:t>
            </a:r>
            <a:r>
              <a:rPr lang="en-US" sz="4400" dirty="0" err="1" smtClean="0">
                <a:solidFill>
                  <a:schemeClr val="tx1"/>
                </a:solidFill>
                <a:latin typeface="Nikosh ban"/>
              </a:rPr>
              <a:t>গণিত</a:t>
            </a:r>
            <a:r>
              <a:rPr lang="en-US" sz="4400" dirty="0" smtClean="0">
                <a:solidFill>
                  <a:schemeClr val="tx1"/>
                </a:solidFill>
                <a:latin typeface="Nikosh ban"/>
              </a:rPr>
              <a:t>) </a:t>
            </a:r>
            <a:endParaRPr lang="bn-IN" sz="4400" dirty="0" smtClean="0">
              <a:solidFill>
                <a:schemeClr val="tx1"/>
              </a:solidFill>
              <a:latin typeface="Nikosh ban"/>
            </a:endParaRPr>
          </a:p>
          <a:p>
            <a:r>
              <a:rPr lang="bn-IN" sz="4400" dirty="0" smtClean="0">
                <a:solidFill>
                  <a:schemeClr val="tx1"/>
                </a:solidFill>
                <a:latin typeface="Nikosh ban"/>
              </a:rPr>
              <a:t>বড়ৈকান্দি বাহরুল উলূম দাখিল মাদরাসা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 ban"/>
              </a:rPr>
              <a:t>কেরাণীগঞ্জ, ঢাকা।</a:t>
            </a:r>
          </a:p>
          <a:p>
            <a:pPr algn="ctr"/>
            <a:endParaRPr lang="bn-IN" sz="4400" dirty="0" smtClean="0">
              <a:solidFill>
                <a:schemeClr val="tx1"/>
              </a:solidFill>
              <a:latin typeface="Nikosh ban"/>
            </a:endParaRPr>
          </a:p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 ban"/>
              </a:rPr>
              <a:t> </a:t>
            </a:r>
            <a:endParaRPr lang="en-US" sz="7200" dirty="0">
              <a:solidFill>
                <a:schemeClr val="tx1"/>
              </a:solidFill>
              <a:latin typeface="Nikosh 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2386" y="2417421"/>
            <a:ext cx="36769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 ban"/>
              </a:rPr>
              <a:t>শ্রেণীঃ ৬ষ্ঠ</a:t>
            </a:r>
          </a:p>
          <a:p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 ban"/>
              </a:rPr>
              <a:t>বিষয়ঃ </a:t>
            </a:r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</a:rPr>
              <a:t>বিজ্ঞান</a:t>
            </a:r>
          </a:p>
          <a:p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 ban"/>
              </a:rPr>
              <a:t>অধ্যায়ঃ ১১ </a:t>
            </a:r>
          </a:p>
          <a:p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 ban"/>
              </a:rPr>
              <a:t>পাঠঃ ৪</a:t>
            </a:r>
          </a:p>
          <a:p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 ban"/>
              </a:rPr>
              <a:t>লিভার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 b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0027" y="886690"/>
            <a:ext cx="2560318" cy="9144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 ban"/>
              </a:rPr>
              <a:t>পরিচিতিঃ</a:t>
            </a:r>
            <a:endParaRPr lang="en-US" sz="4400" dirty="0" smtClean="0">
              <a:solidFill>
                <a:schemeClr val="tx1"/>
              </a:solidFill>
              <a:latin typeface="Nikosh ban"/>
            </a:endParaRPr>
          </a:p>
        </p:txBody>
      </p:sp>
      <p:pic>
        <p:nvPicPr>
          <p:cNvPr id="8" name="Picture 7" descr="IMG_20200609_233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7200" y="415637"/>
            <a:ext cx="3414582" cy="3477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740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745" y="512618"/>
            <a:ext cx="4475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ছবিতে কি দেখছ?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download-animated-gif-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" y="1422400"/>
            <a:ext cx="10119360" cy="5120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3480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024" y="4057534"/>
            <a:ext cx="8257309" cy="12053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এগুলোকে</a:t>
            </a:r>
            <a:r>
              <a:rPr lang="en-US" sz="72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200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কি</a:t>
            </a:r>
            <a:r>
              <a:rPr lang="en-US" sz="72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7200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বলে</a:t>
            </a:r>
            <a:r>
              <a:rPr lang="en-US" sz="72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? </a:t>
            </a:r>
            <a:endParaRPr lang="en-US" sz="7200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7" y="1143515"/>
            <a:ext cx="3676650" cy="1776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69" y="706582"/>
            <a:ext cx="4438650" cy="3075709"/>
          </a:xfrm>
          <a:prstGeom prst="rect">
            <a:avLst/>
          </a:prstGeom>
        </p:spPr>
      </p:pic>
      <p:pic>
        <p:nvPicPr>
          <p:cNvPr id="5" name="Picture 4" descr="IMG_20200609_233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38509" y="290946"/>
            <a:ext cx="1704108" cy="1725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11040" y="5750004"/>
            <a:ext cx="2637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লিভার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82637" y="498764"/>
            <a:ext cx="6026727" cy="12330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accent1">
                    <a:lumMod val="75000"/>
                  </a:schemeClr>
                </a:solidFill>
              </a:rPr>
              <a:t>পাঠ ঘোষনা </a:t>
            </a:r>
            <a:endParaRPr lang="en-US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7418" y="3255818"/>
            <a:ext cx="10169237" cy="33943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/>
              <a:t>আজকের পাঠের বিষয় </a:t>
            </a:r>
          </a:p>
          <a:p>
            <a:pPr algn="ctr"/>
            <a:r>
              <a:rPr lang="bn-IN" sz="7200" dirty="0" smtClean="0"/>
              <a:t>লিভার ও এর শ্রেণীবিভাগ </a:t>
            </a:r>
            <a:endParaRPr lang="en-US" sz="7200" dirty="0"/>
          </a:p>
        </p:txBody>
      </p:sp>
      <p:pic>
        <p:nvPicPr>
          <p:cNvPr id="4" name="Picture 3" descr="IMG_20200609_233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2036" y="290945"/>
            <a:ext cx="2230582" cy="2547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77257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780" y="568037"/>
            <a:ext cx="5527965" cy="11776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AE2DB1"/>
            </a:solidFill>
          </a:ln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শিখন ফল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436" y="2563092"/>
            <a:ext cx="10099963" cy="4100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002060"/>
                </a:solidFill>
              </a:rPr>
              <a:t>এই পাঠ শেষে শিক্ষার্থীরা</a:t>
            </a:r>
            <a:r>
              <a:rPr lang="bn-IN" dirty="0" smtClean="0"/>
              <a:t>  </a:t>
            </a:r>
            <a:r>
              <a:rPr lang="bn-IN" dirty="0" smtClean="0">
                <a:solidFill>
                  <a:srgbClr val="002060"/>
                </a:solidFill>
              </a:rPr>
              <a:t>--</a:t>
            </a:r>
          </a:p>
          <a:p>
            <a:r>
              <a:rPr lang="bn-IN" sz="3600" dirty="0" smtClean="0">
                <a:solidFill>
                  <a:srgbClr val="002060"/>
                </a:solidFill>
              </a:rPr>
              <a:t>১। লিভার কি তা বলতে পারবে</a:t>
            </a:r>
          </a:p>
          <a:p>
            <a:r>
              <a:rPr lang="bn-IN" sz="3600" dirty="0" smtClean="0">
                <a:solidFill>
                  <a:srgbClr val="002060"/>
                </a:solidFill>
              </a:rPr>
              <a:t>২। লিভারের শ্রেণী বিন্যাস করতে পারবে ।</a:t>
            </a:r>
          </a:p>
          <a:p>
            <a:r>
              <a:rPr lang="bn-IN" sz="3600" dirty="0" smtClean="0">
                <a:solidFill>
                  <a:srgbClr val="002060"/>
                </a:solidFill>
              </a:rPr>
              <a:t>৩। বিভিন্ন লিভারের ব্যবহার বর্ণনা করতে পারবে।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bn-IN" sz="3600" dirty="0" smtClean="0">
                <a:solidFill>
                  <a:srgbClr val="002060"/>
                </a:solidFill>
              </a:rPr>
              <a:t>৪। লিভারের যান্ত্রীক সুবিধা নির্ণয় করতে পারবে। 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Picture 3" descr="IMG_20200609_233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6109" y="166256"/>
            <a:ext cx="1884217" cy="1966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89629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817" y="817417"/>
            <a:ext cx="10945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u="sng" dirty="0" smtClean="0">
                <a:solidFill>
                  <a:srgbClr val="002060"/>
                </a:solidFill>
              </a:rPr>
              <a:t>লিভারঃ-</a:t>
            </a:r>
            <a:r>
              <a:rPr lang="bn-IN" dirty="0" smtClean="0"/>
              <a:t> </a:t>
            </a:r>
            <a:r>
              <a:rPr lang="bn-IN" sz="3200" dirty="0" smtClean="0">
                <a:solidFill>
                  <a:srgbClr val="7030A0"/>
                </a:solidFill>
              </a:rPr>
              <a:t>লিভার হলো একটি সরল যন্ত্র, যাতে একটি শক্ত দন্ড কোন অবলম্বনের কোন কিছুর উপর ভর করে মুক্তভাবে উঠানামা করে বা ঘোরে।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3" y="2479964"/>
            <a:ext cx="8354292" cy="4045527"/>
          </a:xfrm>
          <a:prstGeom prst="rect">
            <a:avLst/>
          </a:prstGeom>
        </p:spPr>
      </p:pic>
      <p:pic>
        <p:nvPicPr>
          <p:cNvPr id="4" name="Picture 3" descr="IMG_20200609_233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7836" y="2424545"/>
            <a:ext cx="1892490" cy="21613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95280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98765" y="609600"/>
                <a:ext cx="6567054" cy="1662545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solidFill>
                      <a:srgbClr val="00B050"/>
                    </a:solidFill>
                  </a:rPr>
                  <a:t>লিভারের যান্ত্রিক সুবিধা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ভার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প্রযুক্ত</m:t>
                        </m:r>
                        <m:r>
                          <a:rPr lang="bn-IN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বল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5" y="609600"/>
                <a:ext cx="6567054" cy="1662545"/>
              </a:xfrm>
              <a:prstGeom prst="rect">
                <a:avLst/>
              </a:prstGeom>
              <a:blipFill rotWithShape="0">
                <a:blip r:embed="rId2"/>
                <a:stretch>
                  <a:fillRect l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62000" y="2951018"/>
            <a:ext cx="11222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লিভারের নীতিমালা</a:t>
            </a:r>
            <a:r>
              <a:rPr lang="en-US" sz="2800" dirty="0" smtClean="0"/>
              <a:t>ঃ </a:t>
            </a:r>
            <a:r>
              <a:rPr lang="bn-IN" sz="2800" dirty="0" smtClean="0"/>
              <a:t> বল </a:t>
            </a:r>
            <a:r>
              <a:rPr lang="en-US" sz="2800" dirty="0" smtClean="0"/>
              <a:t>×</a:t>
            </a:r>
            <a:r>
              <a:rPr lang="bn-IN" sz="2800" dirty="0" smtClean="0"/>
              <a:t> বল বাহুর দৈর্ঘ = ভার </a:t>
            </a:r>
            <a:r>
              <a:rPr lang="en-US" sz="2800" dirty="0" smtClean="0"/>
              <a:t>×</a:t>
            </a:r>
            <a:r>
              <a:rPr lang="bn-IN" sz="2800" dirty="0" smtClean="0"/>
              <a:t> ভার বাহুর দৈর্ঘ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90454" y="3743979"/>
            <a:ext cx="5167746" cy="189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224645" y="3657176"/>
            <a:ext cx="5340928" cy="3009686"/>
            <a:chOff x="3290454" y="3574473"/>
            <a:chExt cx="5340928" cy="300968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290454" y="3730124"/>
              <a:ext cx="5209309" cy="19119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893127" y="4686087"/>
              <a:ext cx="1814946" cy="13267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08073" y="4693015"/>
              <a:ext cx="1122218" cy="18911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Flowchart: Summing Junction 15"/>
            <p:cNvSpPr/>
            <p:nvPr/>
          </p:nvSpPr>
          <p:spPr>
            <a:xfrm>
              <a:off x="7358703" y="4686087"/>
              <a:ext cx="612648" cy="612648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8499763" y="5349480"/>
              <a:ext cx="131619" cy="2891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290454" y="3574473"/>
              <a:ext cx="145473" cy="1556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585854" y="5348004"/>
            <a:ext cx="189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ফাল্ক্রাম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336473" y="3812827"/>
            <a:ext cx="119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বল বাহু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905542" y="4585855"/>
            <a:ext cx="808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ভার</a:t>
            </a:r>
            <a:endParaRPr lang="en-US" sz="2400" dirty="0"/>
          </a:p>
        </p:txBody>
      </p:sp>
      <p:pic>
        <p:nvPicPr>
          <p:cNvPr id="17" name="Picture 16" descr="IMG_20200609_233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75835" y="193963"/>
            <a:ext cx="2045110" cy="21613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76679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65" y="568036"/>
            <a:ext cx="477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লিভারের শ্রেণি বিভাগ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1302326"/>
            <a:ext cx="11679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প্রযুক্ত বল, ভার ও ফাল্ক্রামের অবস্থানের ওপর ভিত্তি করে লিভারকে তিন ভাগে ভাগ করা হয়।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6255" y="2475716"/>
            <a:ext cx="11845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প্রথম শ্রেণির লিভারঃ- এ ক্ষেত্রে ফাল্ক্রামের অবস্থান প্রযুক্ত বল ও ভারের মাঝখানে থাকে। যেমন কাঁচি,সাড়াশি,নিক্তি ইত্যাদি।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3579256"/>
            <a:ext cx="3380509" cy="2353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43" y="3652843"/>
            <a:ext cx="3228109" cy="244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3407942"/>
            <a:ext cx="3294784" cy="2645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7064" y="6160958"/>
            <a:ext cx="88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কাঁচি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13564" y="6192982"/>
            <a:ext cx="131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সাঁড়াশি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3517" y="6192982"/>
            <a:ext cx="130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নিক্তি</a:t>
            </a:r>
            <a:endParaRPr lang="en-US" sz="2400" dirty="0"/>
          </a:p>
        </p:txBody>
      </p:sp>
      <p:pic>
        <p:nvPicPr>
          <p:cNvPr id="11" name="Picture 10" descr="IMG_20200609_2336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0" y="0"/>
            <a:ext cx="1343891" cy="1343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41190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467</TotalTime>
  <Words>397</Words>
  <Application>Microsoft Office PowerPoint</Application>
  <PresentationFormat>Custom</PresentationFormat>
  <Paragraphs>74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Riaz Uddin Duk Sir</cp:lastModifiedBy>
  <cp:revision>79</cp:revision>
  <dcterms:created xsi:type="dcterms:W3CDTF">2020-02-25T02:36:16Z</dcterms:created>
  <dcterms:modified xsi:type="dcterms:W3CDTF">2020-07-15T01:49:23Z</dcterms:modified>
</cp:coreProperties>
</file>