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3" r:id="rId3"/>
    <p:sldId id="258" r:id="rId4"/>
    <p:sldId id="260" r:id="rId5"/>
    <p:sldId id="261" r:id="rId6"/>
    <p:sldId id="277" r:id="rId7"/>
    <p:sldId id="263" r:id="rId8"/>
    <p:sldId id="266" r:id="rId9"/>
    <p:sldId id="279" r:id="rId10"/>
    <p:sldId id="265" r:id="rId11"/>
    <p:sldId id="281" r:id="rId12"/>
    <p:sldId id="269" r:id="rId13"/>
    <p:sldId id="270" r:id="rId14"/>
    <p:sldId id="271" r:id="rId15"/>
    <p:sldId id="272" r:id="rId16"/>
    <p:sldId id="273" r:id="rId17"/>
    <p:sldId id="28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137" autoAdjust="0"/>
  </p:normalViewPr>
  <p:slideViewPr>
    <p:cSldViewPr>
      <p:cViewPr>
        <p:scale>
          <a:sx n="98" d="100"/>
          <a:sy n="98" d="100"/>
        </p:scale>
        <p:origin x="-576" y="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FD0DC-960F-4A11-96AD-73E7782F19E1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0069E-A94D-4E40-B0B1-8564E04A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6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0069E-A94D-4E40-B0B1-8564E04A1A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7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1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7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1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8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4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4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7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6E68-C3C1-4699-AD7D-C6783D7E1E02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B03B3-7905-444D-9CB1-9877EE1D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2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jahanarabegum4481@gmai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8503"/>
            <a:ext cx="9144000" cy="5524500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-29183" y="6485"/>
            <a:ext cx="9144000" cy="1524000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9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652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সর্বাধিক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প্রচলিত নগদান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867400" y="4648200"/>
            <a:ext cx="2514600" cy="18288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bn-BD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19350" y="1905000"/>
            <a:ext cx="4267200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বই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253484" y="3048000"/>
            <a:ext cx="484632" cy="8260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8604" y="4648200"/>
            <a:ext cx="2514600" cy="18288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 </a:t>
            </a:r>
          </a:p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 </a:t>
            </a:r>
          </a:p>
          <a:p>
            <a:pPr algn="ctr"/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52600" y="3886200"/>
            <a:ext cx="5448300" cy="1645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677690" y="4068306"/>
            <a:ext cx="5612130" cy="539496"/>
            <a:chOff x="1752600" y="4587240"/>
            <a:chExt cx="5612130" cy="539496"/>
          </a:xfrm>
        </p:grpSpPr>
        <p:sp>
          <p:nvSpPr>
            <p:cNvPr id="34" name="Down Arrow 33"/>
            <p:cNvSpPr/>
            <p:nvPr/>
          </p:nvSpPr>
          <p:spPr>
            <a:xfrm>
              <a:off x="7021830" y="4587240"/>
              <a:ext cx="342900" cy="53949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1752600" y="4587240"/>
              <a:ext cx="342900" cy="53949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754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5" grpId="0" animBg="1"/>
      <p:bldP spid="18" grpId="0" animBg="1"/>
      <p:bldP spid="27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996"/>
            <a:ext cx="9144000" cy="990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নগদান বহি </a:t>
            </a:r>
            <a:endParaRPr lang="en-US" sz="66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530251"/>
              </p:ext>
            </p:extLst>
          </p:nvPr>
        </p:nvGraphicFramePr>
        <p:xfrm>
          <a:off x="228599" y="2057400"/>
          <a:ext cx="4343401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557"/>
                <a:gridCol w="1861816"/>
                <a:gridCol w="519723"/>
                <a:gridCol w="430625"/>
                <a:gridCol w="868680"/>
              </a:tblGrid>
              <a:tr h="914400"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r>
                        <a:rPr lang="bn-BD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r>
                        <a:rPr lang="bn-BD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র নং</a:t>
                      </a:r>
                      <a:r>
                        <a:rPr lang="bn-BD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BD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পৃ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bn-BD" sz="1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352800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053710"/>
              </p:ext>
            </p:extLst>
          </p:nvPr>
        </p:nvGraphicFramePr>
        <p:xfrm>
          <a:off x="4572000" y="2057400"/>
          <a:ext cx="43434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095"/>
                <a:gridCol w="1856154"/>
                <a:gridCol w="519723"/>
                <a:gridCol w="467748"/>
                <a:gridCol w="868680"/>
              </a:tblGrid>
              <a:tr h="936538">
                <a:tc>
                  <a:txBody>
                    <a:bodyPr/>
                    <a:lstStyle/>
                    <a:p>
                      <a:r>
                        <a:rPr lang="bn-BD" sz="1200" dirty="0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r>
                        <a:rPr lang="bn-BD" sz="1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200" dirty="0" smtClean="0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1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200" dirty="0" smtClean="0">
                          <a:latin typeface="NikoshBAN" pitchFamily="2" charset="0"/>
                          <a:cs typeface="NikoshBAN" pitchFamily="2" charset="0"/>
                        </a:rPr>
                        <a:t>ভাউ নং</a:t>
                      </a:r>
                      <a:r>
                        <a:rPr lang="bn-BD" sz="1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200" dirty="0" smtClean="0"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bn-BD" sz="1200" baseline="0" dirty="0" smtClean="0">
                          <a:latin typeface="NikoshBAN" pitchFamily="2" charset="0"/>
                          <a:cs typeface="NikoshBAN" pitchFamily="2" charset="0"/>
                        </a:rPr>
                        <a:t> পৃ </a:t>
                      </a:r>
                      <a:endParaRPr lang="en-US" sz="1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200" dirty="0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bn-BD" sz="1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1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330662"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1286360"/>
            <a:ext cx="1447800" cy="68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91400" y="1286360"/>
            <a:ext cx="1447800" cy="68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ক্রেডিট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2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1417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88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334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একঘরা নগদান বহির কয়টি কলাম আছে ? </a:t>
            </a:r>
          </a:p>
          <a:p>
            <a:pPr algn="just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ব্যবসায়ের নগদ টাকা প্রাপ্তি নগদান বহির কোন দিকে লিপিবদ্ধ হবে ? </a:t>
            </a:r>
          </a:p>
          <a:p>
            <a:pPr algn="just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নগদে পণ্য ক্রয় ১০০০/-নগদান বহিতে কীভাবে লিপিবদ্ধ হবে ?</a:t>
            </a:r>
          </a:p>
          <a:p>
            <a:pPr algn="just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আলমের কাছ থেকে নগদে পাওয়া গেল ৩০০০/- টাকা নগদান বহিতে কীভাবে লিপিবদ্ধ হবে ?    </a:t>
            </a:r>
            <a:endParaRPr lang="en-US" sz="1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9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1676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96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" y="1817176"/>
            <a:ext cx="9144000" cy="502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নগদান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বহির ২টি বৈশিষ্ট্য লিখ ।</a:t>
            </a:r>
          </a:p>
          <a:p>
            <a:pPr lvl="0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নগদান বহির ২ টি সুবিধা লিখ ।</a:t>
            </a:r>
          </a:p>
          <a:p>
            <a:pPr lvl="0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নগদ প্রাপ্তি ও নগদ প্রদানের পার্থক্য দ্বারা কী পাওয়া যায়। </a:t>
            </a:r>
          </a:p>
          <a:p>
            <a:pPr lvl="0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 প্রাপ্তি ও প্রদানের টাকার অঙ্ক সমান হলে নগদ অর্থের কী অবস্থা বুঝায় ?  </a:t>
            </a:r>
          </a:p>
          <a:p>
            <a:pPr lvl="0"/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9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লেনদেন হতে একঘরা নগদান বহি প্রস্তুত কর।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2286000"/>
            <a:ext cx="9144000" cy="457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২০১৩ ইং </a:t>
            </a:r>
          </a:p>
          <a:p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জানুয়ারি- ১    ব্যবসায় মূলধন আনা হল ৫০০০/- টাকা।</a:t>
            </a:r>
          </a:p>
          <a:p>
            <a:r>
              <a:rPr lang="bn-BD" sz="2800" b="1" dirty="0" smtClean="0">
                <a:solidFill>
                  <a:srgbClr val="8064A2">
                    <a:lumMod val="50000"/>
                  </a:srgbClr>
                </a:solidFill>
                <a:latin typeface="NikoshBAN" pitchFamily="2" charset="0"/>
                <a:cs typeface="NikoshBAN" pitchFamily="2" charset="0"/>
              </a:rPr>
              <a:t>জানুয়ারি-১</a:t>
            </a: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  নগদে বেতন পরিশোধ করা হল ৫০০/-</a:t>
            </a:r>
          </a:p>
          <a:p>
            <a:r>
              <a:rPr lang="bn-BD" sz="2800" b="1" dirty="0" smtClean="0">
                <a:solidFill>
                  <a:srgbClr val="8064A2">
                    <a:lumMod val="50000"/>
                  </a:srgbClr>
                </a:solidFill>
                <a:latin typeface="NikoshBAN" pitchFamily="2" charset="0"/>
                <a:cs typeface="NikoshBAN" pitchFamily="2" charset="0"/>
              </a:rPr>
              <a:t>জানুয়ারি-২</a:t>
            </a: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  নগদে মাল ক্রয় ২০০০/- টাকা </a:t>
            </a:r>
          </a:p>
          <a:p>
            <a:r>
              <a:rPr lang="bn-BD" sz="2800" b="1" dirty="0" smtClean="0">
                <a:solidFill>
                  <a:srgbClr val="8064A2">
                    <a:lumMod val="50000"/>
                  </a:srgbClr>
                </a:solidFill>
                <a:latin typeface="NikoshBAN" pitchFamily="2" charset="0"/>
                <a:cs typeface="NikoshBAN" pitchFamily="2" charset="0"/>
              </a:rPr>
              <a:t>জানুয়ারি-</a:t>
            </a:r>
            <a:r>
              <a:rPr lang="bn-BD" sz="2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৩০  বাড়িভাড়া পাওয়া গেল ৩০০/-   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3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600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5791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কোন ধরনের লেনদেন নগদান বহিতে আসেনা?</a:t>
            </a:r>
          </a:p>
          <a:p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নগদান বহি -------------- এর উপর নিয়ন্ত্রন রাখে। </a:t>
            </a:r>
          </a:p>
          <a:p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নগদান বহির ক্রেডিট ব্যালেন্স  হয়না কেন ?</a:t>
            </a:r>
          </a:p>
          <a:p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৪।আলমকে  নগদে পরিশোধ ২০০/- টাকা নগদান বহির কোন দিকে বসবে। 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1905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আজকের এই ক্লাশে আমরা আলোচনা করলাম </a:t>
            </a:r>
            <a:endParaRPr lang="en-US" sz="4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9914" y="2057400"/>
            <a:ext cx="8839200" cy="464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</a:rPr>
              <a:t>১। নগদান বহি কাকে বলে।</a:t>
            </a:r>
          </a:p>
          <a:p>
            <a:r>
              <a:rPr lang="bn-BD" sz="3600" b="1" dirty="0" smtClean="0">
                <a:solidFill>
                  <a:schemeClr val="tx1"/>
                </a:solidFill>
              </a:rPr>
              <a:t>২। নগদান বহির শ্রেণিবিভাগ।</a:t>
            </a:r>
          </a:p>
          <a:p>
            <a:r>
              <a:rPr lang="bn-BD" sz="2800" b="1" dirty="0" smtClean="0">
                <a:solidFill>
                  <a:schemeClr val="tx1"/>
                </a:solidFill>
              </a:rPr>
              <a:t>৩। একঘরা নগদান বহি কীভাবে প্রস্তুত করতে হয়। </a:t>
            </a:r>
          </a:p>
          <a:p>
            <a:r>
              <a:rPr lang="bn-BD" sz="3600" b="1" dirty="0" smtClean="0">
                <a:solidFill>
                  <a:schemeClr val="tx1"/>
                </a:solidFill>
              </a:rPr>
              <a:t>৪। নগদান বহির ব্যালেন্স নির্ণয় করা।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21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1066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676400"/>
            <a:ext cx="8763000" cy="502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লেনদেনগুলোর সাহায্যে একটি নগদান বহি প্রস্তুত কর এবং জের নির্ণয় করঃ-  </a:t>
            </a:r>
          </a:p>
          <a:p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২০১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ইং </a:t>
            </a:r>
          </a:p>
          <a:p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জানুয়ারি- ১ কারবারে মূলধন আনা হল ৫০০০/- টাকা</a:t>
            </a:r>
          </a:p>
          <a:p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জানুয়ারি -৮ ব্যাংকে জমা দেয়া হল ৮০০/-</a:t>
            </a:r>
          </a:p>
          <a:p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জানুয়ারী -১৫ আসবাবপত্র ক্রয় করা হল ২০০০/- </a:t>
            </a:r>
          </a:p>
          <a:p>
            <a:r>
              <a:rPr lang="bn-BD" sz="2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জানুয়ারী – ২৮ নগদে মাল ক্রয় ১০০০/- 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1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9067799" cy="1371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9366"/>
            <a:ext cx="9143999" cy="566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3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533400"/>
            <a:ext cx="4572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3200" dirty="0" err="1" smtClean="0"/>
              <a:t>শিক্ষক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6200" y="3387247"/>
            <a:ext cx="89154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নামঃমনির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হাওলাদার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জুলিওকুরী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পাকদী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Mobail:01725369030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E-mail:monirshadhin30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@gmail.com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855" y="1295400"/>
            <a:ext cx="2476501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2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600200"/>
          </a:xfrm>
          <a:prstGeom prst="rect">
            <a:avLst/>
          </a:prstGeom>
          <a:blipFill>
            <a:blip r:embed="rId2">
              <a:duotone>
                <a:prstClr val="black"/>
                <a:schemeClr val="bg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600200"/>
            <a:ext cx="9144000" cy="5562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 extrusionH="76200">
            <a:extrusionClr>
              <a:schemeClr val="bg2"/>
            </a:extrusionClr>
          </a:sp3d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itchFamily="34" charset="0"/>
              <a:buNone/>
            </a:pPr>
            <a:r>
              <a:rPr lang="bn-BD" sz="13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হিসাব বিজ্ঞান </a:t>
            </a:r>
            <a:endParaRPr lang="en-US" sz="13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752600"/>
            <a:ext cx="3733800" cy="3810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6494"/>
            <a:ext cx="9144000" cy="1371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ছবিতে কী দেখতে পাও? </a:t>
            </a:r>
            <a:endParaRPr lang="en-US" sz="5400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2110"/>
            <a:ext cx="5071254" cy="3374689"/>
          </a:xfrm>
          <a:prstGeom prst="rect">
            <a:avLst/>
          </a:prstGeom>
        </p:spPr>
      </p:pic>
      <p:sp>
        <p:nvSpPr>
          <p:cNvPr id="5" name="Bent-Up Arrow 4"/>
          <p:cNvSpPr/>
          <p:nvPr/>
        </p:nvSpPr>
        <p:spPr>
          <a:xfrm>
            <a:off x="152400" y="4953000"/>
            <a:ext cx="4038599" cy="1420134"/>
          </a:xfrm>
          <a:prstGeom prst="bentUpArrow">
            <a:avLst>
              <a:gd name="adj1" fmla="val 44644"/>
              <a:gd name="adj2" fmla="val 14087"/>
              <a:gd name="adj3" fmla="val 25000"/>
            </a:avLst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দোকানে ক্রয় বিক্রয়  চলছে </a:t>
            </a:r>
            <a:endParaRPr lang="en-US" sz="24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nt-Up Arrow 5"/>
          <p:cNvSpPr/>
          <p:nvPr/>
        </p:nvSpPr>
        <p:spPr>
          <a:xfrm>
            <a:off x="5334000" y="5181600"/>
            <a:ext cx="3429000" cy="1295400"/>
          </a:xfrm>
          <a:prstGeom prst="bentUpArrow">
            <a:avLst>
              <a:gd name="adj1" fmla="val 38075"/>
              <a:gd name="adj2" fmla="val 14104"/>
              <a:gd name="adj3" fmla="val 25000"/>
            </a:avLst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 টাকা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0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04800"/>
            <a:ext cx="8915400" cy="129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00B0F0"/>
                </a:solidFill>
              </a:rPr>
              <a:t>আজকের পাঠ </a:t>
            </a:r>
            <a:endParaRPr lang="en-US" sz="9600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9144000" cy="5105400"/>
          </a:xfrm>
          <a:prstGeom prst="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rgbClr val="002060"/>
                </a:solidFill>
              </a:rPr>
              <a:t>নগদান বই </a:t>
            </a:r>
          </a:p>
          <a:p>
            <a:pPr algn="ctr"/>
            <a:r>
              <a:rPr lang="bn-BD" sz="6600" dirty="0" smtClean="0">
                <a:solidFill>
                  <a:schemeClr val="accent2">
                    <a:lumMod val="75000"/>
                  </a:schemeClr>
                </a:solidFill>
              </a:rPr>
              <a:t>অষ্টম অধ্যায় 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1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915400" cy="1752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---------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81200"/>
            <a:ext cx="9144000" cy="487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নগদান বই কাকে বলে বলতে পারবে।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নগদান বইয়ের প্রকারভেদ বলতে পারবে।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একঘরা নগদান বইয়ের ছক অঙ্কন করতে পারবে। 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একঘরা নগদান বই তৈরি করতে পারবে।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4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0668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লোকটি কি করছে ও পাশের ছবিটি কিসের?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2" y="1676400"/>
            <a:ext cx="4569502" cy="4343400"/>
          </a:xfrm>
        </p:spPr>
      </p:pic>
      <p:sp>
        <p:nvSpPr>
          <p:cNvPr id="3" name="Rectangle 2"/>
          <p:cNvSpPr/>
          <p:nvPr/>
        </p:nvSpPr>
        <p:spPr>
          <a:xfrm>
            <a:off x="-76200" y="6096000"/>
            <a:ext cx="4953000" cy="6858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বুথ থেকে নগদ টাকা উত্তোলন করছে 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767286"/>
            <a:ext cx="4419600" cy="29571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24400" y="4953000"/>
            <a:ext cx="4419600" cy="8382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সব্জি বিক্রয় করছে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4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bn-BD" sz="48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ব্যবসায়ের অধিকাংশ লেনদেন নগদে না বাকিতে সংঘটিত হয় বলতে পার ? 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উঃ- নগদে </a:t>
            </a:r>
          </a:p>
          <a:p>
            <a:pPr algn="just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যে বহিতে সকল প্রকার নগদ লেনদেন লিপিবদ্ধ করা হয় তাকে কি বহি বলতে পারি ? 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উঃ- নগদান বহি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3446"/>
            <a:ext cx="9144000" cy="1066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প্রশ্নগুলোর উত্তর দেওয়ার চেষ্টা করঃ-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36162"/>
            <a:ext cx="8991600" cy="11068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নগদান বহির প্রকারভেদ </a:t>
            </a:r>
            <a:endParaRPr lang="en-US" sz="6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5029200"/>
            <a:ext cx="2057400" cy="1676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একঘরা নগদান বহি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5029200"/>
            <a:ext cx="2133600" cy="1676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দুঘরা নগদান বহি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5038240"/>
            <a:ext cx="1981200" cy="166735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</a:rPr>
              <a:t>তিনঘরা  নগদান বহি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70549" y="5009981"/>
            <a:ext cx="1828800" cy="169561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খুচরা নগদান বহি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43000"/>
            <a:ext cx="9144000" cy="1524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নগদান বহি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38200" y="2666999"/>
            <a:ext cx="685800" cy="233766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352800" y="2667000"/>
            <a:ext cx="637032" cy="242620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738247" y="2633419"/>
            <a:ext cx="642198" cy="2371242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916250" y="2667000"/>
            <a:ext cx="582788" cy="2315704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4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473</Words>
  <Application>Microsoft Office PowerPoint</Application>
  <PresentationFormat>On-screen Show (4:3)</PresentationFormat>
  <Paragraphs>98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লোকটি কি করছে ও পাশের ছবিটি কিসের?</vt:lpstr>
      <vt:lpstr>PowerPoint Presentation</vt:lpstr>
      <vt:lpstr>PowerPoint Presentation</vt:lpstr>
      <vt:lpstr>বর্তমানে সর্বাধিক প্রচলিত নগদান বই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juliokurie</cp:lastModifiedBy>
  <cp:revision>104</cp:revision>
  <dcterms:created xsi:type="dcterms:W3CDTF">2014-01-26T05:38:12Z</dcterms:created>
  <dcterms:modified xsi:type="dcterms:W3CDTF">2020-07-07T05:22:43Z</dcterms:modified>
</cp:coreProperties>
</file>