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269" r:id="rId3"/>
    <p:sldId id="260" r:id="rId4"/>
    <p:sldId id="258" r:id="rId5"/>
    <p:sldId id="266"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6" d="100"/>
          <a:sy n="56" d="100"/>
        </p:scale>
        <p:origin x="-126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40288-6120-4D89-8E76-5727BF0A9C0E}" type="datetimeFigureOut">
              <a:rPr lang="en-US" smtClean="0"/>
              <a:pPr/>
              <a:t>07/16/2020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2B73B2-AC44-4E75-8705-417C58AAEA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2B73B2-AC44-4E75-8705-417C58AAEA2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07/16/2020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
            <a:ext cx="8229600" cy="6400800"/>
          </a:xfrm>
        </p:spPr>
        <p:txBody>
          <a:bodyPr/>
          <a:lstStyle/>
          <a:p>
            <a:endParaRPr lang="en-US" dirty="0"/>
          </a:p>
        </p:txBody>
      </p:sp>
      <p:pic>
        <p:nvPicPr>
          <p:cNvPr id="1026" name="Picture 2" descr="C:\Users\pcmc\Pictures\flower5.jpg"/>
          <p:cNvPicPr>
            <a:picLocks noChangeAspect="1" noChangeArrowheads="1"/>
          </p:cNvPicPr>
          <p:nvPr/>
        </p:nvPicPr>
        <p:blipFill>
          <a:blip r:embed="rId2"/>
          <a:srcRect/>
          <a:stretch>
            <a:fillRect/>
          </a:stretch>
        </p:blipFill>
        <p:spPr bwMode="auto">
          <a:xfrm>
            <a:off x="304800" y="228600"/>
            <a:ext cx="8458200" cy="6400800"/>
          </a:xfrm>
          <a:prstGeom prst="rect">
            <a:avLst/>
          </a:prstGeom>
          <a:ln w="88900" cap="sq" cmpd="thickThin">
            <a:solidFill>
              <a:srgbClr val="000000"/>
            </a:solidFill>
            <a:prstDash val="solid"/>
            <a:miter lim="800000"/>
          </a:ln>
          <a:effectLst>
            <a:innerShdw blurRad="76200">
              <a:srgbClr val="000000"/>
            </a:innerShdw>
          </a:effectLst>
        </p:spPr>
      </p:pic>
      <p:sp>
        <p:nvSpPr>
          <p:cNvPr id="5" name="Rectangle 4"/>
          <p:cNvSpPr/>
          <p:nvPr/>
        </p:nvSpPr>
        <p:spPr>
          <a:xfrm>
            <a:off x="381000" y="762000"/>
            <a:ext cx="5867400" cy="1015663"/>
          </a:xfrm>
          <a:prstGeom prst="rect">
            <a:avLst/>
          </a:prstGeom>
          <a:noFill/>
        </p:spPr>
        <p:txBody>
          <a:bodyPr wrap="square" lIns="91440" tIns="45720" rIns="91440" bIns="45720">
            <a:spAutoFit/>
          </a:bodyPr>
          <a:lstStyle/>
          <a:p>
            <a:pPr algn="ctr"/>
            <a:r>
              <a:rPr lang="en-US" sz="6000" b="1" dirty="0" err="1" smtClean="0">
                <a:ln w="19050">
                  <a:solidFill>
                    <a:schemeClr val="tx2">
                      <a:tint val="1000"/>
                    </a:schemeClr>
                  </a:solidFill>
                  <a:prstDash val="solid"/>
                </a:ln>
                <a:solidFill>
                  <a:srgbClr val="FFFF00"/>
                </a:solidFill>
                <a:effectLst>
                  <a:outerShdw blurRad="50000" dist="50800" dir="7500000" algn="tl">
                    <a:srgbClr val="000000">
                      <a:shade val="5000"/>
                      <a:alpha val="35000"/>
                    </a:srgbClr>
                  </a:outerShdw>
                </a:effectLst>
              </a:rPr>
              <a:t>সবাইকে</a:t>
            </a:r>
            <a:r>
              <a:rPr lang="bn-BD" sz="6000" b="1" dirty="0" smtClean="0">
                <a:ln w="19050">
                  <a:solidFill>
                    <a:schemeClr val="tx2">
                      <a:tint val="1000"/>
                    </a:schemeClr>
                  </a:solidFill>
                  <a:prstDash val="solid"/>
                </a:ln>
                <a:solidFill>
                  <a:srgbClr val="FFFF00"/>
                </a:solidFill>
                <a:effectLst>
                  <a:outerShdw blurRad="50000" dist="50800" dir="7500000" algn="tl">
                    <a:srgbClr val="000000">
                      <a:shade val="5000"/>
                      <a:alpha val="35000"/>
                    </a:srgbClr>
                  </a:outerShdw>
                </a:effectLst>
              </a:rPr>
              <a:t> </a:t>
            </a:r>
            <a:r>
              <a:rPr lang="en-US" sz="6000" b="1" dirty="0" err="1" smtClean="0">
                <a:ln w="19050">
                  <a:solidFill>
                    <a:schemeClr val="tx2">
                      <a:tint val="1000"/>
                    </a:schemeClr>
                  </a:solidFill>
                  <a:prstDash val="solid"/>
                </a:ln>
                <a:solidFill>
                  <a:srgbClr val="FFFF00"/>
                </a:solidFill>
                <a:effectLst>
                  <a:outerShdw blurRad="50000" dist="50800" dir="7500000" algn="tl">
                    <a:srgbClr val="000000">
                      <a:shade val="5000"/>
                      <a:alpha val="35000"/>
                    </a:srgbClr>
                  </a:outerShdw>
                </a:effectLst>
              </a:rPr>
              <a:t>স্বাগত</a:t>
            </a:r>
            <a:endParaRPr lang="en-US" sz="6000" b="1" cap="none" spc="0" dirty="0">
              <a:ln w="19050">
                <a:solidFill>
                  <a:schemeClr val="tx2">
                    <a:tint val="1000"/>
                  </a:schemeClr>
                </a:solidFill>
                <a:prstDash val="solid"/>
              </a:ln>
              <a:solidFill>
                <a:srgbClr val="FFFF00"/>
              </a:solidFill>
              <a:effectLst>
                <a:outerShdw blurRad="50000" dist="50800" dir="7500000" algn="tl">
                  <a:srgbClr val="000000">
                    <a:shade val="5000"/>
                    <a:alpha val="35000"/>
                  </a:srgbClr>
                </a:outerShdw>
              </a:effectLst>
            </a:endParaRPr>
          </a:p>
        </p:txBody>
      </p:sp>
      <p:pic>
        <p:nvPicPr>
          <p:cNvPr id="6" name="Picture 2" descr="C:\Users\ABTABUL ALAM\Downloads\New Tab_files\mujib logo.png"/>
          <p:cNvPicPr>
            <a:picLocks noChangeAspect="1" noChangeArrowheads="1"/>
          </p:cNvPicPr>
          <p:nvPr/>
        </p:nvPicPr>
        <p:blipFill>
          <a:blip r:embed="rId3"/>
          <a:srcRect/>
          <a:stretch>
            <a:fillRect/>
          </a:stretch>
        </p:blipFill>
        <p:spPr bwMode="auto">
          <a:xfrm>
            <a:off x="7010401" y="457200"/>
            <a:ext cx="1600200"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en-US" dirty="0" err="1" smtClean="0"/>
              <a:t>ভার্চুয়াল</a:t>
            </a:r>
            <a:r>
              <a:rPr lang="en-US" dirty="0" smtClean="0"/>
              <a:t> </a:t>
            </a:r>
            <a:r>
              <a:rPr lang="en-US" dirty="0" err="1" smtClean="0"/>
              <a:t>স্কুল</a:t>
            </a:r>
            <a:r>
              <a:rPr lang="en-US" dirty="0" smtClean="0"/>
              <a:t>(Virtual School</a:t>
            </a:r>
            <a:r>
              <a:rPr lang="en-US" dirty="0" smtClean="0"/>
              <a:t>)</a:t>
            </a:r>
            <a:br>
              <a:rPr lang="en-US" dirty="0" smtClean="0"/>
            </a:br>
            <a:r>
              <a:rPr lang="en-US" sz="2200" dirty="0" smtClean="0">
                <a:solidFill>
                  <a:srgbClr val="00B050"/>
                </a:solidFill>
              </a:rPr>
              <a:t>(</a:t>
            </a:r>
            <a:r>
              <a:rPr lang="en-US" sz="2200" b="1" dirty="0" smtClean="0">
                <a:solidFill>
                  <a:srgbClr val="00B050"/>
                </a:solidFill>
              </a:rPr>
              <a:t> </a:t>
            </a:r>
            <a:r>
              <a:rPr lang="en-US" sz="2200" b="1" dirty="0" smtClean="0">
                <a:solidFill>
                  <a:srgbClr val="00B050"/>
                </a:solidFill>
              </a:rPr>
              <a:t>virtual school or e-school or </a:t>
            </a:r>
            <a:r>
              <a:rPr lang="en-US" sz="2200" b="1" dirty="0" smtClean="0">
                <a:solidFill>
                  <a:srgbClr val="00B050"/>
                </a:solidFill>
              </a:rPr>
              <a:t>cyber-school-)</a:t>
            </a:r>
            <a:r>
              <a:rPr lang="bn-BD" sz="2200" b="1" dirty="0" smtClean="0">
                <a:solidFill>
                  <a:srgbClr val="00B050"/>
                </a:solidFill>
              </a:rPr>
              <a:t> </a:t>
            </a:r>
            <a:endParaRPr lang="en-US" sz="2200" dirty="0">
              <a:solidFill>
                <a:srgbClr val="00B050"/>
              </a:solidFill>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fontAlgn="base"/>
            <a:r>
              <a:rPr lang="en-US" sz="2000" dirty="0" err="1" smtClean="0">
                <a:solidFill>
                  <a:srgbClr val="00B050"/>
                </a:solidFill>
              </a:rPr>
              <a:t>ভার্চুয়াল</a:t>
            </a:r>
            <a:r>
              <a:rPr lang="en-US" sz="2000" dirty="0" smtClean="0">
                <a:solidFill>
                  <a:srgbClr val="00B050"/>
                </a:solidFill>
              </a:rPr>
              <a:t> </a:t>
            </a:r>
            <a:r>
              <a:rPr lang="en-US" sz="2000" dirty="0" err="1" smtClean="0">
                <a:solidFill>
                  <a:srgbClr val="00B050"/>
                </a:solidFill>
              </a:rPr>
              <a:t>স্কুল</a:t>
            </a:r>
            <a:r>
              <a:rPr lang="en-US" sz="2000" dirty="0" smtClean="0">
                <a:solidFill>
                  <a:srgbClr val="00B050"/>
                </a:solidFill>
              </a:rPr>
              <a:t> </a:t>
            </a:r>
            <a:r>
              <a:rPr lang="bn-BD" sz="2000" dirty="0" smtClean="0">
                <a:solidFill>
                  <a:srgbClr val="00B050"/>
                </a:solidFill>
              </a:rPr>
              <a:t>কি-তা </a:t>
            </a:r>
            <a:r>
              <a:rPr lang="en-US" sz="2000" dirty="0" err="1" smtClean="0">
                <a:solidFill>
                  <a:srgbClr val="00B050"/>
                </a:solidFill>
              </a:rPr>
              <a:t>জানার</a:t>
            </a:r>
            <a:r>
              <a:rPr lang="en-US" sz="2000" dirty="0" smtClean="0">
                <a:solidFill>
                  <a:srgbClr val="00B050"/>
                </a:solidFill>
              </a:rPr>
              <a:t> </a:t>
            </a:r>
            <a:r>
              <a:rPr lang="en-US" sz="2000" dirty="0" err="1" smtClean="0">
                <a:solidFill>
                  <a:srgbClr val="00B050"/>
                </a:solidFill>
              </a:rPr>
              <a:t>আগে</a:t>
            </a:r>
            <a:r>
              <a:rPr lang="en-US" sz="2000" dirty="0" smtClean="0">
                <a:solidFill>
                  <a:srgbClr val="00B050"/>
                </a:solidFill>
              </a:rPr>
              <a:t> ,</a:t>
            </a:r>
            <a:r>
              <a:rPr lang="en-US" sz="2000" dirty="0" err="1" smtClean="0">
                <a:solidFill>
                  <a:srgbClr val="00B050"/>
                </a:solidFill>
              </a:rPr>
              <a:t>ভার্চুয়াল</a:t>
            </a:r>
            <a:r>
              <a:rPr lang="en-US" sz="2000" dirty="0" smtClean="0">
                <a:solidFill>
                  <a:srgbClr val="00B050"/>
                </a:solidFill>
              </a:rPr>
              <a:t> </a:t>
            </a:r>
            <a:r>
              <a:rPr lang="en-US" sz="2000" dirty="0" err="1" smtClean="0">
                <a:solidFill>
                  <a:srgbClr val="00B050"/>
                </a:solidFill>
              </a:rPr>
              <a:t>কথাটির</a:t>
            </a:r>
            <a:r>
              <a:rPr lang="en-US" sz="2000" dirty="0" smtClean="0">
                <a:solidFill>
                  <a:srgbClr val="00B050"/>
                </a:solidFill>
              </a:rPr>
              <a:t> </a:t>
            </a:r>
            <a:r>
              <a:rPr lang="en-US" sz="2000" dirty="0" err="1" smtClean="0">
                <a:solidFill>
                  <a:srgbClr val="00B050"/>
                </a:solidFill>
              </a:rPr>
              <a:t>মর্মকথা</a:t>
            </a:r>
            <a:r>
              <a:rPr lang="en-US" sz="2000" dirty="0" smtClean="0">
                <a:solidFill>
                  <a:srgbClr val="00B050"/>
                </a:solidFill>
              </a:rPr>
              <a:t> </a:t>
            </a:r>
            <a:r>
              <a:rPr lang="en-US" sz="2000" dirty="0" err="1" smtClean="0">
                <a:solidFill>
                  <a:srgbClr val="00B050"/>
                </a:solidFill>
              </a:rPr>
              <a:t>জানা</a:t>
            </a:r>
            <a:r>
              <a:rPr lang="en-US" sz="2000" dirty="0" smtClean="0">
                <a:solidFill>
                  <a:srgbClr val="00B050"/>
                </a:solidFill>
              </a:rPr>
              <a:t> </a:t>
            </a:r>
            <a:r>
              <a:rPr lang="en-US" sz="2000" dirty="0" err="1" smtClean="0">
                <a:solidFill>
                  <a:srgbClr val="00B050"/>
                </a:solidFill>
              </a:rPr>
              <a:t>দরকার</a:t>
            </a:r>
            <a:r>
              <a:rPr lang="bn-BD" sz="2000" dirty="0" smtClean="0">
                <a:solidFill>
                  <a:srgbClr val="00B050"/>
                </a:solidFill>
              </a:rPr>
              <a:t>- </a:t>
            </a:r>
            <a:endParaRPr lang="en-US" sz="2000" dirty="0" smtClean="0">
              <a:solidFill>
                <a:srgbClr val="00B050"/>
              </a:solidFill>
            </a:endParaRPr>
          </a:p>
          <a:p>
            <a:pPr fontAlgn="base"/>
            <a:endParaRPr lang="en-US" sz="2000" dirty="0" smtClean="0"/>
          </a:p>
          <a:p>
            <a:pPr fontAlgn="base"/>
            <a:r>
              <a:rPr lang="bn-BD" sz="2000" dirty="0" smtClean="0"/>
              <a:t>(</a:t>
            </a:r>
            <a:r>
              <a:rPr lang="en-US" sz="2000" dirty="0" smtClean="0"/>
              <a:t>VIRTUAL REALITY</a:t>
            </a:r>
            <a:r>
              <a:rPr lang="bn-BD" sz="2000" dirty="0" smtClean="0"/>
              <a:t>)</a:t>
            </a:r>
            <a:r>
              <a:rPr lang="en-US" sz="2000" dirty="0" smtClean="0"/>
              <a:t> </a:t>
            </a:r>
            <a:r>
              <a:rPr lang="en-US" sz="2000" dirty="0" err="1" smtClean="0"/>
              <a:t>ভার্চুয়াল</a:t>
            </a:r>
            <a:r>
              <a:rPr lang="en-US" sz="2000" dirty="0" smtClean="0"/>
              <a:t> </a:t>
            </a:r>
            <a:r>
              <a:rPr lang="en-US" sz="2000" dirty="0" err="1" smtClean="0"/>
              <a:t>রি</a:t>
            </a:r>
            <a:r>
              <a:rPr lang="bn-BD" sz="2000" dirty="0" smtClean="0"/>
              <a:t>য়া</a:t>
            </a:r>
            <a:r>
              <a:rPr lang="en-US" sz="2000" dirty="0" err="1" smtClean="0"/>
              <a:t>লিটিঃ</a:t>
            </a:r>
            <a:endParaRPr lang="bn-BD" sz="2000" dirty="0" smtClean="0"/>
          </a:p>
          <a:p>
            <a:pPr fontAlgn="base"/>
            <a:r>
              <a:rPr lang="bn-BD" sz="2000" dirty="0" smtClean="0"/>
              <a:t>অপ্রকৃত বাস্তবতা বা অসৎ বাস্তবতা (</a:t>
            </a:r>
            <a:r>
              <a:rPr lang="en-US" sz="2000" dirty="0" smtClean="0"/>
              <a:t>VIRTUAL REALITY</a:t>
            </a:r>
            <a:r>
              <a:rPr lang="bn-BD" sz="2000" dirty="0" smtClean="0"/>
              <a:t>) হলো প্রকৃতপক্ষে বাস্তব নয়, কিন্তু বাস্তব ধারনা সৃষ্টি করতে সক্ষম এমন কল্পনানির্ভর বিষয় অনুভব করার ত্রিমাত্রিক অবস্থা উপস্থাপন ।</a:t>
            </a:r>
          </a:p>
          <a:p>
            <a:pPr fontAlgn="base"/>
            <a:r>
              <a:rPr lang="en-US" sz="2000" dirty="0" err="1" smtClean="0"/>
              <a:t>ভার্চুয়াল</a:t>
            </a:r>
            <a:r>
              <a:rPr lang="en-US" sz="2000" dirty="0" smtClean="0"/>
              <a:t> </a:t>
            </a:r>
            <a:r>
              <a:rPr lang="bn-BD" sz="2000" dirty="0" smtClean="0"/>
              <a:t>রিয়া</a:t>
            </a:r>
            <a:r>
              <a:rPr lang="en-US" sz="2000" dirty="0" err="1" smtClean="0"/>
              <a:t>লিটি</a:t>
            </a:r>
            <a:r>
              <a:rPr lang="en-US" sz="2000" dirty="0" smtClean="0"/>
              <a:t> </a:t>
            </a:r>
            <a:r>
              <a:rPr lang="en-US" sz="2000" dirty="0" err="1" smtClean="0"/>
              <a:t>হলো</a:t>
            </a:r>
            <a:r>
              <a:rPr lang="en-US" sz="2000" dirty="0" smtClean="0"/>
              <a:t> </a:t>
            </a:r>
            <a:r>
              <a:rPr lang="en-US" sz="2000" dirty="0" err="1" smtClean="0"/>
              <a:t>সফটওয়্যার</a:t>
            </a:r>
            <a:r>
              <a:rPr lang="en-US" sz="2000" dirty="0" smtClean="0"/>
              <a:t> </a:t>
            </a:r>
            <a:r>
              <a:rPr lang="en-US" sz="2000" dirty="0" err="1" smtClean="0"/>
              <a:t>নির্মিত</a:t>
            </a:r>
            <a:r>
              <a:rPr lang="en-US" sz="2000" dirty="0" smtClean="0"/>
              <a:t> </a:t>
            </a:r>
            <a:r>
              <a:rPr lang="en-US" sz="2000" dirty="0" err="1" smtClean="0"/>
              <a:t>একটি</a:t>
            </a:r>
            <a:r>
              <a:rPr lang="en-US" sz="2000" dirty="0" smtClean="0"/>
              <a:t> </a:t>
            </a:r>
            <a:r>
              <a:rPr lang="en-US" sz="2000" dirty="0" err="1" smtClean="0"/>
              <a:t>কল্পনিক</a:t>
            </a:r>
            <a:r>
              <a:rPr lang="en-US" sz="2000" dirty="0" smtClean="0"/>
              <a:t> </a:t>
            </a:r>
            <a:r>
              <a:rPr lang="en-US" sz="2000" dirty="0" err="1" smtClean="0"/>
              <a:t>পরিবেশ</a:t>
            </a:r>
            <a:r>
              <a:rPr lang="en-US" sz="2000" dirty="0" smtClean="0"/>
              <a:t> </a:t>
            </a:r>
            <a:r>
              <a:rPr lang="en-US" sz="2000" dirty="0" err="1" smtClean="0"/>
              <a:t>যা</a:t>
            </a:r>
            <a:r>
              <a:rPr lang="en-US" sz="2000" dirty="0" smtClean="0"/>
              <a:t> </a:t>
            </a:r>
            <a:r>
              <a:rPr lang="en-US" sz="2000" dirty="0" err="1" smtClean="0"/>
              <a:t>ব্যবহারকারীর</a:t>
            </a:r>
            <a:r>
              <a:rPr lang="en-US" sz="2000" dirty="0" smtClean="0"/>
              <a:t> </a:t>
            </a:r>
            <a:r>
              <a:rPr lang="en-US" sz="2000" dirty="0" err="1" smtClean="0"/>
              <a:t>নিকট</a:t>
            </a:r>
            <a:r>
              <a:rPr lang="en-US" sz="2000" dirty="0" smtClean="0"/>
              <a:t> </a:t>
            </a:r>
            <a:r>
              <a:rPr lang="en-US" sz="2000" dirty="0" err="1" smtClean="0"/>
              <a:t>বাস্তব</a:t>
            </a:r>
            <a:r>
              <a:rPr lang="en-US" sz="2000" dirty="0" smtClean="0"/>
              <a:t> </a:t>
            </a:r>
            <a:r>
              <a:rPr lang="en-US" sz="2000" dirty="0" err="1" smtClean="0"/>
              <a:t>জগত</a:t>
            </a:r>
            <a:r>
              <a:rPr lang="en-US" sz="2000" dirty="0" smtClean="0"/>
              <a:t> </a:t>
            </a:r>
            <a:r>
              <a:rPr lang="en-US" sz="2000" dirty="0" err="1" smtClean="0"/>
              <a:t>হিসাবে</a:t>
            </a:r>
            <a:r>
              <a:rPr lang="en-US" sz="2000" dirty="0" smtClean="0"/>
              <a:t> </a:t>
            </a:r>
            <a:r>
              <a:rPr lang="en-US" sz="2000" dirty="0" err="1" smtClean="0"/>
              <a:t>বিবেচিত</a:t>
            </a:r>
            <a:r>
              <a:rPr lang="en-US" sz="2000" dirty="0" smtClean="0"/>
              <a:t> </a:t>
            </a:r>
            <a:r>
              <a:rPr lang="en-US" sz="2000" dirty="0" err="1" smtClean="0"/>
              <a:t>হবে</a:t>
            </a:r>
            <a:r>
              <a:rPr lang="en-US" sz="2000" dirty="0" smtClean="0"/>
              <a:t> ।</a:t>
            </a:r>
            <a:endParaRPr lang="bn-BD" sz="2000" dirty="0" smtClean="0"/>
          </a:p>
          <a:p>
            <a:pPr algn="just" fontAlgn="base"/>
            <a:r>
              <a:rPr lang="bn-BD" sz="2000" dirty="0" smtClean="0">
                <a:solidFill>
                  <a:srgbClr val="00B050"/>
                </a:solidFill>
              </a:rPr>
              <a:t>“</a:t>
            </a:r>
            <a:r>
              <a:rPr lang="bn-IN" sz="2000" dirty="0" smtClean="0">
                <a:solidFill>
                  <a:srgbClr val="00B050"/>
                </a:solidFill>
              </a:rPr>
              <a:t>এটি এক ধরনের কম্পিউটার-নিয়ন্ত্রিত ব্যবস্থা যাতে প্রতিমা নির্মাণ (</a:t>
            </a:r>
            <a:r>
              <a:rPr lang="en-US" sz="2000" dirty="0" err="1" smtClean="0">
                <a:solidFill>
                  <a:srgbClr val="00B050"/>
                </a:solidFill>
              </a:rPr>
              <a:t>Modelling</a:t>
            </a:r>
            <a:r>
              <a:rPr lang="en-US" sz="2000" dirty="0" smtClean="0">
                <a:solidFill>
                  <a:srgbClr val="00B050"/>
                </a:solidFill>
              </a:rPr>
              <a:t>) </a:t>
            </a:r>
            <a:r>
              <a:rPr lang="bn-IN" sz="2000" dirty="0" smtClean="0">
                <a:solidFill>
                  <a:srgbClr val="00B050"/>
                </a:solidFill>
              </a:rPr>
              <a:t>ও ছদ্মায়ন (</a:t>
            </a:r>
            <a:r>
              <a:rPr lang="en-US" sz="2000" dirty="0" smtClean="0">
                <a:solidFill>
                  <a:srgbClr val="00B050"/>
                </a:solidFill>
              </a:rPr>
              <a:t>Simulation) </a:t>
            </a:r>
            <a:r>
              <a:rPr lang="bn-IN" sz="2000" dirty="0" smtClean="0">
                <a:solidFill>
                  <a:srgbClr val="00B050"/>
                </a:solidFill>
              </a:rPr>
              <a:t>পদ্ধতি প্রয়োগের মাধ্যমে মানুষ কৃত্রিম ত্রিমাত্রিক ইন্দ্রিয়গ্রাহ্য পরিবেশের সাথে সংযোগ স্থাপন করতে পারে বা উপলব্ধি করতে পারে। অপ্রকৃত বাস্তবতাতে ছদ্মায়িত পরিবেশ হুবহু বাস্তব পৃথিবীর মত হতে পারে। এক্ষেত্রে অনেক সময় অপ্রকৃত বাস্তবতা থেকে বাস্তব অভিজ্ঞতা পাওয়া যায়। আবার অনেক সময় ছদ্মায়িত পরিবেশ বাস্তব থেকে আলাদা হতে পারে। যেমন: অপ্রকৃত বাস্তবতানির্ভর কম্পিউটার খেলাসমূহ।</a:t>
            </a:r>
            <a:r>
              <a:rPr lang="bn-BD" sz="2000" dirty="0" smtClean="0">
                <a:solidFill>
                  <a:srgbClr val="00B050"/>
                </a:solidFill>
              </a:rPr>
              <a:t>”</a:t>
            </a:r>
            <a:r>
              <a:rPr lang="bn-BD" sz="2000" dirty="0" smtClean="0"/>
              <a:t>                                                                                      উইকিপিডিয়া</a:t>
            </a:r>
            <a:r>
              <a:rPr lang="en-US" sz="2000" dirty="0" smtClean="0"/>
              <a:t>, </a:t>
            </a:r>
            <a:r>
              <a:rPr lang="bn-BD" sz="2000" dirty="0" smtClean="0"/>
              <a:t>মুক্ত বিশ্বকোষ থেকে</a:t>
            </a:r>
            <a:endParaRPr lang="bn-BD" sz="2000" dirty="0" smtClean="0">
              <a:solidFill>
                <a:srgbClr val="00B050"/>
              </a:solidFill>
            </a:endParaRPr>
          </a:p>
          <a:p>
            <a:pPr fontAlgn="base"/>
            <a:endParaRPr lang="bn-BD" sz="2000" dirty="0" smtClean="0"/>
          </a:p>
          <a:p>
            <a:pPr fontAlgn="base"/>
            <a:r>
              <a:rPr lang="en-US" sz="2000" dirty="0" smtClean="0"/>
              <a:t> VIRTUAL-</a:t>
            </a:r>
            <a:r>
              <a:rPr lang="en-US" sz="2000" dirty="0" err="1" smtClean="0"/>
              <a:t>শব্দের</a:t>
            </a:r>
            <a:r>
              <a:rPr lang="en-US" sz="2000" dirty="0" smtClean="0"/>
              <a:t> </a:t>
            </a:r>
            <a:r>
              <a:rPr lang="en-US" sz="2000" dirty="0" err="1" smtClean="0"/>
              <a:t>অর্থ</a:t>
            </a:r>
            <a:r>
              <a:rPr lang="en-US" sz="2000" dirty="0" smtClean="0"/>
              <a:t> </a:t>
            </a:r>
            <a:r>
              <a:rPr lang="en-US" sz="2000" dirty="0" err="1" smtClean="0"/>
              <a:t>সামনে</a:t>
            </a:r>
            <a:r>
              <a:rPr lang="en-US" sz="2000" dirty="0" smtClean="0"/>
              <a:t>, REALITY </a:t>
            </a:r>
            <a:r>
              <a:rPr lang="bn-BD" sz="2000" dirty="0" smtClean="0"/>
              <a:t>-</a:t>
            </a:r>
            <a:r>
              <a:rPr lang="en-US" sz="2000" dirty="0" err="1" smtClean="0"/>
              <a:t>শব্দের</a:t>
            </a:r>
            <a:r>
              <a:rPr lang="en-US" sz="2000" dirty="0" smtClean="0"/>
              <a:t> </a:t>
            </a:r>
            <a:r>
              <a:rPr lang="en-US" sz="2000" dirty="0" err="1" smtClean="0"/>
              <a:t>অর্থ</a:t>
            </a:r>
            <a:r>
              <a:rPr lang="en-US" sz="2000" dirty="0" smtClean="0"/>
              <a:t> </a:t>
            </a:r>
            <a:r>
              <a:rPr lang="bn-BD" sz="2000" dirty="0" smtClean="0"/>
              <a:t>বাস্তবতা, তাহলে </a:t>
            </a:r>
            <a:r>
              <a:rPr lang="en-US" sz="2000" dirty="0" smtClean="0"/>
              <a:t>VIRTUAL REALITY </a:t>
            </a:r>
            <a:r>
              <a:rPr lang="bn-BD" sz="2000" dirty="0" smtClean="0"/>
              <a:t>-</a:t>
            </a:r>
            <a:r>
              <a:rPr lang="en-US" sz="2000" dirty="0" err="1" smtClean="0"/>
              <a:t>শব্দের</a:t>
            </a:r>
            <a:r>
              <a:rPr lang="en-US" sz="2000" dirty="0" smtClean="0"/>
              <a:t> </a:t>
            </a:r>
            <a:r>
              <a:rPr lang="en-US" sz="2000" dirty="0" err="1" smtClean="0"/>
              <a:t>অর্থ</a:t>
            </a:r>
            <a:r>
              <a:rPr lang="en-US" sz="2000" dirty="0" smtClean="0"/>
              <a:t> </a:t>
            </a:r>
            <a:r>
              <a:rPr lang="bn-BD" sz="2000" dirty="0" smtClean="0"/>
              <a:t>হলো সামনের বাস্তবতা ।</a:t>
            </a:r>
          </a:p>
          <a:p>
            <a:pPr fontAlgn="base"/>
            <a:r>
              <a:rPr lang="bn-BD" sz="2000" dirty="0" smtClean="0"/>
              <a:t>আবার,</a:t>
            </a:r>
          </a:p>
          <a:p>
            <a:pPr fontAlgn="base"/>
            <a:r>
              <a:rPr lang="en-US" sz="2000" dirty="0" smtClean="0"/>
              <a:t> VIRTUAL</a:t>
            </a:r>
            <a:r>
              <a:rPr lang="bn-BD" sz="2000" dirty="0" smtClean="0"/>
              <a:t>-এর বাংলা; ফলত বটে কিন্তু বাহ্যত নয় এমন; দৃশ্যত অবাস্তব হলেও কার্যত কম্পিউটার দ্বারা তৈরী কোন কিছুর অবাস্তব অনুরুপ ।</a:t>
            </a:r>
          </a:p>
          <a:p>
            <a:pPr fontAlgn="base"/>
            <a:r>
              <a:rPr lang="bn-BD" sz="2000" dirty="0" smtClean="0"/>
              <a:t>অথবা, </a:t>
            </a:r>
          </a:p>
          <a:p>
            <a:pPr fontAlgn="base"/>
            <a:r>
              <a:rPr lang="bn-BD" sz="2000" dirty="0" smtClean="0"/>
              <a:t>এমন কিছু যা অনুভবে আছে কিন্তু বাস্তবে নেই ।</a:t>
            </a:r>
            <a:endParaRPr lang="en-US"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style>
          <a:lnRef idx="0">
            <a:schemeClr val="accent2"/>
          </a:lnRef>
          <a:fillRef idx="3">
            <a:schemeClr val="accent2"/>
          </a:fillRef>
          <a:effectRef idx="3">
            <a:schemeClr val="accent2"/>
          </a:effectRef>
          <a:fontRef idx="minor">
            <a:schemeClr val="lt1"/>
          </a:fontRef>
        </p:style>
        <p:txBody>
          <a:bodyPr>
            <a:normAutofit/>
          </a:bodyPr>
          <a:lstStyle/>
          <a:p>
            <a:pPr fontAlgn="base"/>
            <a:r>
              <a:rPr lang="en-US" sz="2000" dirty="0" err="1" smtClean="0"/>
              <a:t>প্রাত্যহিক</a:t>
            </a:r>
            <a:r>
              <a:rPr lang="en-US" sz="2000" dirty="0" smtClean="0"/>
              <a:t> </a:t>
            </a:r>
            <a:r>
              <a:rPr lang="en-US" sz="2000" dirty="0" err="1" smtClean="0"/>
              <a:t>জীবনে</a:t>
            </a:r>
            <a:r>
              <a:rPr lang="en-US" sz="2000" dirty="0" smtClean="0"/>
              <a:t> </a:t>
            </a:r>
            <a:r>
              <a:rPr lang="en-US" sz="2000" dirty="0" err="1" smtClean="0"/>
              <a:t>ভার্চুয়াল</a:t>
            </a:r>
            <a:r>
              <a:rPr lang="en-US" sz="2000" dirty="0" smtClean="0"/>
              <a:t> </a:t>
            </a:r>
            <a:r>
              <a:rPr lang="en-US" sz="2000" dirty="0" err="1" smtClean="0"/>
              <a:t>রিয়েলিটির</a:t>
            </a:r>
            <a:r>
              <a:rPr lang="en-US" sz="2000" dirty="0" smtClean="0"/>
              <a:t> </a:t>
            </a:r>
            <a:r>
              <a:rPr lang="en-US" sz="2000" dirty="0" err="1" smtClean="0"/>
              <a:t>ব্যবহারঃ</a:t>
            </a:r>
            <a:r>
              <a:rPr lang="en-US" sz="2000" dirty="0" smtClean="0"/>
              <a:t> </a:t>
            </a:r>
            <a:endParaRPr lang="en-US" sz="2000" dirty="0"/>
          </a:p>
        </p:txBody>
      </p:sp>
      <p:sp>
        <p:nvSpPr>
          <p:cNvPr id="3" name="Content Placeholder 2"/>
          <p:cNvSpPr>
            <a:spLocks noGrp="1"/>
          </p:cNvSpPr>
          <p:nvPr>
            <p:ph idx="1"/>
          </p:nvPr>
        </p:nvSpPr>
        <p:spPr>
          <a:xfrm>
            <a:off x="457200" y="914400"/>
            <a:ext cx="8229600" cy="5211763"/>
          </a:xfrm>
        </p:spPr>
        <p:style>
          <a:lnRef idx="2">
            <a:schemeClr val="accent2"/>
          </a:lnRef>
          <a:fillRef idx="1">
            <a:schemeClr val="lt1"/>
          </a:fillRef>
          <a:effectRef idx="0">
            <a:schemeClr val="accent2"/>
          </a:effectRef>
          <a:fontRef idx="minor">
            <a:schemeClr val="dk1"/>
          </a:fontRef>
        </p:style>
        <p:txBody>
          <a:bodyPr>
            <a:normAutofit fontScale="40000" lnSpcReduction="20000"/>
          </a:bodyPr>
          <a:lstStyle/>
          <a:p>
            <a:pPr fontAlgn="base">
              <a:lnSpc>
                <a:spcPct val="170000"/>
              </a:lnSpc>
            </a:pPr>
            <a:r>
              <a:rPr lang="en-US" dirty="0" err="1" smtClean="0"/>
              <a:t>প্রাত্যহিক</a:t>
            </a:r>
            <a:r>
              <a:rPr lang="en-US" dirty="0" smtClean="0"/>
              <a:t> </a:t>
            </a:r>
            <a:r>
              <a:rPr lang="en-US" dirty="0" err="1" smtClean="0"/>
              <a:t>জীবনে</a:t>
            </a:r>
            <a:r>
              <a:rPr lang="en-US" dirty="0" smtClean="0"/>
              <a:t> </a:t>
            </a:r>
            <a:r>
              <a:rPr lang="en-US" dirty="0" err="1" smtClean="0"/>
              <a:t>ভার্চুয়াল</a:t>
            </a:r>
            <a:r>
              <a:rPr lang="en-US" dirty="0" smtClean="0"/>
              <a:t> </a:t>
            </a:r>
            <a:r>
              <a:rPr lang="en-US" dirty="0" err="1" smtClean="0"/>
              <a:t>রিয়েলিটির</a:t>
            </a:r>
            <a:r>
              <a:rPr lang="en-US" dirty="0" smtClean="0"/>
              <a:t> </a:t>
            </a:r>
            <a:r>
              <a:rPr lang="en-US" dirty="0" err="1" smtClean="0"/>
              <a:t>ব্যবহারঃ</a:t>
            </a:r>
            <a:r>
              <a:rPr lang="en-US" dirty="0" smtClean="0"/>
              <a:t> </a:t>
            </a:r>
            <a:endParaRPr lang="bn-BD" dirty="0" smtClean="0"/>
          </a:p>
          <a:p>
            <a:pPr fontAlgn="base">
              <a:lnSpc>
                <a:spcPct val="170000"/>
              </a:lnSpc>
            </a:pPr>
            <a:r>
              <a:rPr lang="bn-BD" dirty="0" smtClean="0"/>
              <a:t>১. উন্নত বিশ্বে ডাক্তারদের আধুনিক মানের প্রশিক্ষণ প্রদানে ভার্চুয়াল রিয়েলিটি ব্যবহৃত হচ্ছে। ভার্চুয়াল অপারেটিং কক্ষে ছাত্ররা কৌশলগত দক্ষতা</a:t>
            </a:r>
            <a:r>
              <a:rPr lang="en-US" dirty="0" smtClean="0"/>
              <a:t>, </a:t>
            </a:r>
            <a:r>
              <a:rPr lang="bn-BD" dirty="0" smtClean="0"/>
              <a:t>অপারেশন ও রোগ সম্পর্কিত তাত্ত্বিক বিষয়াদির কার্যপ্রণালী অনুশীলন করতে সক্ষম হন।</a:t>
            </a:r>
            <a:r>
              <a:rPr lang="en-US" dirty="0" smtClean="0"/>
              <a:t/>
            </a:r>
            <a:br>
              <a:rPr lang="en-US" dirty="0" smtClean="0"/>
            </a:br>
            <a:r>
              <a:rPr lang="bn-BD" dirty="0" smtClean="0"/>
              <a:t>২. ভার্চুয়াল</a:t>
            </a:r>
            <a:r>
              <a:rPr lang="en-US" dirty="0" smtClean="0"/>
              <a:t>  </a:t>
            </a:r>
            <a:r>
              <a:rPr lang="bn-BD" dirty="0" smtClean="0"/>
              <a:t>রিয়েলিটির মাধ্যমে ভার্চুয়ালি ড্রাইভিং শেখানো হয়। ড্রাইভিংয়ের নানা নিয়ম-কানুন খুব সহজেই এর ফলে আয়ত্ত করা সম্ভব।</a:t>
            </a:r>
            <a:r>
              <a:rPr lang="en-US" dirty="0" smtClean="0"/>
              <a:t/>
            </a:r>
            <a:br>
              <a:rPr lang="en-US" dirty="0" smtClean="0"/>
            </a:br>
            <a:r>
              <a:rPr lang="bn-BD" dirty="0" smtClean="0"/>
              <a:t>৩. উন্নত বিশ্বের বাণিজ্যিক বিমান সংস্থা কিংবা সামরিক বাহিনী দীর্ঘদিন ধরে বিমান পরিচালনা প্রশিক্ষণে ভার্চুয়াল রিয়েলিটি ব্যবহার করছে। ভার্চুয়াল রিয়েলিটি কৌশল প্রয়োগের মাধ্যমে ফ্লাইট সিমুলেশনের ক্ষেত্রে স্বল্প খরচে বিমান চালকের প্রশিক্ষণ প্রদান করা সম্ভব হয়।</a:t>
            </a:r>
            <a:r>
              <a:rPr lang="en-US" dirty="0" smtClean="0"/>
              <a:t/>
            </a:r>
            <a:br>
              <a:rPr lang="en-US" dirty="0" smtClean="0"/>
            </a:br>
            <a:r>
              <a:rPr lang="bn-BD" dirty="0" smtClean="0"/>
              <a:t>৪. বিভিন্ন ধরনের সামরিক প্রশিক্ষণে ভার্চুয়াল রিয়েলিটিকে গুরুত্বের সাথে ব্যবহার করা হয়।</a:t>
            </a:r>
            <a:r>
              <a:rPr lang="en-US" dirty="0" smtClean="0"/>
              <a:t/>
            </a:r>
            <a:br>
              <a:rPr lang="en-US" dirty="0" smtClean="0"/>
            </a:br>
            <a:r>
              <a:rPr lang="bn-BD" dirty="0" smtClean="0"/>
              <a:t>৫. ব্যবসা-বাণিজ্যে সামরিক রিয়েলিটি ব্যবহার করে তথ্য ও যোগযোগ ব্যবস্থাকে আরও সহজ করা হয়েছে।</a:t>
            </a:r>
            <a:r>
              <a:rPr lang="en-US" dirty="0" smtClean="0"/>
              <a:t/>
            </a:r>
            <a:br>
              <a:rPr lang="en-US" dirty="0" smtClean="0"/>
            </a:br>
            <a:r>
              <a:rPr lang="bn-BD" dirty="0" smtClean="0"/>
              <a:t>৬. মহাশূন্য অভিযানের প্রতিটি পর্বেই রয়েছে নানা ধরনের ঝুঁকি। প্রস্তুতিপর্বের নানা গুরুত্বপূর্ণ পরীক্ষা নিরীক্ষা</a:t>
            </a:r>
            <a:r>
              <a:rPr lang="en-US" dirty="0" smtClean="0"/>
              <a:t>, </a:t>
            </a:r>
            <a:r>
              <a:rPr lang="bn-BD" dirty="0" smtClean="0"/>
              <a:t>নভোচারীদের কার্যক্রম</a:t>
            </a:r>
            <a:r>
              <a:rPr lang="en-US" dirty="0" smtClean="0"/>
              <a:t>, </a:t>
            </a:r>
            <a:r>
              <a:rPr lang="bn-BD" dirty="0" smtClean="0"/>
              <a:t>নভোযান পরিচালনা সম্পর্কিত যাবতীয় খুঁটিনাটি বিষয়গুলো সম্পর্কে প্রশিক্ষণে তাই ভার্চুয়াল রিয়েলিটি বিশেষ স্থান করে নিয়েছে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6248399"/>
          </a:xfrm>
        </p:spPr>
        <p:style>
          <a:lnRef idx="0">
            <a:schemeClr val="accent2"/>
          </a:lnRef>
          <a:fillRef idx="3">
            <a:schemeClr val="accent2"/>
          </a:fillRef>
          <a:effectRef idx="3">
            <a:schemeClr val="accent2"/>
          </a:effectRef>
          <a:fontRef idx="minor">
            <a:schemeClr val="lt1"/>
          </a:fontRef>
        </p:style>
        <p:txBody>
          <a:bodyPr>
            <a:normAutofit fontScale="90000"/>
          </a:bodyPr>
          <a:lstStyle/>
          <a:p>
            <a:pPr algn="l" fontAlgn="base"/>
            <a:r>
              <a:rPr lang="bn-BD" sz="2000" dirty="0" smtClean="0">
                <a:latin typeface="+mn-lt"/>
              </a:rPr>
              <a:t/>
            </a:r>
            <a:br>
              <a:rPr lang="bn-BD" sz="2000" dirty="0" smtClean="0">
                <a:latin typeface="+mn-lt"/>
              </a:rPr>
            </a:br>
            <a:r>
              <a:rPr lang="bn-BD" sz="2000" dirty="0" smtClean="0"/>
              <a:t/>
            </a:r>
            <a:br>
              <a:rPr lang="bn-BD" sz="2000" dirty="0" smtClean="0"/>
            </a:br>
            <a:r>
              <a:rPr lang="bn-BD" sz="2000" dirty="0" smtClean="0"/>
              <a:t/>
            </a:r>
            <a:br>
              <a:rPr lang="bn-BD" sz="2000" dirty="0" smtClean="0"/>
            </a:br>
            <a:r>
              <a:rPr lang="bn-BD" sz="2000" dirty="0" smtClean="0"/>
              <a:t/>
            </a:r>
            <a:br>
              <a:rPr lang="bn-BD" sz="2000" dirty="0" smtClean="0"/>
            </a:br>
            <a:r>
              <a:rPr lang="en-US" sz="2000" dirty="0" err="1" smtClean="0">
                <a:latin typeface="+mn-lt"/>
              </a:rPr>
              <a:t>মাইকেল</a:t>
            </a:r>
            <a:r>
              <a:rPr lang="en-US" sz="2000" dirty="0" smtClean="0">
                <a:latin typeface="+mn-lt"/>
              </a:rPr>
              <a:t> </a:t>
            </a:r>
            <a:r>
              <a:rPr lang="en-US" sz="2000" dirty="0" err="1" smtClean="0">
                <a:latin typeface="+mn-lt"/>
              </a:rPr>
              <a:t>হাইম</a:t>
            </a:r>
            <a:r>
              <a:rPr lang="en-US" sz="2000" dirty="0" smtClean="0">
                <a:latin typeface="+mn-lt"/>
              </a:rPr>
              <a:t> </a:t>
            </a:r>
            <a:r>
              <a:rPr lang="en-US" sz="2000" dirty="0" err="1" smtClean="0">
                <a:latin typeface="+mn-lt"/>
              </a:rPr>
              <a:t>তার</a:t>
            </a:r>
            <a:r>
              <a:rPr lang="en-US" sz="2000" dirty="0" smtClean="0">
                <a:latin typeface="+mn-lt"/>
              </a:rPr>
              <a:t> </a:t>
            </a:r>
            <a:r>
              <a:rPr lang="en-US" sz="2000" dirty="0" err="1" smtClean="0">
                <a:latin typeface="+mn-lt"/>
              </a:rPr>
              <a:t>বিখ্যাত</a:t>
            </a:r>
            <a:r>
              <a:rPr lang="en-US" sz="2000" dirty="0" smtClean="0">
                <a:latin typeface="+mn-lt"/>
              </a:rPr>
              <a:t> </a:t>
            </a:r>
            <a:r>
              <a:rPr lang="en-US" sz="2000" dirty="0" err="1" smtClean="0">
                <a:latin typeface="+mn-lt"/>
              </a:rPr>
              <a:t>গ্রন্থ</a:t>
            </a:r>
            <a:r>
              <a:rPr lang="en-US" sz="2000" dirty="0" smtClean="0">
                <a:latin typeface="+mn-lt"/>
              </a:rPr>
              <a:t> </a:t>
            </a:r>
            <a:r>
              <a:rPr lang="en-US" sz="2000" i="1" dirty="0" smtClean="0">
                <a:latin typeface="+mn-lt"/>
              </a:rPr>
              <a:t>The Metaphysics of Virtual Reality</a:t>
            </a:r>
            <a:r>
              <a:rPr lang="bn-BD" sz="2000" i="1" dirty="0" smtClean="0">
                <a:latin typeface="+mn-lt"/>
              </a:rPr>
              <a:t> </a:t>
            </a:r>
            <a:br>
              <a:rPr lang="bn-BD" sz="2000" i="1" dirty="0" smtClean="0">
                <a:latin typeface="+mn-lt"/>
              </a:rPr>
            </a:br>
            <a:r>
              <a:rPr lang="bn-BD" sz="2000" i="1" dirty="0" smtClean="0"/>
              <a:t>(</a:t>
            </a:r>
            <a:r>
              <a:rPr lang="en-US" sz="2000" dirty="0" err="1" smtClean="0">
                <a:latin typeface="+mn-lt"/>
              </a:rPr>
              <a:t>অপ্রকৃত</a:t>
            </a:r>
            <a:r>
              <a:rPr lang="bn-BD" sz="2000" dirty="0" smtClean="0"/>
              <a:t> </a:t>
            </a:r>
            <a:r>
              <a:rPr lang="en-US" sz="2000" dirty="0" err="1" smtClean="0">
                <a:latin typeface="+mn-lt"/>
              </a:rPr>
              <a:t>বাস্তবতার</a:t>
            </a:r>
            <a:r>
              <a:rPr lang="en-US" sz="2000" dirty="0" smtClean="0">
                <a:latin typeface="+mn-lt"/>
              </a:rPr>
              <a:t> </a:t>
            </a:r>
            <a:r>
              <a:rPr lang="en-US" sz="2000" dirty="0" err="1" smtClean="0">
                <a:latin typeface="+mn-lt"/>
              </a:rPr>
              <a:t>অধিবিদ্যা</a:t>
            </a:r>
            <a:r>
              <a:rPr lang="en-US" sz="2000" dirty="0" smtClean="0">
                <a:latin typeface="+mn-lt"/>
              </a:rPr>
              <a:t>)-</a:t>
            </a:r>
            <a:r>
              <a:rPr lang="en-US" sz="2000" dirty="0" err="1" smtClean="0">
                <a:latin typeface="+mn-lt"/>
              </a:rPr>
              <a:t>নিচের</a:t>
            </a:r>
            <a:r>
              <a:rPr lang="en-US" sz="2000" dirty="0" smtClean="0">
                <a:latin typeface="+mn-lt"/>
              </a:rPr>
              <a:t> </a:t>
            </a:r>
            <a:r>
              <a:rPr lang="en-US" sz="2000" dirty="0" err="1" smtClean="0">
                <a:latin typeface="+mn-lt"/>
              </a:rPr>
              <a:t>সাতটি</a:t>
            </a:r>
            <a:r>
              <a:rPr lang="en-US" sz="2000" dirty="0" smtClean="0">
                <a:latin typeface="+mn-lt"/>
              </a:rPr>
              <a:t> </a:t>
            </a:r>
            <a:r>
              <a:rPr lang="en-US" sz="2000" dirty="0" err="1" smtClean="0">
                <a:latin typeface="+mn-lt"/>
              </a:rPr>
              <a:t>ধারনার</a:t>
            </a:r>
            <a:r>
              <a:rPr lang="en-US" sz="2000" dirty="0" smtClean="0">
                <a:latin typeface="+mn-lt"/>
              </a:rPr>
              <a:t> </a:t>
            </a:r>
            <a:r>
              <a:rPr lang="en-US" sz="2000" dirty="0" err="1" smtClean="0">
                <a:latin typeface="+mn-lt"/>
              </a:rPr>
              <a:t>কথা</a:t>
            </a:r>
            <a:r>
              <a:rPr lang="en-US" sz="2000" dirty="0" smtClean="0">
                <a:latin typeface="+mn-lt"/>
              </a:rPr>
              <a:t> </a:t>
            </a:r>
            <a:r>
              <a:rPr lang="en-US" sz="2000" dirty="0" err="1" smtClean="0">
                <a:latin typeface="+mn-lt"/>
              </a:rPr>
              <a:t>নির্দিষ্ট</a:t>
            </a:r>
            <a:r>
              <a:rPr lang="en-US" sz="2000" dirty="0" smtClean="0">
                <a:latin typeface="+mn-lt"/>
              </a:rPr>
              <a:t> </a:t>
            </a:r>
            <a:r>
              <a:rPr lang="en-US" sz="2000" dirty="0" err="1" smtClean="0">
                <a:latin typeface="+mn-lt"/>
              </a:rPr>
              <a:t>করেছেনঃ</a:t>
            </a:r>
            <a:r>
              <a:rPr lang="en-US" sz="2000" dirty="0" smtClean="0">
                <a:latin typeface="+mn-lt"/>
              </a:rPr>
              <a:t/>
            </a:r>
            <a:br>
              <a:rPr lang="en-US" sz="2000" dirty="0" smtClean="0">
                <a:latin typeface="+mn-lt"/>
              </a:rPr>
            </a:br>
            <a:r>
              <a:rPr lang="bn-IN" sz="2000" dirty="0" smtClean="0">
                <a:latin typeface="+mn-lt"/>
              </a:rPr>
              <a:t> </a:t>
            </a:r>
            <a:r>
              <a:rPr lang="en-US" sz="2000" dirty="0" err="1" smtClean="0">
                <a:latin typeface="+mn-lt"/>
              </a:rPr>
              <a:t>ছদ্মায়ন</a:t>
            </a:r>
            <a:r>
              <a:rPr lang="en-US" sz="2000" dirty="0" smtClean="0">
                <a:latin typeface="+mn-lt"/>
              </a:rPr>
              <a:t> </a:t>
            </a:r>
            <a:r>
              <a:rPr lang="bn-IN" sz="2000" dirty="0" smtClean="0"/>
              <a:t> (</a:t>
            </a:r>
            <a:r>
              <a:rPr lang="en-US" sz="2000" dirty="0" smtClean="0"/>
              <a:t>simulation) </a:t>
            </a:r>
            <a:r>
              <a:rPr lang="en-US" sz="2000" dirty="0" smtClean="0">
                <a:latin typeface="+mn-lt"/>
              </a:rPr>
              <a:t/>
            </a:r>
            <a:br>
              <a:rPr lang="en-US" sz="2000" dirty="0" smtClean="0">
                <a:latin typeface="+mn-lt"/>
              </a:rPr>
            </a:br>
            <a:r>
              <a:rPr lang="en-US" sz="2000" dirty="0" err="1" smtClean="0">
                <a:latin typeface="+mn-lt"/>
              </a:rPr>
              <a:t>মিথস্ক্রিয়া</a:t>
            </a:r>
            <a:r>
              <a:rPr lang="bn-BD" sz="2000" dirty="0" smtClean="0">
                <a:latin typeface="+mn-lt"/>
              </a:rPr>
              <a:t> </a:t>
            </a:r>
            <a:r>
              <a:rPr lang="bn-IN" sz="2000" dirty="0" smtClean="0"/>
              <a:t>(</a:t>
            </a:r>
            <a:r>
              <a:rPr lang="en-US" sz="2000" dirty="0" smtClean="0"/>
              <a:t>interaction) </a:t>
            </a:r>
            <a:r>
              <a:rPr lang="en-US" sz="2000" dirty="0" smtClean="0">
                <a:latin typeface="+mn-lt"/>
              </a:rPr>
              <a:t/>
            </a:r>
            <a:br>
              <a:rPr lang="en-US" sz="2000" dirty="0" smtClean="0">
                <a:latin typeface="+mn-lt"/>
              </a:rPr>
            </a:br>
            <a:r>
              <a:rPr lang="en-US" sz="2000" dirty="0" err="1" smtClean="0">
                <a:latin typeface="+mn-lt"/>
              </a:rPr>
              <a:t>কৃত্রিমতা</a:t>
            </a:r>
            <a:r>
              <a:rPr lang="en-US" sz="2000" dirty="0" smtClean="0">
                <a:latin typeface="+mn-lt"/>
              </a:rPr>
              <a:t> </a:t>
            </a:r>
            <a:r>
              <a:rPr lang="bn-IN" sz="2000" dirty="0" smtClean="0"/>
              <a:t>(</a:t>
            </a:r>
            <a:r>
              <a:rPr lang="en-US" sz="2000" dirty="0" smtClean="0"/>
              <a:t>artificiality) </a:t>
            </a:r>
            <a:r>
              <a:rPr lang="en-US" sz="2000" dirty="0" smtClean="0">
                <a:latin typeface="+mn-lt"/>
              </a:rPr>
              <a:t/>
            </a:r>
            <a:br>
              <a:rPr lang="en-US" sz="2000" dirty="0" smtClean="0">
                <a:latin typeface="+mn-lt"/>
              </a:rPr>
            </a:br>
            <a:r>
              <a:rPr lang="bn-IN" sz="2000" dirty="0" smtClean="0">
                <a:latin typeface="+mn-lt"/>
              </a:rPr>
              <a:t> </a:t>
            </a:r>
            <a:r>
              <a:rPr lang="en-US" sz="2000" dirty="0" err="1" smtClean="0">
                <a:latin typeface="+mn-lt"/>
              </a:rPr>
              <a:t>নিমজ্জন</a:t>
            </a:r>
            <a:r>
              <a:rPr lang="bn-BD" sz="2000" dirty="0" smtClean="0">
                <a:latin typeface="+mn-lt"/>
              </a:rPr>
              <a:t> </a:t>
            </a:r>
            <a:r>
              <a:rPr lang="bn-IN" sz="2000" dirty="0" smtClean="0"/>
              <a:t> (</a:t>
            </a:r>
            <a:r>
              <a:rPr lang="en-US" sz="2000" dirty="0" smtClean="0"/>
              <a:t>immersion) </a:t>
            </a:r>
            <a:r>
              <a:rPr lang="en-US" sz="2000" dirty="0" smtClean="0">
                <a:latin typeface="+mn-lt"/>
              </a:rPr>
              <a:t/>
            </a:r>
            <a:br>
              <a:rPr lang="en-US" sz="2000" dirty="0" smtClean="0">
                <a:latin typeface="+mn-lt"/>
              </a:rPr>
            </a:br>
            <a:r>
              <a:rPr lang="en-US" sz="2000" dirty="0" err="1" smtClean="0">
                <a:latin typeface="+mn-lt"/>
              </a:rPr>
              <a:t>কৃত্রিম</a:t>
            </a:r>
            <a:r>
              <a:rPr lang="en-US" sz="2000" dirty="0" smtClean="0">
                <a:latin typeface="+mn-lt"/>
              </a:rPr>
              <a:t> </a:t>
            </a:r>
            <a:r>
              <a:rPr lang="en-US" sz="2000" dirty="0" err="1" smtClean="0">
                <a:latin typeface="+mn-lt"/>
              </a:rPr>
              <a:t>ত্রিমাত্রিক</a:t>
            </a:r>
            <a:r>
              <a:rPr lang="en-US" sz="2000" dirty="0" smtClean="0">
                <a:latin typeface="+mn-lt"/>
              </a:rPr>
              <a:t> </a:t>
            </a:r>
            <a:r>
              <a:rPr lang="en-US" sz="2000" dirty="0" err="1" smtClean="0">
                <a:latin typeface="+mn-lt"/>
              </a:rPr>
              <a:t>জগত</a:t>
            </a:r>
            <a:r>
              <a:rPr lang="en-US" sz="2000" dirty="0" smtClean="0">
                <a:latin typeface="+mn-lt"/>
              </a:rPr>
              <a:t> </a:t>
            </a:r>
            <a:r>
              <a:rPr lang="en-US" sz="2000" dirty="0" err="1" smtClean="0">
                <a:latin typeface="+mn-lt"/>
              </a:rPr>
              <a:t>বা</a:t>
            </a:r>
            <a:r>
              <a:rPr lang="en-US" sz="2000" dirty="0" smtClean="0">
                <a:latin typeface="+mn-lt"/>
              </a:rPr>
              <a:t> </a:t>
            </a:r>
            <a:r>
              <a:rPr lang="en-US" sz="2000" dirty="0" err="1" smtClean="0">
                <a:latin typeface="+mn-lt"/>
              </a:rPr>
              <a:t>দূর</a:t>
            </a:r>
            <a:r>
              <a:rPr lang="en-US" sz="2000" dirty="0" smtClean="0">
                <a:latin typeface="+mn-lt"/>
              </a:rPr>
              <a:t> </a:t>
            </a:r>
            <a:r>
              <a:rPr lang="en-US" sz="2000" dirty="0" err="1" smtClean="0">
                <a:latin typeface="+mn-lt"/>
              </a:rPr>
              <a:t>উপস্থিতি</a:t>
            </a:r>
            <a:r>
              <a:rPr lang="en-US" sz="2000" dirty="0" smtClean="0">
                <a:latin typeface="+mn-lt"/>
              </a:rPr>
              <a:t> </a:t>
            </a:r>
            <a:r>
              <a:rPr lang="bn-IN" sz="2000" dirty="0" smtClean="0"/>
              <a:t>(</a:t>
            </a:r>
            <a:r>
              <a:rPr lang="en-US" sz="2000" dirty="0" err="1" smtClean="0"/>
              <a:t>telepresence</a:t>
            </a:r>
            <a:r>
              <a:rPr lang="en-US" sz="2000" dirty="0" smtClean="0"/>
              <a:t>) </a:t>
            </a:r>
            <a:r>
              <a:rPr lang="en-US" sz="2000" dirty="0" smtClean="0">
                <a:latin typeface="+mn-lt"/>
              </a:rPr>
              <a:t/>
            </a:r>
            <a:br>
              <a:rPr lang="en-US" sz="2000" dirty="0" smtClean="0">
                <a:latin typeface="+mn-lt"/>
              </a:rPr>
            </a:br>
            <a:r>
              <a:rPr lang="en-US" sz="2000" dirty="0" err="1" smtClean="0">
                <a:latin typeface="+mn-lt"/>
              </a:rPr>
              <a:t>সমগ্র</a:t>
            </a:r>
            <a:r>
              <a:rPr lang="en-US" sz="2000" dirty="0" smtClean="0">
                <a:latin typeface="+mn-lt"/>
              </a:rPr>
              <a:t> </a:t>
            </a:r>
            <a:r>
              <a:rPr lang="en-US" sz="2000" dirty="0" err="1" smtClean="0">
                <a:latin typeface="+mn-lt"/>
              </a:rPr>
              <a:t>দেহের</a:t>
            </a:r>
            <a:r>
              <a:rPr lang="en-US" sz="2000" dirty="0" smtClean="0">
                <a:latin typeface="+mn-lt"/>
              </a:rPr>
              <a:t> </a:t>
            </a:r>
            <a:r>
              <a:rPr lang="en-US" sz="2000" dirty="0" err="1" smtClean="0">
                <a:latin typeface="+mn-lt"/>
              </a:rPr>
              <a:t>নিমজ্জন</a:t>
            </a:r>
            <a:r>
              <a:rPr lang="en-US" sz="2000" dirty="0" smtClean="0">
                <a:latin typeface="+mn-lt"/>
              </a:rPr>
              <a:t> </a:t>
            </a:r>
            <a:r>
              <a:rPr lang="bn-IN" sz="2000" dirty="0" smtClean="0"/>
              <a:t>(</a:t>
            </a:r>
            <a:r>
              <a:rPr lang="en-US" sz="2000" dirty="0" smtClean="0"/>
              <a:t>full-body immersion) </a:t>
            </a:r>
            <a:r>
              <a:rPr lang="en-US" sz="2000" dirty="0" smtClean="0">
                <a:latin typeface="+mn-lt"/>
              </a:rPr>
              <a:t/>
            </a:r>
            <a:br>
              <a:rPr lang="en-US" sz="2000" dirty="0" smtClean="0">
                <a:latin typeface="+mn-lt"/>
              </a:rPr>
            </a:br>
            <a:r>
              <a:rPr lang="en-US" sz="2000" dirty="0" err="1" smtClean="0">
                <a:latin typeface="+mn-lt"/>
              </a:rPr>
              <a:t>নেটওয়ার্ক</a:t>
            </a:r>
            <a:r>
              <a:rPr lang="en-US" sz="2000" dirty="0" smtClean="0">
                <a:latin typeface="+mn-lt"/>
              </a:rPr>
              <a:t> </a:t>
            </a:r>
            <a:r>
              <a:rPr lang="en-US" sz="2000" dirty="0" err="1" smtClean="0">
                <a:latin typeface="+mn-lt"/>
              </a:rPr>
              <a:t>সংযুক্তি</a:t>
            </a:r>
            <a:r>
              <a:rPr lang="en-US" sz="2000" u="sng" baseline="30000" dirty="0" smtClean="0">
                <a:latin typeface="+mn-lt"/>
              </a:rPr>
              <a:t> </a:t>
            </a:r>
            <a:r>
              <a:rPr lang="bn-IN" sz="2000" dirty="0" smtClean="0"/>
              <a:t>(</a:t>
            </a:r>
            <a:r>
              <a:rPr lang="en-US" sz="2000" dirty="0" smtClean="0"/>
              <a:t>network communication) </a:t>
            </a:r>
            <a:r>
              <a:rPr lang="bn-BD" sz="2000" u="sng" baseline="30000" dirty="0" smtClean="0">
                <a:latin typeface="+mn-lt"/>
              </a:rPr>
              <a:t/>
            </a:r>
            <a:br>
              <a:rPr lang="bn-BD" sz="2000" u="sng" baseline="30000" dirty="0" smtClean="0">
                <a:latin typeface="+mn-lt"/>
              </a:rPr>
            </a:br>
            <a:r>
              <a:rPr lang="bn-BD" sz="2000" dirty="0" smtClean="0"/>
              <a:t>এবং</a:t>
            </a:r>
            <a:r>
              <a:rPr lang="en-US" sz="2000" dirty="0" smtClean="0"/>
              <a:t>, </a:t>
            </a:r>
            <a:r>
              <a:rPr lang="bn-BD" sz="2000" dirty="0" smtClean="0"/>
              <a:t>আরো অনেক ধরণের উদ্দেশ্যে এই ভার্চুয়ালরিয়েলিটি প্রযুক্তির ব্যবহার করা হয়।ভার্চুয়াল রিয়েলিটি প্রযুক্তির এমনিতে লাভ ও সুবিধে প্রচুর রয়েছে।</a:t>
            </a:r>
            <a:br>
              <a:rPr lang="bn-BD" sz="2000" dirty="0" smtClean="0"/>
            </a:br>
            <a:r>
              <a:rPr lang="bn-BD" sz="2000" b="1" i="1" dirty="0" smtClean="0"/>
              <a:t>এর মধ্যে কিছু সুবিধে ও লাভ গুলি হলো :</a:t>
            </a:r>
            <a:r>
              <a:rPr lang="en-US" sz="2000" dirty="0" smtClean="0"/>
              <a:t/>
            </a:r>
            <a:br>
              <a:rPr lang="en-US" sz="2000" dirty="0" smtClean="0"/>
            </a:br>
            <a:r>
              <a:rPr lang="bn-BD" sz="2000" dirty="0" smtClean="0"/>
              <a:t>শিক্ষা এবং ট্রেনিং এর ক্ষেত্রে ভার্চুয়াল রিয়েলিটির মাধ্যমে প্রচুর লাভ হচ্ছে।</a:t>
            </a:r>
            <a:r>
              <a:rPr lang="en-US" sz="2000" dirty="0" smtClean="0"/>
              <a:t/>
            </a:r>
            <a:br>
              <a:rPr lang="en-US" sz="2000" dirty="0" smtClean="0"/>
            </a:br>
            <a:r>
              <a:rPr lang="bn-BD" sz="2000" dirty="0" smtClean="0"/>
              <a:t>একটি কাল্পনিক জগতে গিয়ে</a:t>
            </a:r>
            <a:r>
              <a:rPr lang="en-US" sz="2000" dirty="0" smtClean="0"/>
              <a:t>, </a:t>
            </a:r>
            <a:r>
              <a:rPr lang="bn-BD" sz="2000" dirty="0" smtClean="0"/>
              <a:t>সেই পরিবেশের অনুভব নেওয়াটা সম্ভব।</a:t>
            </a:r>
            <a:r>
              <a:rPr lang="en-US" sz="2000" dirty="0" smtClean="0"/>
              <a:t/>
            </a:r>
            <a:br>
              <a:rPr lang="en-US" sz="2000" dirty="0" smtClean="0"/>
            </a:br>
            <a:r>
              <a:rPr lang="bn-BD" sz="2000" dirty="0" smtClean="0"/>
              <a:t>ট্রেনিং এবং প্রশিক্ষণের সময় আপনি সম্পূর্ণ সুরক্ষিত থাকবেন।</a:t>
            </a:r>
            <a:r>
              <a:rPr lang="en-US" sz="2000" dirty="0" smtClean="0"/>
              <a:t/>
            </a:r>
            <a:br>
              <a:rPr lang="en-US" sz="2000" dirty="0" smtClean="0"/>
            </a:br>
            <a:r>
              <a:rPr lang="bn-BD" sz="2000" dirty="0" smtClean="0"/>
              <a:t>আধুনিক গেমিং (</a:t>
            </a:r>
            <a:r>
              <a:rPr lang="en-US" sz="2000" dirty="0" smtClean="0"/>
              <a:t>Gaming) </a:t>
            </a:r>
            <a:r>
              <a:rPr lang="bn-BD" sz="2000" dirty="0" smtClean="0"/>
              <a:t>এর ক্ষেত্রে অনেক লাভজনক।</a:t>
            </a:r>
            <a:r>
              <a:rPr lang="en-US" sz="2000" dirty="0" smtClean="0"/>
              <a:t/>
            </a:r>
            <a:br>
              <a:rPr lang="en-US" sz="2000" dirty="0" smtClean="0"/>
            </a:br>
            <a:r>
              <a:rPr lang="bn-BD" sz="2000" dirty="0" smtClean="0"/>
              <a:t>বিভিন্ন ক্ষেত্রের পরিকল্পনা (</a:t>
            </a:r>
            <a:r>
              <a:rPr lang="en-US" sz="2000" dirty="0" smtClean="0"/>
              <a:t>planning) </a:t>
            </a:r>
            <a:r>
              <a:rPr lang="bn-BD" sz="2000" dirty="0" smtClean="0"/>
              <a:t>করার জন্য অনেক গুরুত্বপূর্ণ ভূমিকা পালন করে।</a:t>
            </a:r>
            <a:r>
              <a:rPr lang="en-US" sz="2000" dirty="0" smtClean="0"/>
              <a:t/>
            </a:r>
            <a:br>
              <a:rPr lang="en-US" sz="2000" dirty="0" smtClean="0"/>
            </a:br>
            <a:r>
              <a:rPr lang="bn-BD" sz="2000" dirty="0" smtClean="0"/>
              <a:t>তাহলে</a:t>
            </a:r>
            <a:r>
              <a:rPr lang="en-US" sz="2000" dirty="0" smtClean="0"/>
              <a:t>, </a:t>
            </a:r>
            <a:r>
              <a:rPr lang="bn-BD" sz="2000" dirty="0" smtClean="0"/>
              <a:t>এগুলি হলো ভার্চুয়াল রিয়েলিটির কিছু লাভ এবং সুবিধা।</a:t>
            </a:r>
            <a:r>
              <a:rPr lang="en-US" sz="2000" dirty="0" smtClean="0"/>
              <a:t/>
            </a:r>
            <a:br>
              <a:rPr lang="en-US" sz="2000"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style>
          <a:lnRef idx="0">
            <a:schemeClr val="accent2"/>
          </a:lnRef>
          <a:fillRef idx="3">
            <a:schemeClr val="accent2"/>
          </a:fillRef>
          <a:effectRef idx="3">
            <a:schemeClr val="accent2"/>
          </a:effectRef>
          <a:fontRef idx="minor">
            <a:schemeClr val="lt1"/>
          </a:fontRef>
        </p:style>
        <p:txBody>
          <a:bodyPr>
            <a:normAutofit/>
          </a:bodyPr>
          <a:lstStyle/>
          <a:p>
            <a:pPr lvl="0" fontAlgn="base"/>
            <a:r>
              <a:rPr lang="bn-BD" b="1" dirty="0" smtClean="0"/>
              <a:t>শিক্ষার ক্ষেত্রে (</a:t>
            </a:r>
            <a:r>
              <a:rPr lang="en-US" b="1" dirty="0" smtClean="0"/>
              <a:t>Education)</a:t>
            </a:r>
            <a:r>
              <a:rPr lang="bn-BD" b="1" dirty="0" smtClean="0"/>
              <a:t> </a:t>
            </a:r>
            <a:br>
              <a:rPr lang="bn-BD" b="1" dirty="0" smtClean="0"/>
            </a:br>
            <a:r>
              <a:rPr lang="bn-BD" b="1" dirty="0" smtClean="0"/>
              <a:t>ভার্চুয়াল রিয়েলিটির ব্যবহার </a:t>
            </a:r>
            <a:endParaRPr lang="en-US" b="1" dirty="0" smtClean="0"/>
          </a:p>
        </p:txBody>
      </p:sp>
      <p:sp>
        <p:nvSpPr>
          <p:cNvPr id="3" name="Content Placeholder 2"/>
          <p:cNvSpPr>
            <a:spLocks noGrp="1"/>
          </p:cNvSpPr>
          <p:nvPr>
            <p:ph idx="1"/>
          </p:nvPr>
        </p:nvSpPr>
        <p:spPr>
          <a:xfrm>
            <a:off x="457200" y="2286000"/>
            <a:ext cx="8229600" cy="3840163"/>
          </a:xfrm>
        </p:spPr>
        <p:style>
          <a:lnRef idx="2">
            <a:schemeClr val="accent2"/>
          </a:lnRef>
          <a:fillRef idx="1">
            <a:schemeClr val="lt1"/>
          </a:fillRef>
          <a:effectRef idx="0">
            <a:schemeClr val="accent2"/>
          </a:effectRef>
          <a:fontRef idx="minor">
            <a:schemeClr val="dk1"/>
          </a:fontRef>
        </p:style>
        <p:txBody>
          <a:bodyPr>
            <a:normAutofit fontScale="47500" lnSpcReduction="20000"/>
          </a:bodyPr>
          <a:lstStyle/>
          <a:p>
            <a:pPr fontAlgn="base"/>
            <a:r>
              <a:rPr lang="en-US" dirty="0" smtClean="0"/>
              <a:t> </a:t>
            </a:r>
            <a:r>
              <a:rPr lang="bn-BD" b="1" dirty="0" smtClean="0"/>
              <a:t>শিক্ষার ক্ষেত্রে (</a:t>
            </a:r>
            <a:r>
              <a:rPr lang="en-US" b="1" dirty="0" smtClean="0"/>
              <a:t>Education)</a:t>
            </a:r>
            <a:r>
              <a:rPr lang="bn-BD" b="1" dirty="0" smtClean="0"/>
              <a:t> ভার্চুয়াল রিয়েলিটির ব্যবহারঃ</a:t>
            </a:r>
          </a:p>
          <a:p>
            <a:pPr fontAlgn="base"/>
            <a:endParaRPr lang="en-US" b="1" dirty="0" smtClean="0"/>
          </a:p>
          <a:p>
            <a:pPr fontAlgn="base">
              <a:buNone/>
            </a:pPr>
            <a:r>
              <a:rPr lang="bn-BD" b="1" i="1" dirty="0" smtClean="0"/>
              <a:t>    </a:t>
            </a:r>
            <a:r>
              <a:rPr lang="en-US" dirty="0" smtClean="0"/>
              <a:t> </a:t>
            </a:r>
            <a:r>
              <a:rPr lang="bn-BD" b="1" dirty="0" smtClean="0"/>
              <a:t>শিক্ষার ক্ষেত্রে (</a:t>
            </a:r>
            <a:r>
              <a:rPr lang="en-US" b="1" i="1" dirty="0" smtClean="0"/>
              <a:t>Education)</a:t>
            </a:r>
            <a:r>
              <a:rPr lang="bn-BD" b="1" dirty="0" smtClean="0"/>
              <a:t> ভার্চুয়াল রিয়েলিটির ব্যবহার দিন দিন বৃদ্ধি পাচ্ছে । বিশ্ব মহামারি </a:t>
            </a:r>
            <a:r>
              <a:rPr lang="bn-BD" sz="4000" b="1" dirty="0" smtClean="0">
                <a:solidFill>
                  <a:srgbClr val="FF0000"/>
                </a:solidFill>
              </a:rPr>
              <a:t>করোনা ভাইরাসের</a:t>
            </a:r>
            <a:r>
              <a:rPr lang="bn-BD" b="1" dirty="0" smtClean="0"/>
              <a:t> কারনে যখন শিক্ষার্থী-শিক্ষক কেউই শিক্ষা</a:t>
            </a:r>
            <a:r>
              <a:rPr lang="en-US" b="1" dirty="0" smtClean="0"/>
              <a:t> </a:t>
            </a:r>
            <a:r>
              <a:rPr lang="bn-BD" b="1" dirty="0" smtClean="0"/>
              <a:t>প্রতিষ্ঠানে যেতে পারছেন না , সেক্ষেত্রে ভার্চুয়াল পদ্ধতিতে শিক্ষা কার্যক্রম চালানোই উত্তম ।</a:t>
            </a:r>
          </a:p>
          <a:p>
            <a:pPr fontAlgn="base"/>
            <a:r>
              <a:rPr lang="bn-BD" b="1" dirty="0" smtClean="0"/>
              <a:t>তাই শিক্ষার নুতন ধারা, </a:t>
            </a:r>
            <a:r>
              <a:rPr lang="en-US" b="1" dirty="0" smtClean="0"/>
              <a:t> </a:t>
            </a:r>
            <a:r>
              <a:rPr lang="en-US" sz="4100" b="1" dirty="0" smtClean="0">
                <a:solidFill>
                  <a:srgbClr val="00B050"/>
                </a:solidFill>
              </a:rPr>
              <a:t>virtual school or e-school or cyber-school-</a:t>
            </a:r>
            <a:r>
              <a:rPr lang="bn-BD" sz="4100" b="1" dirty="0" smtClean="0">
                <a:solidFill>
                  <a:srgbClr val="00B050"/>
                </a:solidFill>
              </a:rPr>
              <a:t> </a:t>
            </a:r>
            <a:r>
              <a:rPr lang="bn-BD" sz="3100" b="1" dirty="0" smtClean="0">
                <a:solidFill>
                  <a:schemeClr val="tx1"/>
                </a:solidFill>
              </a:rPr>
              <a:t>দিন দিন জনপ্রিয় হয়ে উঠছে । </a:t>
            </a:r>
            <a:r>
              <a:rPr lang="bn-BD" b="1" dirty="0" smtClean="0"/>
              <a:t>এক্ষেত্রে সরকার এর পাশা-পাশি অনেক শিক্ষানুরাগী ব্যক্তি ও প্রতিষ্ঠান নানা উদ্যোগ গ্রহন করেছেন । শিক্ষার এই অগ্রযাত্রা নতুন আলোর পথ দেখিয়েছে । যারা ভূমিকা রেখেছেন তাদের সবাইকে ধন্যবাদ ।</a:t>
            </a:r>
          </a:p>
          <a:p>
            <a:pPr fontAlgn="base"/>
            <a:r>
              <a:rPr lang="bn-BD" b="1" dirty="0" smtClean="0"/>
              <a:t>মোঃ আবতাবুল </a:t>
            </a:r>
            <a:r>
              <a:rPr lang="bn-BD" b="1" dirty="0" smtClean="0"/>
              <a:t>আলম</a:t>
            </a:r>
            <a:endParaRPr lang="en-US" b="1" dirty="0" smtClean="0"/>
          </a:p>
          <a:p>
            <a:pPr fontAlgn="base"/>
            <a:r>
              <a:rPr lang="en-US" b="1" dirty="0" err="1" smtClean="0"/>
              <a:t>প্রভাষক</a:t>
            </a:r>
            <a:r>
              <a:rPr lang="en-US" b="1" dirty="0" smtClean="0"/>
              <a:t>(</a:t>
            </a:r>
            <a:r>
              <a:rPr lang="en-US" b="1" dirty="0" err="1" smtClean="0"/>
              <a:t>অর্থনীতি</a:t>
            </a:r>
            <a:r>
              <a:rPr lang="en-US" b="1" dirty="0" smtClean="0"/>
              <a:t>)</a:t>
            </a:r>
          </a:p>
          <a:p>
            <a:pPr fontAlgn="base"/>
            <a:r>
              <a:rPr lang="en-US" b="1" dirty="0" err="1" smtClean="0"/>
              <a:t>জনতা</a:t>
            </a:r>
            <a:r>
              <a:rPr lang="en-US" b="1" dirty="0" smtClean="0"/>
              <a:t> </a:t>
            </a:r>
            <a:r>
              <a:rPr lang="en-US" b="1" dirty="0" err="1" smtClean="0"/>
              <a:t>কলেজ</a:t>
            </a:r>
            <a:r>
              <a:rPr lang="en-US" b="1" dirty="0" smtClean="0"/>
              <a:t> </a:t>
            </a:r>
            <a:endParaRPr lang="bn-BD" b="1" dirty="0" smtClean="0"/>
          </a:p>
          <a:p>
            <a:pPr fontAlgn="base"/>
            <a:r>
              <a:rPr lang="bn-BD" b="1" dirty="0" smtClean="0"/>
              <a:t>ডিমলা, নিলফামারী ।</a:t>
            </a:r>
            <a:endParaRPr lang="en-US" b="1" dirty="0" smtClean="0"/>
          </a:p>
          <a:p>
            <a:pPr fontAlgn="base"/>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2209800"/>
            <a:ext cx="4604146"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BD"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ধন্যবাদ</a:t>
            </a:r>
            <a:r>
              <a:rPr lang="bn-BD"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262</Words>
  <Application>Microsoft Office PowerPoint</Application>
  <PresentationFormat>On-screen Show (4:3)</PresentationFormat>
  <Paragraphs>29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ভার্চুয়াল স্কুল(Virtual School) ( virtual school or e-school or cyber-school-) </vt:lpstr>
      <vt:lpstr>প্রাত্যহিক জীবনে ভার্চুয়াল রিয়েলিটির ব্যবহারঃ </vt:lpstr>
      <vt:lpstr>    মাইকেল হাইম তার বিখ্যাত গ্রন্থ The Metaphysics of Virtual Reality  (অপ্রকৃত বাস্তবতার অধিবিদ্যা)-নিচের সাতটি ধারনার কথা নির্দিষ্ট করেছেনঃ  ছদ্মায়ন  (simulation)  মিথস্ক্রিয়া (interaction)  কৃত্রিমতা (artificiality)   নিমজ্জন  (immersion)  কৃত্রিম ত্রিমাত্রিক জগত বা দূর উপস্থিতি (telepresence)  সমগ্র দেহের নিমজ্জন (full-body immersion)  নেটওয়ার্ক সংযুক্তি (network communication)  এবং, আরো অনেক ধরণের উদ্দেশ্যে এই ভার্চুয়ালরিয়েলিটি প্রযুক্তির ব্যবহার করা হয়।ভার্চুয়াল রিয়েলিটি প্রযুক্তির এমনিতে লাভ ও সুবিধে প্রচুর রয়েছে। এর মধ্যে কিছু সুবিধে ও লাভ গুলি হলো : শিক্ষা এবং ট্রেনিং এর ক্ষেত্রে ভার্চুয়াল রিয়েলিটির মাধ্যমে প্রচুর লাভ হচ্ছে। একটি কাল্পনিক জগতে গিয়ে, সেই পরিবেশের অনুভব নেওয়াটা সম্ভব। ট্রেনিং এবং প্রশিক্ষণের সময় আপনি সম্পূর্ণ সুরক্ষিত থাকবেন। আধুনিক গেমিং (Gaming) এর ক্ষেত্রে অনেক লাভজনক। বিভিন্ন ক্ষেত্রের পরিকল্পনা (planning) করার জন্য অনেক গুরুত্বপূর্ণ ভূমিকা পালন করে। তাহলে, এগুলি হলো ভার্চুয়াল রিয়েলিটির কিছু লাভ এবং সুবিধা।   </vt:lpstr>
      <vt:lpstr>শিক্ষার ক্ষেত্রে (Education)  ভার্চুয়াল রিয়েলিটির ব্যবহার </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School</dc:title>
  <dc:creator>ABTABUL ALAM</dc:creator>
  <cp:lastModifiedBy>ABTABUL ALAM</cp:lastModifiedBy>
  <cp:revision>33</cp:revision>
  <dcterms:created xsi:type="dcterms:W3CDTF">2006-08-16T00:00:00Z</dcterms:created>
  <dcterms:modified xsi:type="dcterms:W3CDTF">2020-07-16T03:20:09Z</dcterms:modified>
</cp:coreProperties>
</file>