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5" r:id="rId3"/>
    <p:sldId id="259" r:id="rId4"/>
    <p:sldId id="260" r:id="rId5"/>
    <p:sldId id="27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9FC4E-354A-4AAD-B7E8-5E649AE224B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E6999-0E37-4AD9-9725-1C8C6BDA5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4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99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74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47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44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23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26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66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n-IN" sz="2000" baseline="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03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51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69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61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81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36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9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61CC-08E6-477D-9FA3-5469E56AE33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3A8B-0504-4575-BA3C-755D83E0F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6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61CC-08E6-477D-9FA3-5469E56AE33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3A8B-0504-4575-BA3C-755D83E0F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5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61CC-08E6-477D-9FA3-5469E56AE33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3A8B-0504-4575-BA3C-755D83E0F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8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61CC-08E6-477D-9FA3-5469E56AE33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3A8B-0504-4575-BA3C-755D83E0F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61CC-08E6-477D-9FA3-5469E56AE33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3A8B-0504-4575-BA3C-755D83E0F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4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61CC-08E6-477D-9FA3-5469E56AE33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3A8B-0504-4575-BA3C-755D83E0F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0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61CC-08E6-477D-9FA3-5469E56AE33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3A8B-0504-4575-BA3C-755D83E0F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0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61CC-08E6-477D-9FA3-5469E56AE33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3A8B-0504-4575-BA3C-755D83E0F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61CC-08E6-477D-9FA3-5469E56AE33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3A8B-0504-4575-BA3C-755D83E0F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2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61CC-08E6-477D-9FA3-5469E56AE33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3A8B-0504-4575-BA3C-755D83E0F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3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61CC-08E6-477D-9FA3-5469E56AE33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3A8B-0504-4575-BA3C-755D83E0F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0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F61CC-08E6-477D-9FA3-5469E56AE33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53A8B-0504-4575-BA3C-755D83E0F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3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340935"/>
            <a:ext cx="7442200" cy="6419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63" y="718949"/>
            <a:ext cx="6291618" cy="56638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530991" y="2954215"/>
            <a:ext cx="48392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0277" y="1159099"/>
            <a:ext cx="1090204" cy="646331"/>
          </a:xfrm>
          <a:prstGeom prst="rect">
            <a:avLst/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0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2600" y="3247652"/>
            <a:ext cx="8534400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পানি,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3200" baseline="-250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3200" baseline="-250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ইউরিয়া প্রভৃতি বর্জ্য প্রধানত নিঃশ্বাস বায়ু, ঘাম ও মূত্রের 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এ সকল বর্জ্য নিষ্কাশন ব্যবস্থা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হলো রেচন।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15" name="Picture 2" descr="C:\Users\user\Pictures\1270819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3010" y="948715"/>
            <a:ext cx="2755778" cy="2023085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Picture 3" descr="C:\Users\user\Pictures\human Sk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1" y="4352553"/>
            <a:ext cx="2672149" cy="2226529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" name="Picture 1" descr="C:\Users\user\Pictures\Boy_Face_from_Venezue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352552"/>
            <a:ext cx="2876550" cy="2276848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948716"/>
            <a:ext cx="3271837" cy="2023085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267200" y="297491"/>
            <a:ext cx="3276600" cy="49090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prstTxWarp prst="textStop">
              <a:avLst/>
            </a:prstTxWarp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98090" y="297491"/>
            <a:ext cx="1310185" cy="5847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05804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707649"/>
            <a:ext cx="8305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175350"/>
              </p:ext>
            </p:extLst>
          </p:nvPr>
        </p:nvGraphicFramePr>
        <p:xfrm>
          <a:off x="3048000" y="1397000"/>
          <a:ext cx="6096000" cy="2057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রেচন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পদার্থ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ব্যবহৃত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অঙ্গের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নাম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362201" y="1307069"/>
            <a:ext cx="502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625634" y="248194"/>
            <a:ext cx="5003075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2846" y="339634"/>
            <a:ext cx="1541417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8900" y="58162"/>
            <a:ext cx="6172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Content Placeholder 15" descr="Kidney 1.png"/>
          <p:cNvPicPr>
            <a:picLocks noChangeAspect="1"/>
          </p:cNvPicPr>
          <p:nvPr/>
        </p:nvPicPr>
        <p:blipFill>
          <a:blip r:embed="rId3"/>
          <a:srcRect t="8418" r="68752" b="68011"/>
          <a:stretch>
            <a:fillRect/>
          </a:stretch>
        </p:blipFill>
        <p:spPr>
          <a:xfrm>
            <a:off x="4419600" y="1590675"/>
            <a:ext cx="825500" cy="1066800"/>
          </a:xfrm>
          <a:prstGeom prst="rect">
            <a:avLst/>
          </a:prstGeom>
        </p:spPr>
      </p:pic>
      <p:pic>
        <p:nvPicPr>
          <p:cNvPr id="20" name="Content Placeholder 16" descr="Kidney 1.png"/>
          <p:cNvPicPr>
            <a:picLocks noChangeAspect="1"/>
          </p:cNvPicPr>
          <p:nvPr/>
        </p:nvPicPr>
        <p:blipFill>
          <a:blip r:embed="rId3"/>
          <a:srcRect l="71635" t="13469" b="61276"/>
          <a:stretch>
            <a:fillRect/>
          </a:stretch>
        </p:blipFill>
        <p:spPr>
          <a:xfrm>
            <a:off x="6540500" y="1895475"/>
            <a:ext cx="749300" cy="1143000"/>
          </a:xfrm>
          <a:prstGeom prst="rect">
            <a:avLst/>
          </a:prstGeom>
        </p:spPr>
      </p:pic>
      <p:pic>
        <p:nvPicPr>
          <p:cNvPr id="22" name="Picture 2" descr="C:\Users\Salahuddin\Desktop\Uretor 2.png"/>
          <p:cNvPicPr>
            <a:picLocks noChangeAspect="1" noChangeArrowheads="1"/>
          </p:cNvPicPr>
          <p:nvPr/>
        </p:nvPicPr>
        <p:blipFill>
          <a:blip r:embed="rId4"/>
          <a:srcRect l="14328" t="20906" r="21194" b="14983"/>
          <a:stretch>
            <a:fillRect/>
          </a:stretch>
        </p:blipFill>
        <p:spPr bwMode="auto">
          <a:xfrm>
            <a:off x="4711700" y="2124075"/>
            <a:ext cx="2057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:\Users\Salahuddin\Desktop\Bladder 3.png"/>
          <p:cNvPicPr>
            <a:picLocks noChangeAspect="1" noChangeArrowheads="1"/>
          </p:cNvPicPr>
          <p:nvPr/>
        </p:nvPicPr>
        <p:blipFill>
          <a:blip r:embed="rId5"/>
          <a:srcRect l="26118" t="80663" r="35672" b="4007"/>
          <a:stretch>
            <a:fillRect/>
          </a:stretch>
        </p:blipFill>
        <p:spPr bwMode="auto">
          <a:xfrm>
            <a:off x="5092700" y="5400675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C:\Users\Salahuddin\Desktop\Urethra 4.png"/>
          <p:cNvPicPr>
            <a:picLocks noChangeAspect="1" noChangeArrowheads="1"/>
          </p:cNvPicPr>
          <p:nvPr/>
        </p:nvPicPr>
        <p:blipFill>
          <a:blip r:embed="rId6"/>
          <a:srcRect l="42836" t="95993" r="52388" b="-1569"/>
          <a:stretch>
            <a:fillRect/>
          </a:stretch>
        </p:blipFill>
        <p:spPr bwMode="auto">
          <a:xfrm>
            <a:off x="5549900" y="6162675"/>
            <a:ext cx="30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C:\Users\Salahuddin\Desktop\Blood Vessel 5.png"/>
          <p:cNvPicPr>
            <a:picLocks noChangeAspect="1" noChangeArrowheads="1"/>
          </p:cNvPicPr>
          <p:nvPr/>
        </p:nvPicPr>
        <p:blipFill>
          <a:blip r:embed="rId7"/>
          <a:srcRect l="20000" r="24445" b="37631"/>
          <a:stretch>
            <a:fillRect/>
          </a:stretch>
        </p:blipFill>
        <p:spPr bwMode="auto">
          <a:xfrm>
            <a:off x="4787900" y="1143000"/>
            <a:ext cx="19050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Arrow Connector 25"/>
          <p:cNvCxnSpPr/>
          <p:nvPr/>
        </p:nvCxnSpPr>
        <p:spPr>
          <a:xfrm>
            <a:off x="7226300" y="2819400"/>
            <a:ext cx="1003300" cy="162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988300" y="2753380"/>
            <a:ext cx="2222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কিডনি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382000" y="388620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ইউরেটার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705600" y="41910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001000" y="548640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মূত্রথলি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019800" y="57912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638800" y="64008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001000" y="609600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মূত্রনালি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001000" y="91440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পৃষ্ঠীয়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মহাধমনি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715000" y="12192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388100" y="2416969"/>
            <a:ext cx="2044700" cy="167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8382000" y="21336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বৃক্কীয়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6280150" y="1847852"/>
            <a:ext cx="1949450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8382000" y="152400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বৃক্কীয়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ধমনী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" descr="C:\Users\user\Pictures\duplex-kidney.jpg"/>
          <p:cNvPicPr>
            <a:picLocks noChangeAspect="1" noChangeArrowheads="1"/>
          </p:cNvPicPr>
          <p:nvPr/>
        </p:nvPicPr>
        <p:blipFill rotWithShape="1">
          <a:blip r:embed="rId8"/>
          <a:srcRect l="12213" t="10709" r="9776" b="6422"/>
          <a:stretch/>
        </p:blipFill>
        <p:spPr bwMode="auto">
          <a:xfrm>
            <a:off x="1755648" y="681038"/>
            <a:ext cx="2511552" cy="3962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372600" y="228601"/>
            <a:ext cx="987552" cy="523220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58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2" grpId="0"/>
      <p:bldP spid="35" grpId="0"/>
      <p:bldP spid="36" grpId="0"/>
      <p:bldP spid="39" grpId="0"/>
      <p:bldP spid="48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8"/>
          <p:cNvSpPr/>
          <p:nvPr/>
        </p:nvSpPr>
        <p:spPr>
          <a:xfrm>
            <a:off x="3046791" y="254639"/>
            <a:ext cx="7546218" cy="48132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8128" y="5837017"/>
            <a:ext cx="717696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 উক্ত বর্জ্য অপসার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ভূমিকা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উল্লেখ কর।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75" y="1752601"/>
            <a:ext cx="3752850" cy="38576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28128" y="412359"/>
            <a:ext cx="726118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যকৃত  অ্যামাইনো এসিডকে ভেঙ্গে ইউরিয়া, ইউরিক এসিড, অ্যামোনিয়া ইত্যাদি নাইট্রোজেন ঘটিত বর্জ্য তৈরি করে।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648200" y="5181600"/>
            <a:ext cx="1066800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128" y="1495424"/>
            <a:ext cx="7261184" cy="4084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89312" y="412359"/>
            <a:ext cx="878521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5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152401"/>
            <a:ext cx="4953000" cy="6463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কিডনি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র সাথে তুলনা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868300"/>
            <a:ext cx="3506755" cy="55325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876800" y="1507410"/>
            <a:ext cx="1447800" cy="16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Content Placeholder 4" descr="red balloo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601154" y="4504448"/>
            <a:ext cx="2857498" cy="2066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user\Pictures\images-gif-ss-20tea-pic05-500x50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1" y="762000"/>
            <a:ext cx="3448709" cy="1800226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4325128" y="5334000"/>
            <a:ext cx="1961373" cy="36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590800"/>
            <a:ext cx="3410609" cy="188507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4114800" y="3048000"/>
            <a:ext cx="2209800" cy="12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028090" y="257577"/>
            <a:ext cx="1171978" cy="52322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4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38400" y="1066800"/>
            <a:ext cx="2870200" cy="4602480"/>
            <a:chOff x="914400" y="1066800"/>
            <a:chExt cx="2870200" cy="5181600"/>
          </a:xfrm>
        </p:grpSpPr>
        <p:pic>
          <p:nvPicPr>
            <p:cNvPr id="7" name="Content Placeholder 15" descr="Kidney 1.png"/>
            <p:cNvPicPr>
              <a:picLocks noChangeAspect="1"/>
            </p:cNvPicPr>
            <p:nvPr/>
          </p:nvPicPr>
          <p:blipFill>
            <a:blip r:embed="rId3"/>
            <a:srcRect t="8418" r="68752" b="68011"/>
            <a:stretch>
              <a:fillRect/>
            </a:stretch>
          </p:blipFill>
          <p:spPr>
            <a:xfrm>
              <a:off x="914400" y="1066800"/>
              <a:ext cx="825500" cy="1066800"/>
            </a:xfrm>
            <a:prstGeom prst="rect">
              <a:avLst/>
            </a:prstGeom>
          </p:spPr>
        </p:pic>
        <p:pic>
          <p:nvPicPr>
            <p:cNvPr id="8" name="Content Placeholder 16" descr="Kidney 1.png"/>
            <p:cNvPicPr>
              <a:picLocks noChangeAspect="1"/>
            </p:cNvPicPr>
            <p:nvPr/>
          </p:nvPicPr>
          <p:blipFill>
            <a:blip r:embed="rId3"/>
            <a:srcRect l="71635" t="13469" b="61276"/>
            <a:stretch>
              <a:fillRect/>
            </a:stretch>
          </p:blipFill>
          <p:spPr>
            <a:xfrm>
              <a:off x="3035300" y="1371600"/>
              <a:ext cx="749300" cy="1143000"/>
            </a:xfrm>
            <a:prstGeom prst="rect">
              <a:avLst/>
            </a:prstGeom>
          </p:spPr>
        </p:pic>
        <p:pic>
          <p:nvPicPr>
            <p:cNvPr id="9" name="Picture 2" descr="C:\Users\Salahuddin\Desktop\Uretor 2.png"/>
            <p:cNvPicPr>
              <a:picLocks noChangeAspect="1" noChangeArrowheads="1"/>
            </p:cNvPicPr>
            <p:nvPr/>
          </p:nvPicPr>
          <p:blipFill>
            <a:blip r:embed="rId4"/>
            <a:srcRect l="14328" t="20906" r="21194" b="14983"/>
            <a:stretch>
              <a:fillRect/>
            </a:stretch>
          </p:blipFill>
          <p:spPr bwMode="auto">
            <a:xfrm>
              <a:off x="1206500" y="1600200"/>
              <a:ext cx="2057400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 descr="C:\Users\Salahuddin\Desktop\Bladder 3.png"/>
            <p:cNvPicPr>
              <a:picLocks noChangeAspect="1" noChangeArrowheads="1"/>
            </p:cNvPicPr>
            <p:nvPr/>
          </p:nvPicPr>
          <p:blipFill>
            <a:blip r:embed="rId5"/>
            <a:srcRect l="26118" t="80663" r="35672" b="4007"/>
            <a:stretch>
              <a:fillRect/>
            </a:stretch>
          </p:blipFill>
          <p:spPr bwMode="auto">
            <a:xfrm>
              <a:off x="1587500" y="4876800"/>
              <a:ext cx="1219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 descr="C:\Users\Salahuddin\Desktop\Urethra 4.png"/>
            <p:cNvPicPr>
              <a:picLocks noChangeAspect="1" noChangeArrowheads="1"/>
            </p:cNvPicPr>
            <p:nvPr/>
          </p:nvPicPr>
          <p:blipFill>
            <a:blip r:embed="rId6"/>
            <a:srcRect l="42836" t="95993" r="52388" b="-1569"/>
            <a:stretch>
              <a:fillRect/>
            </a:stretch>
          </p:blipFill>
          <p:spPr bwMode="auto">
            <a:xfrm>
              <a:off x="2044700" y="5638800"/>
              <a:ext cx="304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ctangle 2"/>
          <p:cNvSpPr/>
          <p:nvPr/>
        </p:nvSpPr>
        <p:spPr>
          <a:xfrm>
            <a:off x="2075286" y="6002030"/>
            <a:ext cx="815293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prstTxWarp prst="textStop">
              <a:avLst/>
            </a:prstTxWarp>
            <a:spAutoFit/>
          </a:bodyPr>
          <a:lstStyle/>
          <a:p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ভূমিকা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কর।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469" y="358914"/>
            <a:ext cx="3997234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77794" y="470263"/>
            <a:ext cx="1254035" cy="64633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66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24200" y="228600"/>
            <a:ext cx="5486400" cy="68580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600201"/>
            <a:ext cx="84582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নাইট্রোজেন ঘটিত নিষ্কাশনে মানবদেহের কোন অঙ্গটি প্রধান ভূমিকা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3771" y="2661982"/>
            <a:ext cx="8423228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নিঃশ্বাসের বায়ুতে কার্বন ডাই অক্সাইডের পরিমান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9287" y="3785398"/>
            <a:ext cx="8367713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শীতের সকালে আয়নায় নিঃশ্বাস ছাড়লে কী ঘটবে?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9287" y="4818494"/>
            <a:ext cx="8367712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ছেঁকে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9286" y="5838247"/>
            <a:ext cx="836771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রেচনতন্ত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882743" y="339634"/>
            <a:ext cx="1058091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377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3" grpId="0" animBg="1"/>
      <p:bldP spid="7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24200" y="228600"/>
            <a:ext cx="5486400" cy="76200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Stop">
              <a:avLst/>
            </a:prstTxWarp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34994" y="444137"/>
            <a:ext cx="114953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516" y="3506064"/>
            <a:ext cx="139772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010592" y="3519830"/>
            <a:ext cx="796834" cy="822959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018213" y="1465479"/>
            <a:ext cx="796834" cy="822959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408421" y="5172029"/>
            <a:ext cx="796834" cy="822959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378485" y="3429000"/>
            <a:ext cx="796834" cy="822959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451963" y="1354858"/>
            <a:ext cx="796834" cy="822959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2010592" y="5268438"/>
            <a:ext cx="796834" cy="822959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188426" y="1449564"/>
            <a:ext cx="2128157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অ্যামোনিয়া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55923" y="5198789"/>
            <a:ext cx="2558142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রসিড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62753" y="3539579"/>
            <a:ext cx="1397726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রেচন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39343" y="5268438"/>
            <a:ext cx="1702526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43010" y="1451286"/>
            <a:ext cx="172756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ইউরেটর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41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3022289" y="203154"/>
            <a:ext cx="5664511" cy="609600"/>
            <a:chOff x="59399" y="2776808"/>
            <a:chExt cx="666413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627529" y="2776808"/>
              <a:ext cx="6096000" cy="1216800"/>
            </a:xfrm>
            <a:prstGeom prst="roundRect">
              <a:avLst/>
            </a:prstGeom>
            <a:solidFill>
              <a:srgbClr val="00B050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>
              <a:prstTxWarp prst="textChevronInverted">
                <a:avLst/>
              </a:prstTxWarp>
            </a:bodyPr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2" descr="C:\Users\user\Pictures\1270819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9" y="1057274"/>
            <a:ext cx="5319215" cy="42994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43100" y="5845740"/>
            <a:ext cx="83058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নিঃশ্বাসের বায়ুতে কার্বন ডাইঅক্সাইডের উপস্থিতি কীভাবে প্রমাণ করবে?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8999" y="4948307"/>
            <a:ext cx="5319215" cy="4083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22377" y="378823"/>
            <a:ext cx="1026523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2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12" y="300446"/>
            <a:ext cx="8221165" cy="5551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32856" y="1867989"/>
            <a:ext cx="7942217" cy="288689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7531" y="300446"/>
            <a:ext cx="1358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0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081" y="300252"/>
            <a:ext cx="11491415" cy="6005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80931" y="532263"/>
            <a:ext cx="3603009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2" t="6367" r="25116" b="45274"/>
          <a:stretch/>
        </p:blipFill>
        <p:spPr>
          <a:xfrm>
            <a:off x="5138382" y="1964603"/>
            <a:ext cx="2060812" cy="33164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750627" y="2224585"/>
            <a:ext cx="3985146" cy="25545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সুদীপ্ত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কালিরহাট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পাটগ্রান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০১৭১৭২৯২১২৮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8406" y="2115403"/>
            <a:ext cx="3766782" cy="258532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৫ম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11 ও ১২ 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2308" y="675249"/>
            <a:ext cx="1448972" cy="76944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7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496" y="1281112"/>
            <a:ext cx="3659505" cy="21526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19600" y="457200"/>
            <a:ext cx="3962400" cy="5478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988725"/>
            <a:ext cx="8458200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, এদের নাম বল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81200" y="4897416"/>
            <a:ext cx="7467600" cy="121571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এধরনের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নিষ্কাশনে কোন কোন অংগ জড়িত?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6375" y="243858"/>
            <a:ext cx="1437249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4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55112E-17 L 0.46684 0.2229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11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199" y="609600"/>
            <a:ext cx="3977185" cy="71865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রেচনতন্ত্র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380" y="1524238"/>
            <a:ext cx="5548620" cy="5028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8340" y="609600"/>
            <a:ext cx="1105469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0631" y="0"/>
            <a:ext cx="4301544" cy="707886"/>
          </a:xfrm>
          <a:prstGeom prst="rect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62941" y="167425"/>
            <a:ext cx="145531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2170091" y="1300767"/>
            <a:ext cx="8248918" cy="4481847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রেচনতন্ত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70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1" descr="C:\Users\user\Pictures\Moving-picture-diaphram-illustration-lungs-animated-gi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446" y="1371600"/>
            <a:ext cx="2509954" cy="28194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1821218" y="1038880"/>
            <a:ext cx="8389582" cy="4566910"/>
            <a:chOff x="297218" y="723900"/>
            <a:chExt cx="8389582" cy="4566910"/>
          </a:xfrm>
        </p:grpSpPr>
        <p:pic>
          <p:nvPicPr>
            <p:cNvPr id="12290" name="Picture 2" descr="C:\Users\user\Pictures\1270819_orig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2600" y="723900"/>
              <a:ext cx="5740400" cy="43053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297218" y="4767590"/>
              <a:ext cx="8389582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দেহ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ধরনের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বর্জ্য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পদার্থ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বের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752600" y="5964646"/>
            <a:ext cx="8610600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বিপাকের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নিঃশ্বা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সের 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12" name="Down Arrow Callout 11"/>
          <p:cNvSpPr/>
          <p:nvPr/>
        </p:nvSpPr>
        <p:spPr>
          <a:xfrm>
            <a:off x="8001000" y="533400"/>
            <a:ext cx="914400" cy="1066800"/>
          </a:xfrm>
          <a:prstGeom prst="downArrowCallout">
            <a:avLst>
              <a:gd name="adj1" fmla="val 12302"/>
              <a:gd name="adj2" fmla="val 25000"/>
              <a:gd name="adj3" fmla="val 25000"/>
              <a:gd name="adj4" fmla="val 3888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3600" baseline="-25000" dirty="0">
                <a:latin typeface="NikoshBAN" pitchFamily="2" charset="0"/>
                <a:cs typeface="NikoshBAN" pitchFamily="2" charset="0"/>
              </a:rPr>
              <a:t>2</a:t>
            </a:r>
            <a:endParaRPr lang="en-US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9296400" y="533401"/>
            <a:ext cx="1066800" cy="1118175"/>
            <a:chOff x="7848600" y="762000"/>
            <a:chExt cx="1066800" cy="1118175"/>
          </a:xfrm>
        </p:grpSpPr>
        <p:sp>
          <p:nvSpPr>
            <p:cNvPr id="13" name="Down Arrow Callout 12"/>
            <p:cNvSpPr/>
            <p:nvPr/>
          </p:nvSpPr>
          <p:spPr>
            <a:xfrm rot="10800000">
              <a:off x="7848600" y="762000"/>
              <a:ext cx="914400" cy="1066800"/>
            </a:xfrm>
            <a:prstGeom prst="downArrowCallout">
              <a:avLst>
                <a:gd name="adj1" fmla="val 9127"/>
                <a:gd name="adj2" fmla="val 20238"/>
                <a:gd name="adj3" fmla="val 25000"/>
                <a:gd name="adj4" fmla="val 4256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24800" y="1295400"/>
              <a:ext cx="990600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>
                  <a:latin typeface="NikoshBAN" pitchFamily="2" charset="0"/>
                  <a:cs typeface="NikoshBAN" pitchFamily="2" charset="0"/>
                </a:rPr>
                <a:t>CO</a:t>
              </a:r>
              <a:r>
                <a:rPr lang="en-US" sz="3200" baseline="-25000" dirty="0">
                  <a:latin typeface="NikoshBAN" pitchFamily="2" charset="0"/>
                  <a:cs typeface="NikoshBAN" pitchFamily="2" charset="0"/>
                </a:rPr>
                <a:t>2</a:t>
              </a:r>
              <a:endParaRPr lang="en-US" sz="2800" dirty="0"/>
            </a:p>
          </p:txBody>
        </p:sp>
      </p:grpSp>
      <p:sp>
        <p:nvSpPr>
          <p:cNvPr id="18" name="Curved Up Arrow 17"/>
          <p:cNvSpPr/>
          <p:nvPr/>
        </p:nvSpPr>
        <p:spPr>
          <a:xfrm rot="20327355">
            <a:off x="5410929" y="2997856"/>
            <a:ext cx="3201062" cy="579120"/>
          </a:xfrm>
          <a:prstGeom prst="curvedUpArrow">
            <a:avLst>
              <a:gd name="adj1" fmla="val 25000"/>
              <a:gd name="adj2" fmla="val 50000"/>
              <a:gd name="adj3" fmla="val 3201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64" y="1709739"/>
            <a:ext cx="2409825" cy="21621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654390" y="4005918"/>
            <a:ext cx="3785011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চুনের পানিকে ঘোলা করে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71499" y="272955"/>
            <a:ext cx="1692322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৩মিঃ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22299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8" grpId="0" animBg="1"/>
      <p:bldP spid="18" grpId="1" animBg="1"/>
      <p:bldP spid="1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228601"/>
            <a:ext cx="5943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10" name="Picture 1" descr="C:\Users\user\Pictures\Boy_Face_from_Venezue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2" y="813376"/>
            <a:ext cx="4876799" cy="548088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0700" y="5817203"/>
            <a:ext cx="8610600" cy="9541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বিপাকের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চর্মের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286000" y="2206436"/>
            <a:ext cx="525780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কোন ধরণের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হ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চ্ছে?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130352" y="341194"/>
            <a:ext cx="116006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1834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5638800"/>
            <a:ext cx="8915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ঘামে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1" name="Curved Right Arrow 10" hidden="1"/>
          <p:cNvSpPr/>
          <p:nvPr/>
        </p:nvSpPr>
        <p:spPr>
          <a:xfrm>
            <a:off x="6934200" y="3352800"/>
            <a:ext cx="914400" cy="1524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 hidden="1"/>
          <p:cNvSpPr/>
          <p:nvPr/>
        </p:nvSpPr>
        <p:spPr>
          <a:xfrm>
            <a:off x="2057400" y="5638800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কার্পেটের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রাইজয়েড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71800" y="304800"/>
            <a:ext cx="6934200" cy="523220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লোমকূপ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ত্ব</a:t>
            </a: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915" name="Picture 3" descr="C:\Users\user\Pictures\human Sk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4517" y="990600"/>
            <a:ext cx="5775291" cy="4343400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/>
          <p:nvPr/>
        </p:nvCxnSpPr>
        <p:spPr>
          <a:xfrm flipV="1">
            <a:off x="6705600" y="1830388"/>
            <a:ext cx="1295400" cy="746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001000" y="1610380"/>
            <a:ext cx="12105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লোমকূপ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3875" y="990600"/>
            <a:ext cx="1386497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35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9" grpId="0"/>
      <p:bldP spid="12" grpId="0" animBg="1"/>
      <p:bldP spid="23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0" y="6106180"/>
            <a:ext cx="7315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৮০ভাগ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ঘটিত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228600"/>
            <a:ext cx="60198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ই তন্ত্রের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6" name="Picture 2" descr="C:\Users\user\Pictures\duplex-kidney.jpg"/>
          <p:cNvPicPr>
            <a:picLocks noChangeAspect="1" noChangeArrowheads="1"/>
          </p:cNvPicPr>
          <p:nvPr/>
        </p:nvPicPr>
        <p:blipFill rotWithShape="1">
          <a:blip r:embed="rId2"/>
          <a:srcRect l="12213" t="10709" r="9776" b="6422"/>
          <a:stretch/>
        </p:blipFill>
        <p:spPr bwMode="auto">
          <a:xfrm>
            <a:off x="7242048" y="990600"/>
            <a:ext cx="2511552" cy="3962400"/>
          </a:xfrm>
          <a:prstGeom prst="rect">
            <a:avLst/>
          </a:prstGeom>
          <a:noFill/>
        </p:spPr>
      </p:pic>
      <p:sp>
        <p:nvSpPr>
          <p:cNvPr id="17" name="Oval 16"/>
          <p:cNvSpPr/>
          <p:nvPr/>
        </p:nvSpPr>
        <p:spPr>
          <a:xfrm>
            <a:off x="9167884" y="1447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772400" y="17526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:\Users\user\Pictures\Urinary_C.jpgc8b4d11f-472e-4388-9d60-2e4fdf7b7e7eLarg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838200"/>
            <a:ext cx="5105400" cy="5105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086600" y="5147896"/>
            <a:ext cx="3276600" cy="4909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কিডনি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67884" y="382137"/>
            <a:ext cx="1195316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71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79186E-6 C 0.00521 0.00254 0.00938 0.00254 0.01337 0.00809 C 0.0158 0.01688 0.01893 0.02474 0.02084 0.03376 C 0.02136 0.03654 0.02136 0.03931 0.02223 0.04186 C 0.02292 0.04347 0.02431 0.0444 0.02535 0.04579 C 0.02587 0.05434 0.02726 0.06313 0.02674 0.07169 C 0.02622 0.07863 0.02223 0.09158 0.02223 0.09158 C 0.02709 0.11586 0.02049 0.14708 0.03125 0.16905 C 0.02709 0.18501 0.03247 0.20235 0.02535 0.21669 C 0.02327 0.23751 0.02118 0.2493 0.01042 0.26457 C 0.01094 0.27058 0.01216 0.27636 0.01181 0.28237 C 0.01164 0.28584 0.00886 0.28885 0.00886 0.29232 C 0.00886 0.29463 0.01111 0.29625 0.01181 0.29833 C 0.01302 0.30203 0.01493 0.31013 0.01493 0.31013 C 0.01389 0.31151 0.01146 0.31244 0.01181 0.31429 C 0.01233 0.31637 0.01511 0.31475 0.01632 0.31614 C 0.02448 0.32655 0.01059 0.31914 0.02223 0.324 C 0.02448 0.32701 0.02778 0.32886 0.02969 0.3321 C 0.03525 0.34158 0.02622 0.33603 0.03577 0.33996 C 0.03802 0.3499 0.04236 0.35684 0.04775 0.36378 C 0.04966 0.37164 0.05052 0.37511 0.0566 0.37789 C 0.05868 0.38552 0.0599 0.38737 0.06563 0.38968 C 0.06702 0.39824 0.07275 0.40448 0.07309 0.4135 C 0.07361 0.42622 0.07309 0.43871 0.07309 0.45143 " pathEditMode="relative" ptsTypes="fffffffffffffffffffffff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93062E-6 C -0.00555 0.00185 -0.01093 0.0044 -0.01649 0.00602 C -0.01753 0.0081 -0.01823 0.01041 -0.01944 0.01203 C -0.02066 0.01365 -0.02291 0.01411 -0.02395 0.01596 C -0.02586 0.0192 -0.02586 0.02406 -0.02691 0.02799 C -0.02639 0.03007 -0.025 0.03192 -0.02534 0.034 C -0.02569 0.03585 -0.02777 0.03631 -0.02847 0.03793 C -0.0335 0.0488 -0.025 0.03978 -0.03437 0.04788 C -0.03524 0.05713 -0.03732 0.06638 -0.03732 0.07563 C -0.03732 0.08511 -0.03385 0.09806 -0.03281 0.10754 C -0.03385 0.13414 -0.03593 0.14778 -0.03732 0.17114 C -0.03958 0.21046 -0.03368 0.19681 -0.04184 0.21277 C -0.04479 0.22965 -0.03698 0.24677 -0.03281 0.26249 C -0.03385 0.26457 -0.03559 0.26619 -0.03593 0.26851 C -0.03628 0.27059 -0.03489 0.27244 -0.03437 0.27452 C -0.03211 0.28469 -0.02951 0.29418 -0.02691 0.30435 C -0.02777 0.31777 -0.0276 0.34436 -0.04027 0.34991 C -0.04357 0.35454 -0.0467 0.35824 -0.05069 0.36194 C -0.05121 0.36402 -0.05104 0.36656 -0.05225 0.36795 C -0.05347 0.36934 -0.0559 0.36795 -0.05677 0.3698 C -0.06163 0.37928 -0.05503 0.38992 -0.06562 0.39963 C -0.06927 0.41397 -0.06701 0.40819 -0.0717 0.41767 C -0.07586 0.44103 -0.06927 0.41397 -0.0776 0.42762 C -0.07864 0.42924 -0.08298 0.45005 -0.08368 0.45352 C -0.08316 0.45814 -0.08177 0.46277 -0.08211 0.4674 C -0.08229 0.4704 -0.08472 0.47225 -0.08507 0.47526 C -0.08559 0.47965 -0.08229 0.4852 -0.07916 0.4852 " pathEditMode="relative" ptsTypes="ffffffffffffffffffffffffff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7" grpId="0" animBg="1"/>
      <p:bldP spid="18" grpId="0" animBg="1"/>
      <p:bldP spid="11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455</Words>
  <Application>Microsoft Office PowerPoint</Application>
  <PresentationFormat>Widescreen</PresentationFormat>
  <Paragraphs>103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21</cp:revision>
  <dcterms:created xsi:type="dcterms:W3CDTF">2020-07-16T17:13:11Z</dcterms:created>
  <dcterms:modified xsi:type="dcterms:W3CDTF">2020-07-16T20:27:19Z</dcterms:modified>
</cp:coreProperties>
</file>