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4" r:id="rId6"/>
    <p:sldId id="265" r:id="rId7"/>
    <p:sldId id="262" r:id="rId8"/>
    <p:sldId id="263" r:id="rId9"/>
    <p:sldId id="260" r:id="rId10"/>
    <p:sldId id="272" r:id="rId11"/>
    <p:sldId id="261" r:id="rId12"/>
    <p:sldId id="258" r:id="rId13"/>
    <p:sldId id="259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50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1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98EC-46E4-4E25-97B7-E0587AB4803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EDC3-5AF9-441D-B6FC-5E272042D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2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98EC-46E4-4E25-97B7-E0587AB4803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EDC3-5AF9-441D-B6FC-5E272042D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2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98EC-46E4-4E25-97B7-E0587AB4803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EDC3-5AF9-441D-B6FC-5E272042D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4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98EC-46E4-4E25-97B7-E0587AB4803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EDC3-5AF9-441D-B6FC-5E272042D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0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98EC-46E4-4E25-97B7-E0587AB4803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EDC3-5AF9-441D-B6FC-5E272042D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8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98EC-46E4-4E25-97B7-E0587AB4803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EDC3-5AF9-441D-B6FC-5E272042D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3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98EC-46E4-4E25-97B7-E0587AB4803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EDC3-5AF9-441D-B6FC-5E272042D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3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98EC-46E4-4E25-97B7-E0587AB4803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EDC3-5AF9-441D-B6FC-5E272042D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4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98EC-46E4-4E25-97B7-E0587AB4803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EDC3-5AF9-441D-B6FC-5E272042D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6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98EC-46E4-4E25-97B7-E0587AB4803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EDC3-5AF9-441D-B6FC-5E272042D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6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698EC-46E4-4E25-97B7-E0587AB4803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5EDC3-5AF9-441D-B6FC-5E272042D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137" y="6457890"/>
            <a:ext cx="1139588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6728" y="423080"/>
            <a:ext cx="11313995" cy="13234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6728" y="1774210"/>
            <a:ext cx="11327642" cy="45856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5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137" y="6457890"/>
            <a:ext cx="1139588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501" y="518614"/>
            <a:ext cx="4817660" cy="333005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1564" y="520889"/>
            <a:ext cx="4817660" cy="333005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445" y="4012443"/>
            <a:ext cx="4722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প্রকল্প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1995" y="4053384"/>
            <a:ext cx="474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প্রকল্প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206" y="4885898"/>
            <a:ext cx="11122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একটি প্রকল্পে অর্থ বিনিয়োগ করলে অন্য কোন প্রকল্পে অর্থ বিনিয়োগের সুযোগ ত্যাগ করতে হয়। যাকে অর্থায়নের সুযোগ ব্যয় বলে।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1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137" y="6457890"/>
            <a:ext cx="1139588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024" y="477671"/>
            <a:ext cx="5172501" cy="339829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28095" y="452651"/>
            <a:ext cx="5258937" cy="33982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4967" y="4503762"/>
            <a:ext cx="5076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বর্তমান মূল্য নির্নয়ের সুত্র ।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6373505" y="4558352"/>
            <a:ext cx="5268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ভবিষ্যত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 নির্নয়ের সুত্র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1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137" y="6457890"/>
            <a:ext cx="1139588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05767" y="655092"/>
            <a:ext cx="47494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 err="1">
                <a:latin typeface="NikoshBAN" panose="02000000000000000000" pitchFamily="2" charset="0"/>
                <a:cs typeface="NikoshBAN" pitchFamily="2" charset="0"/>
              </a:rPr>
              <a:t>সূত্রের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4150" y="1924334"/>
                <a:ext cx="11081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শতকরা ১</a:t>
                </a:r>
                <a14:m>
                  <m:oMath xmlns:m="http://schemas.openxmlformats.org/officeDocument/2006/math">
                    <m:r>
                      <a:rPr lang="bn-BD" sz="3600" b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০</m:t>
                    </m:r>
                    <m:r>
                      <a:rPr lang="bn-BD" sz="36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% </m:t>
                    </m:r>
                    <m:r>
                      <a:rPr lang="bn-BD" sz="36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হারে</m:t>
                    </m:r>
                    <m:r>
                      <a:rPr lang="bn-BD" sz="36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বর্তমান</m:t>
                    </m:r>
                    <m:r>
                      <a:rPr lang="bn-BD" sz="36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৫</m:t>
                    </m:r>
                    <m:r>
                      <a:rPr lang="bn-BD" sz="36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  <m:r>
                      <a:rPr lang="bn-BD" sz="36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০০০</m:t>
                    </m:r>
                    <m:r>
                      <a:rPr lang="bn-BD" sz="36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টাকার</m:t>
                    </m:r>
                    <m:r>
                      <a:rPr lang="bn-BD" sz="36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১০</m:t>
                    </m:r>
                    <m:r>
                      <a:rPr lang="bn-BD" sz="36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বছর</m:t>
                    </m:r>
                    <m:r>
                      <a:rPr lang="bn-BD" sz="36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</m:t>
                    </m:r>
                    <m:r>
                      <a:rPr lang="bn-BD" sz="36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পরের</m:t>
                    </m:r>
                    <m:r>
                      <a:rPr lang="bn-BD" sz="36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ভবিষ্যৎ</m:t>
                    </m:r>
                    <m:r>
                      <a:rPr lang="bn-BD" sz="36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মূল্য</m:t>
                    </m:r>
                    <m:r>
                      <a:rPr lang="bn-BD" sz="36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কত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?</m:t>
                    </m:r>
                  </m:oMath>
                </a14:m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50" y="1924334"/>
                <a:ext cx="11081982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1705" t="-13208" r="-1210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0752" y="3016155"/>
                <a:ext cx="5773003" cy="335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</a:t>
                </a:r>
              </a:p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FV= PV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bn-BD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320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bn-BD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pt-BR" sz="32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</a:t>
                </a:r>
              </a:p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5000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১</m:t>
                            </m:r>
                            <m:r>
                              <a:rPr lang="pt-BR" sz="28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০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১০</m:t>
                            </m:r>
                          </m:e>
                        </m:d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১০</m:t>
                        </m:r>
                      </m:sup>
                    </m:sSup>
                  </m:oMath>
                </a14:m>
                <a:endPara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         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5000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১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১০</m:t>
                            </m:r>
                          </m:e>
                        </m:d>
                      </m:e>
                      <m:sup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১০</m:t>
                        </m:r>
                      </m:sup>
                    </m:sSup>
                  </m:oMath>
                </a14:m>
                <a:r>
                  <a:rPr lang="bn-BD" sz="3600" b="1" dirty="0" smtClean="0">
                    <a:latin typeface="NikoshBAN" pitchFamily="2" charset="0"/>
                    <a:cs typeface="NikoshBAN" pitchFamily="2" charset="0"/>
                  </a:rPr>
                  <a:t>           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=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৫০০০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x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২.৫৯৩৭৪২৪৬০</a:t>
                </a:r>
              </a:p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=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১২,৯৬৯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52" y="3016155"/>
                <a:ext cx="5773003" cy="3354765"/>
              </a:xfrm>
              <a:prstGeom prst="rect">
                <a:avLst/>
              </a:prstGeom>
              <a:blipFill rotWithShape="0">
                <a:blip r:embed="rId3"/>
                <a:stretch>
                  <a:fillRect l="-3273" t="-2909" r="-48258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233313" y="3234519"/>
            <a:ext cx="440822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এখানে,</a:t>
            </a:r>
          </a:p>
          <a:p>
            <a:r>
              <a:rPr lang="bn-BD" sz="2400" dirty="0" smtClean="0"/>
              <a:t>PV</a:t>
            </a:r>
            <a:r>
              <a:rPr lang="en-US" sz="2400" dirty="0" smtClean="0"/>
              <a:t> </a:t>
            </a:r>
            <a:r>
              <a:rPr lang="bn-BD" sz="2400" dirty="0" smtClean="0"/>
              <a:t>= </a:t>
            </a:r>
            <a:r>
              <a:rPr lang="en-US" sz="2400" dirty="0" smtClean="0"/>
              <a:t>৫০০০ </a:t>
            </a:r>
            <a:r>
              <a:rPr lang="en-US" sz="2400" dirty="0" err="1" smtClean="0"/>
              <a:t>টাকা</a:t>
            </a:r>
            <a:endParaRPr lang="en-US" sz="2400" dirty="0" smtClean="0"/>
          </a:p>
          <a:p>
            <a:r>
              <a:rPr lang="en-US" sz="2400" i="1" dirty="0">
                <a:latin typeface="AR HERMANN" panose="02000000000000000000" pitchFamily="2" charset="0"/>
              </a:rPr>
              <a:t>i</a:t>
            </a:r>
            <a:r>
              <a:rPr lang="en-US" sz="2400" i="1" dirty="0" smtClean="0">
                <a:latin typeface="AR HERMANN" panose="02000000000000000000" pitchFamily="2" charset="0"/>
              </a:rPr>
              <a:t> </a:t>
            </a:r>
            <a:r>
              <a:rPr lang="en-US" sz="2400" dirty="0" smtClean="0"/>
              <a:t>= ১০ % 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০.১০</a:t>
            </a:r>
            <a:endParaRPr lang="en-US" sz="2400" dirty="0"/>
          </a:p>
          <a:p>
            <a:r>
              <a:rPr lang="en-US" sz="2400" dirty="0" smtClean="0"/>
              <a:t>n = ১০ </a:t>
            </a:r>
            <a:r>
              <a:rPr lang="en-US" sz="2400" dirty="0" err="1" smtClean="0"/>
              <a:t>বছর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964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137" y="6457890"/>
            <a:ext cx="1139588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024" y="532262"/>
            <a:ext cx="11232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১০%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১০০০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275" y="1869743"/>
            <a:ext cx="3521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জানি,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8107" y="2470245"/>
            <a:ext cx="4408227" cy="77792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45960" y="3309480"/>
                <a:ext cx="2044919" cy="8880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১০০০</m:t>
                          </m:r>
                        </m:num>
                        <m:den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১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১০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960" y="3309480"/>
                <a:ext cx="2044919" cy="8880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00550" y="4374006"/>
                <a:ext cx="1499578" cy="829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১০০০</m:t>
                          </m:r>
                        </m:num>
                        <m:den>
                          <m:d>
                            <m:dPr>
                              <m:ctrlPr>
                                <a:rPr lang="bn-BD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bn-BD" sz="2800" b="0" i="1" smtClean="0">
                                  <a:latin typeface="Cambria Math" panose="02040503050406030204" pitchFamily="18" charset="0"/>
                                </a:rPr>
                                <m:t>১</m:t>
                              </m:r>
                              <m:r>
                                <a:rPr lang="bn-BD" sz="2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bn-BD" sz="2800" b="0" i="1" smtClean="0">
                                  <a:latin typeface="Cambria Math" panose="02040503050406030204" pitchFamily="18" charset="0"/>
                                </a:rPr>
                                <m:t>১০</m:t>
                              </m:r>
                            </m:e>
                          </m:d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550" y="4374006"/>
                <a:ext cx="1499578" cy="8295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73255" y="5247463"/>
                <a:ext cx="1654812" cy="7069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১০০০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৬১০৫১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255" y="5247463"/>
                <a:ext cx="1654812" cy="70692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24453" y="6072570"/>
                <a:ext cx="9368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৬২২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453" y="6072570"/>
                <a:ext cx="936859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3268" r="-196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438030" y="2702257"/>
            <a:ext cx="4244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FV = ১০০০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 = 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১০%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০.১০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6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  <p:bldP spid="10" grpId="0"/>
      <p:bldP spid="11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137" y="6457890"/>
            <a:ext cx="1139588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967" y="409434"/>
            <a:ext cx="111229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115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798" y="4531057"/>
            <a:ext cx="11000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7220" indent="-571500">
              <a:buFont typeface="Wingdings" panose="05000000000000000000" pitchFamily="2" charset="2"/>
              <a:buChar char="§"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10%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সুদে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10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০০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৭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ভবিষ্যত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Oval 1"/>
          <p:cNvSpPr/>
          <p:nvPr/>
        </p:nvSpPr>
        <p:spPr>
          <a:xfrm>
            <a:off x="3944203" y="2006221"/>
            <a:ext cx="3862316" cy="226552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7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137" y="6457890"/>
            <a:ext cx="1139588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1318" y="450376"/>
            <a:ext cx="1125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967" y="2483893"/>
            <a:ext cx="112048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FV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পূর্ণরুপ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PV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পূর্ণরুপ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ভবিষ্যত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বর্তমান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সুযোগ ব্যয় কী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14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137" y="6457890"/>
            <a:ext cx="1139588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9684" y="586854"/>
            <a:ext cx="10768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9809" y="4421875"/>
            <a:ext cx="10495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10%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সুদে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00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3821373" y="1978925"/>
            <a:ext cx="4449170" cy="215634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6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137" y="6457890"/>
            <a:ext cx="1139588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9684" y="586854"/>
            <a:ext cx="10768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শ্রেণিতে সবাইকে ধন্যবাদ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5909" y="1951630"/>
            <a:ext cx="11122925" cy="43263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0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137" y="6457890"/>
            <a:ext cx="1139588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615" y="436728"/>
            <a:ext cx="1719618" cy="180150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006084" y="452651"/>
            <a:ext cx="1719618" cy="180150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11690" y="668742"/>
            <a:ext cx="6209731" cy="1323439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262" y="2674962"/>
            <a:ext cx="5636525" cy="3108543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রিকন চন্দ্র দাশ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 ব্যবসায় শিক্ষা 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পাগলা সরকারি মডেল হাইস্কুল এন্ড কলেজ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দক্ষিণ সুনামগঞ্জ, সুনামগঞ্জ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০১৭২২২১৫৭৭৯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2800" dirty="0"/>
              <a:t>Email : rikanchandrad</a:t>
            </a:r>
            <a:r>
              <a:rPr lang="en-US" sz="2800" dirty="0"/>
              <a:t>1955@gmail.com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33564" y="2702257"/>
            <a:ext cx="4094329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শ্রেণিঃনবম ও দশম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১৫/০৭/২০২০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8221" y="2292824"/>
            <a:ext cx="245660" cy="373948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8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137" y="6457890"/>
            <a:ext cx="1139588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024" y="504967"/>
            <a:ext cx="11232107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377" y="1842448"/>
            <a:ext cx="4367284" cy="3657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741" y="5636525"/>
            <a:ext cx="3603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itchFamily="2" charset="0"/>
              </a:rPr>
              <a:t>অর্থ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32813" y="1801505"/>
            <a:ext cx="5036024" cy="368489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7654" y="5622878"/>
            <a:ext cx="4312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ঘড়ি বা সময়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8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137" y="6457890"/>
            <a:ext cx="1139588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7672" y="477673"/>
            <a:ext cx="4940489" cy="48722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554638" y="450375"/>
            <a:ext cx="5554640" cy="14603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ইনি কে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5015" y="2129051"/>
            <a:ext cx="5349923" cy="215634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1367" y="4967785"/>
            <a:ext cx="5268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আট মন চাল পাওয়া যেত।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501" y="5568287"/>
            <a:ext cx="4517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itchFamily="2" charset="0"/>
              </a:rPr>
              <a:t>নবাব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শায়েস্তা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খাঁ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1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137" y="6457890"/>
            <a:ext cx="1139588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Wave 1"/>
          <p:cNvSpPr/>
          <p:nvPr/>
        </p:nvSpPr>
        <p:spPr>
          <a:xfrm>
            <a:off x="4735773" y="532263"/>
            <a:ext cx="7069540" cy="200622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200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6728" y="477673"/>
            <a:ext cx="3370997" cy="34255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024" y="3916907"/>
            <a:ext cx="3370997" cy="242930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2125" y="2893325"/>
            <a:ext cx="6564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 সময় মূল্য </a:t>
            </a: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bn-BD" sz="5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Value of Money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2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137" y="6457890"/>
            <a:ext cx="1139588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615" y="436729"/>
            <a:ext cx="11150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559" y="2156347"/>
            <a:ext cx="11013744" cy="4031873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এই পাঠ শেষে শিক্ষার্থীরা..................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ধার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ণা ব্যাখ্যা করতে পারবে।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ভবি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ষ্যৎ মূল্যের সম্পর্কে বলতে পারবে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ভবিষ্যত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রবে।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35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137" y="6457890"/>
            <a:ext cx="1139588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6036" y="504967"/>
            <a:ext cx="6237026" cy="225188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1958" y="2881950"/>
            <a:ext cx="6237026" cy="224960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2496" y="1473958"/>
            <a:ext cx="4244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19916" y="3534770"/>
            <a:ext cx="382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275" y="5349922"/>
            <a:ext cx="10849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137" y="6457890"/>
            <a:ext cx="1139588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376" y="477672"/>
            <a:ext cx="11313994" cy="386231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7923" y="4749422"/>
            <a:ext cx="10645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সুদের হারের কারনে অর্থের সময় মূল্যের পার্থক্য ঘটে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7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137" y="6457890"/>
            <a:ext cx="1139588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8741" y="614150"/>
            <a:ext cx="107271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6412" y="2852382"/>
            <a:ext cx="102085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 সময় মূল্য কাকে বলে ?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 মূল্য পরিবর্তন হয় কেন 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79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727</Words>
  <Application>Microsoft Office PowerPoint</Application>
  <PresentationFormat>Widescreen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 HERMANN</vt:lpstr>
      <vt:lpstr>Arial</vt:lpstr>
      <vt:lpstr>Calibri</vt:lpstr>
      <vt:lpstr>Calibri Light</vt:lpstr>
      <vt:lpstr>Cambria Math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Subrata Talukder</dc:creator>
  <cp:lastModifiedBy>Subrata Talukder</cp:lastModifiedBy>
  <cp:revision>59</cp:revision>
  <dcterms:created xsi:type="dcterms:W3CDTF">2020-07-10T16:15:28Z</dcterms:created>
  <dcterms:modified xsi:type="dcterms:W3CDTF">2020-07-16T06:58:45Z</dcterms:modified>
</cp:coreProperties>
</file>