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0503DD-4CE8-40AA-B866-F61C26574F9D}" type="datetimeFigureOut">
              <a:rPr lang="en-US" smtClean="0"/>
              <a:pPr/>
              <a:t>7/16/2020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AB4A39-1AB1-4817-B5A9-FB4D61E884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E5DB11-7936-434F-9576-F4F1CE16E859}" type="datetime2">
              <a:rPr lang="en-US" smtClean="0"/>
              <a:pPr/>
              <a:t>Thursday, July 16, 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s01834880044@yahoo.com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78CAB8E-5277-4B77-B215-23419BF804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0BA963-AC85-4599-80C5-94238328CF39}" type="datetime2">
              <a:rPr lang="en-US" smtClean="0"/>
              <a:pPr/>
              <a:t>Thursday, July 16,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s01834880044@yahoo.com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8CAB8E-5277-4B77-B215-23419BF804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012A729-DBBA-4917-A282-BB462B43AE1C}" type="datetime2">
              <a:rPr lang="en-US" smtClean="0"/>
              <a:pPr/>
              <a:t>Thursday, July 16,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r>
              <a:rPr lang="en-US" smtClean="0"/>
              <a:t>s01834880044@yahoo.com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78CAB8E-5277-4B77-B215-23419BF804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C2F1BD-66CA-473C-A792-31AA3E3F1DE5}" type="datetime2">
              <a:rPr lang="en-US" smtClean="0"/>
              <a:pPr/>
              <a:t>Thursday, July 16,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s01834880044@yahoo.com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8CAB8E-5277-4B77-B215-23419BF804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BFC78D7-3FCB-4DE8-B5CE-69E4D28FEFA8}" type="datetime2">
              <a:rPr lang="en-US" smtClean="0"/>
              <a:pPr/>
              <a:t>Thursday, July 16,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en-US" smtClean="0"/>
              <a:t>s01834880044@yahoo.com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78CAB8E-5277-4B77-B215-23419BF804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C1435A-D543-42A2-B718-EF3AAD4FC835}" type="datetime2">
              <a:rPr lang="en-US" smtClean="0"/>
              <a:pPr/>
              <a:t>Thursday, July 16,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s01834880044@yahoo.com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8CAB8E-5277-4B77-B215-23419BF804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09AEE8-4AA9-4000-BB21-EDCF8BFF1700}" type="datetime2">
              <a:rPr lang="en-US" smtClean="0"/>
              <a:pPr/>
              <a:t>Thursday, July 16,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s01834880044@yahoo.com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8CAB8E-5277-4B77-B215-23419BF804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7060A2-FDE5-4935-BBB9-531EC800EA0B}" type="datetime2">
              <a:rPr lang="en-US" smtClean="0"/>
              <a:pPr/>
              <a:t>Thursday, July 16,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s01834880044@yahoo.com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8CAB8E-5277-4B77-B215-23419BF804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C7D30F3-EB49-4913-8F8E-46BF13094A25}" type="datetime2">
              <a:rPr lang="en-US" smtClean="0"/>
              <a:pPr/>
              <a:t>Thursday, July 16,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en-US" smtClean="0"/>
              <a:t>s01834880044@yahoo.com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8CAB8E-5277-4B77-B215-23419BF804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413D42-61F2-4DBF-B709-318F92401C56}" type="datetime2">
              <a:rPr lang="en-US" smtClean="0"/>
              <a:pPr/>
              <a:t>Thursday, July 16,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s01834880044@yahoo.com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8CAB8E-5277-4B77-B215-23419BF804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2B268E-8CCB-4374-8D4B-0306D24CE427}" type="datetime2">
              <a:rPr lang="en-US" smtClean="0"/>
              <a:pPr/>
              <a:t>Thursday, July 16,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s01834880044@yahoo.com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8CAB8E-5277-4B77-B215-23419BF804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3FEA2A1-25D3-4570-9120-7ABC5AC6882D}" type="datetime2">
              <a:rPr lang="en-US" smtClean="0"/>
              <a:pPr/>
              <a:t>Thursday, July 16,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r>
              <a:rPr lang="en-US" smtClean="0"/>
              <a:t>s01834880044@yahoo.com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78CAB8E-5277-4B77-B215-23419BF804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66868" y="1524000"/>
            <a:ext cx="5105400" cy="1676400"/>
          </a:xfrm>
        </p:spPr>
        <p:txBody>
          <a:bodyPr/>
          <a:lstStyle/>
          <a:p>
            <a:r>
              <a:rPr lang="en-US" sz="2800" dirty="0" err="1" smtClean="0">
                <a:solidFill>
                  <a:srgbClr val="00B0F0"/>
                </a:solidFill>
              </a:rPr>
              <a:t>কোথায়</a:t>
            </a:r>
            <a:r>
              <a:rPr lang="en-US" sz="2800" dirty="0" smtClean="0">
                <a:solidFill>
                  <a:srgbClr val="00B0F0"/>
                </a:solidFill>
              </a:rPr>
              <a:t> ARTICLE </a:t>
            </a:r>
            <a:r>
              <a:rPr lang="en-US" sz="2800" dirty="0" err="1" smtClean="0">
                <a:solidFill>
                  <a:srgbClr val="00B0F0"/>
                </a:solidFill>
              </a:rPr>
              <a:t>বসবে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না</a:t>
            </a:r>
            <a:r>
              <a:rPr lang="en-US" sz="4400" dirty="0" smtClean="0">
                <a:solidFill>
                  <a:schemeClr val="tx1"/>
                </a:solidFill>
              </a:rPr>
              <a:t/>
            </a:r>
            <a:br>
              <a:rPr lang="en-US" sz="4400" dirty="0" smtClean="0">
                <a:solidFill>
                  <a:schemeClr val="tx1"/>
                </a:solidFill>
              </a:rPr>
            </a:br>
            <a:r>
              <a:rPr lang="en-US" dirty="0" smtClean="0"/>
              <a:t>‘</a:t>
            </a:r>
            <a:r>
              <a:rPr lang="en-US" dirty="0" smtClean="0">
                <a:solidFill>
                  <a:srgbClr val="00B0F0"/>
                </a:solidFill>
              </a:rPr>
              <a:t>ZERO</a:t>
            </a:r>
            <a:r>
              <a:rPr lang="en-US" dirty="0" smtClean="0"/>
              <a:t>’  ARTICLE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এবং</a:t>
            </a:r>
            <a:endParaRPr lang="en-US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76600" y="4495800"/>
            <a:ext cx="5114778" cy="1101248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en-US" sz="28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800" b="1" dirty="0" err="1" smtClean="0">
                <a:solidFill>
                  <a:schemeClr val="tx1"/>
                </a:solidFill>
              </a:rPr>
              <a:t>কোথায়</a:t>
            </a:r>
            <a:r>
              <a:rPr lang="en-US" sz="2800" b="1" dirty="0" smtClean="0">
                <a:solidFill>
                  <a:schemeClr val="tx1"/>
                </a:solidFill>
              </a:rPr>
              <a:t> ARTICLE ‘</a:t>
            </a:r>
            <a:r>
              <a:rPr lang="en-US" sz="2800" b="1" dirty="0" smtClean="0">
                <a:solidFill>
                  <a:srgbClr val="FFFF00"/>
                </a:solidFill>
              </a:rPr>
              <a:t>The</a:t>
            </a:r>
            <a:r>
              <a:rPr lang="en-US" sz="2800" b="1" dirty="0" smtClean="0">
                <a:solidFill>
                  <a:schemeClr val="tx1"/>
                </a:solidFill>
              </a:rPr>
              <a:t>’ </a:t>
            </a:r>
            <a:r>
              <a:rPr lang="en-US" sz="2800" b="1" dirty="0" err="1" smtClean="0">
                <a:solidFill>
                  <a:schemeClr val="tx1"/>
                </a:solidFill>
              </a:rPr>
              <a:t>বসবে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52400" y="228600"/>
            <a:ext cx="2438400" cy="6477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6" descr="20200607_20474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81000"/>
            <a:ext cx="2133600" cy="12192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 rot="19382718">
            <a:off x="485529" y="1888545"/>
            <a:ext cx="3906319" cy="1747354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</a:rPr>
              <a:t>Md. </a:t>
            </a:r>
            <a:r>
              <a:rPr lang="en-US" sz="2400" b="1" dirty="0" err="1" smtClean="0">
                <a:solidFill>
                  <a:srgbClr val="FFFF00"/>
                </a:solidFill>
              </a:rPr>
              <a:t>Sohrab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</a:rPr>
              <a:t>Hossain</a:t>
            </a:r>
            <a:endParaRPr lang="en-US" sz="2400" b="1" dirty="0" smtClean="0">
              <a:solidFill>
                <a:srgbClr val="FFFF00"/>
              </a:solidFill>
            </a:endParaRPr>
          </a:p>
          <a:p>
            <a:pPr algn="ctr"/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Teacher in English</a:t>
            </a:r>
          </a:p>
          <a:p>
            <a:pPr algn="ctr"/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Railway Public High School,</a:t>
            </a:r>
          </a:p>
          <a:p>
            <a:pPr algn="ctr"/>
            <a:r>
              <a:rPr lang="en-US" sz="1600" dirty="0" err="1" smtClean="0"/>
              <a:t>Chattogram</a:t>
            </a:r>
            <a:endParaRPr lang="en-US" sz="1600" dirty="0"/>
          </a:p>
        </p:txBody>
      </p:sp>
      <p:sp>
        <p:nvSpPr>
          <p:cNvPr id="7" name="Oval 6"/>
          <p:cNvSpPr/>
          <p:nvPr/>
        </p:nvSpPr>
        <p:spPr>
          <a:xfrm rot="19834142">
            <a:off x="527842" y="4594829"/>
            <a:ext cx="2703161" cy="161782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Academy Engraved LET" pitchFamily="2" charset="0"/>
              </a:rPr>
              <a:t>WELCOME</a:t>
            </a:r>
            <a:endParaRPr lang="en-US" sz="2400" b="1" dirty="0">
              <a:latin typeface="Academy Engraved LET" pitchFamily="2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22AFE-F56C-496A-A439-667357137D38}" type="datetime2">
              <a:rPr lang="en-US" smtClean="0"/>
              <a:pPr/>
              <a:t>Thursday, July 16, 2020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AB8E-5277-4B77-B215-23419BF804DA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smtClean="0"/>
              <a:t>s01834880044@yahoo.com</a:t>
            </a:r>
            <a:endParaRPr lang="en-US" b="1" dirty="0"/>
          </a:p>
        </p:txBody>
      </p:sp>
      <p:sp>
        <p:nvSpPr>
          <p:cNvPr id="11" name="Left-Right Arrow 10"/>
          <p:cNvSpPr/>
          <p:nvPr/>
        </p:nvSpPr>
        <p:spPr>
          <a:xfrm rot="19991518">
            <a:off x="2982817" y="2666471"/>
            <a:ext cx="3288454" cy="1170432"/>
          </a:xfrm>
          <a:prstGeom prst="left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 VI,VII,VIII,IX,X,XII</a:t>
            </a:r>
            <a:endParaRPr lang="en-US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74676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ভৌগলিক</a:t>
            </a:r>
            <a:r>
              <a:rPr lang="en-US" dirty="0" smtClean="0"/>
              <a:t> </a:t>
            </a:r>
            <a:r>
              <a:rPr lang="en-US" dirty="0" err="1" smtClean="0"/>
              <a:t>অঞ্চলের</a:t>
            </a:r>
            <a:r>
              <a:rPr lang="en-US" dirty="0" smtClean="0"/>
              <a:t>/</a:t>
            </a:r>
            <a:r>
              <a:rPr lang="en-US" dirty="0" err="1" smtClean="0"/>
              <a:t>দেশের</a:t>
            </a:r>
            <a:r>
              <a:rPr lang="en-US" dirty="0" smtClean="0"/>
              <a:t> </a:t>
            </a:r>
            <a:r>
              <a:rPr lang="en-US" dirty="0" err="1" smtClean="0"/>
              <a:t>নামের</a:t>
            </a:r>
            <a:r>
              <a:rPr lang="en-US" dirty="0" smtClean="0"/>
              <a:t> </a:t>
            </a:r>
            <a:r>
              <a:rPr lang="en-US" dirty="0" err="1" smtClean="0"/>
              <a:t>পূর্বে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00" y="1752600"/>
            <a:ext cx="7543800" cy="487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 zero article (-) with</a:t>
            </a:r>
            <a:r>
              <a:rPr lang="en-US" dirty="0"/>
              <a:t>:</a:t>
            </a:r>
          </a:p>
          <a:p>
            <a:r>
              <a:rPr lang="en-US" dirty="0" smtClean="0"/>
              <a:t>1)The </a:t>
            </a:r>
            <a:r>
              <a:rPr lang="en-US" dirty="0"/>
              <a:t>names of </a:t>
            </a:r>
            <a:r>
              <a:rPr lang="en-US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most countries, cities and continents</a:t>
            </a:r>
            <a:r>
              <a:rPr lang="en-US" dirty="0"/>
              <a:t>: </a:t>
            </a:r>
            <a:endParaRPr lang="en-US" dirty="0" smtClean="0"/>
          </a:p>
          <a:p>
            <a:r>
              <a:rPr lang="en-US" b="1" i="1" dirty="0" err="1" smtClean="0"/>
              <a:t>যেমন</a:t>
            </a:r>
            <a:r>
              <a:rPr lang="en-US" b="1" i="1" dirty="0" smtClean="0"/>
              <a:t>: </a:t>
            </a:r>
            <a:r>
              <a:rPr lang="en-US" i="1" dirty="0" smtClean="0"/>
              <a:t>Saudi </a:t>
            </a:r>
            <a:r>
              <a:rPr lang="en-US" i="1" dirty="0"/>
              <a:t>Arabia, </a:t>
            </a:r>
            <a:r>
              <a:rPr lang="en-US" i="1" dirty="0" smtClean="0"/>
              <a:t>Bangladesh, Europe</a:t>
            </a:r>
            <a:r>
              <a:rPr lang="en-US" i="1" dirty="0"/>
              <a:t>, Asia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2)Geographical </a:t>
            </a:r>
            <a:r>
              <a:rPr lang="en-US" dirty="0"/>
              <a:t>areas </a:t>
            </a:r>
            <a:r>
              <a:rPr lang="en-US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en-US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+adjective </a:t>
            </a:r>
            <a:r>
              <a:rPr lang="en-US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phrases</a:t>
            </a:r>
            <a:r>
              <a:rPr lang="en-US" dirty="0"/>
              <a:t>: </a:t>
            </a:r>
            <a:endParaRPr lang="en-US" dirty="0" smtClean="0"/>
          </a:p>
          <a:p>
            <a:r>
              <a:rPr lang="en-US" b="1" i="1" dirty="0" err="1" smtClean="0"/>
              <a:t>যেমন</a:t>
            </a:r>
            <a:r>
              <a:rPr lang="en-US" b="1" i="1" dirty="0" smtClean="0"/>
              <a:t>: </a:t>
            </a:r>
            <a:r>
              <a:rPr lang="en-US" i="1" dirty="0" smtClean="0"/>
              <a:t>I </a:t>
            </a:r>
            <a:r>
              <a:rPr lang="en-US" i="1" dirty="0"/>
              <a:t>live in (-) north-west Egypt, (-) eastern France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3)The </a:t>
            </a:r>
            <a:r>
              <a:rPr lang="en-US" dirty="0"/>
              <a:t>names of </a:t>
            </a:r>
            <a:r>
              <a:rPr lang="en-US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single mountains and </a:t>
            </a:r>
            <a:r>
              <a:rPr lang="en-US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lakes</a:t>
            </a:r>
            <a:r>
              <a:rPr lang="en-U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একক</a:t>
            </a:r>
            <a:r>
              <a:rPr lang="en-U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পর্বত</a:t>
            </a:r>
            <a:r>
              <a:rPr lang="en-U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হ্রদ</a:t>
            </a:r>
            <a:r>
              <a:rPr lang="en-U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এর</a:t>
            </a:r>
            <a:r>
              <a:rPr lang="en-U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পূর্বে</a:t>
            </a:r>
            <a:r>
              <a:rPr lang="en-U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b="1" dirty="0" smtClean="0"/>
              <a:t>:</a:t>
            </a:r>
          </a:p>
          <a:p>
            <a:r>
              <a:rPr lang="en-US" b="1" i="1" dirty="0" err="1" smtClean="0"/>
              <a:t>যেমন</a:t>
            </a:r>
            <a:r>
              <a:rPr lang="en-US" b="1" i="1" dirty="0" smtClean="0"/>
              <a:t>:  </a:t>
            </a:r>
            <a:r>
              <a:rPr lang="en-US" dirty="0"/>
              <a:t> </a:t>
            </a:r>
            <a:r>
              <a:rPr lang="en-US" i="1" dirty="0"/>
              <a:t>Mount Kilimanjaro, </a:t>
            </a:r>
            <a:r>
              <a:rPr lang="en-US" i="1" dirty="0" smtClean="0"/>
              <a:t>Foy’s Lake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4)Exact </a:t>
            </a:r>
            <a:r>
              <a:rPr lang="en-US" dirty="0"/>
              <a:t>days, months and </a:t>
            </a:r>
            <a:r>
              <a:rPr lang="en-US" dirty="0" smtClean="0"/>
              <a:t>times</a:t>
            </a:r>
            <a:r>
              <a:rPr lang="en-US" b="1" dirty="0" smtClean="0">
                <a:solidFill>
                  <a:srgbClr val="00B0F0"/>
                </a:solidFill>
              </a:rPr>
              <a:t>(</a:t>
            </a:r>
            <a:r>
              <a:rPr lang="en-US" b="1" dirty="0" err="1" smtClean="0">
                <a:solidFill>
                  <a:srgbClr val="00B0F0"/>
                </a:solidFill>
              </a:rPr>
              <a:t>নির্দিষ্ট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দিন</a:t>
            </a:r>
            <a:r>
              <a:rPr lang="en-US" b="1" dirty="0" smtClean="0">
                <a:solidFill>
                  <a:srgbClr val="00B0F0"/>
                </a:solidFill>
              </a:rPr>
              <a:t>/</a:t>
            </a:r>
            <a:r>
              <a:rPr lang="en-US" b="1" dirty="0" err="1" smtClean="0">
                <a:solidFill>
                  <a:srgbClr val="00B0F0"/>
                </a:solidFill>
              </a:rPr>
              <a:t>মাস</a:t>
            </a:r>
            <a:r>
              <a:rPr lang="en-US" b="1" dirty="0" smtClean="0">
                <a:solidFill>
                  <a:srgbClr val="00B0F0"/>
                </a:solidFill>
              </a:rPr>
              <a:t>/</a:t>
            </a:r>
            <a:r>
              <a:rPr lang="en-US" b="1" dirty="0" err="1" smtClean="0">
                <a:solidFill>
                  <a:srgbClr val="00B0F0"/>
                </a:solidFill>
              </a:rPr>
              <a:t>সময়</a:t>
            </a:r>
            <a:r>
              <a:rPr lang="en-US" b="1" dirty="0" smtClean="0">
                <a:solidFill>
                  <a:srgbClr val="00B0F0"/>
                </a:solidFill>
              </a:rPr>
              <a:t>): </a:t>
            </a:r>
          </a:p>
          <a:p>
            <a:r>
              <a:rPr lang="en-US" b="1" i="1" dirty="0" err="1" smtClean="0"/>
              <a:t>যেমন</a:t>
            </a:r>
            <a:r>
              <a:rPr lang="en-US" b="1" i="1" dirty="0" smtClean="0"/>
              <a:t>:  </a:t>
            </a:r>
            <a:r>
              <a:rPr lang="en-US" dirty="0" smtClean="0"/>
              <a:t>o</a:t>
            </a:r>
            <a:r>
              <a:rPr lang="en-US" i="1" dirty="0" smtClean="0"/>
              <a:t>n </a:t>
            </a:r>
            <a:r>
              <a:rPr lang="en-US" i="1" dirty="0">
                <a:solidFill>
                  <a:srgbClr val="FFFF00"/>
                </a:solidFill>
              </a:rPr>
              <a:t>(-) </a:t>
            </a:r>
            <a:r>
              <a:rPr lang="en-US" i="1" dirty="0"/>
              <a:t>Friday, in </a:t>
            </a:r>
            <a:r>
              <a:rPr lang="en-US" i="1" dirty="0">
                <a:solidFill>
                  <a:srgbClr val="FFFF00"/>
                </a:solidFill>
              </a:rPr>
              <a:t>(-)</a:t>
            </a:r>
            <a:r>
              <a:rPr lang="en-US" i="1" dirty="0"/>
              <a:t> March, at </a:t>
            </a:r>
            <a:r>
              <a:rPr lang="en-US" i="1" dirty="0">
                <a:solidFill>
                  <a:srgbClr val="FFFF00"/>
                </a:solidFill>
              </a:rPr>
              <a:t>(-)</a:t>
            </a:r>
            <a:r>
              <a:rPr lang="en-US" i="1" dirty="0"/>
              <a:t> 7 o’clock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5)Some </a:t>
            </a:r>
            <a:r>
              <a:rPr lang="en-US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prepositional phrases of place</a:t>
            </a:r>
            <a:r>
              <a:rPr lang="en-US" dirty="0" smtClean="0"/>
              <a:t>:</a:t>
            </a:r>
          </a:p>
          <a:p>
            <a:r>
              <a:rPr lang="en-US" dirty="0"/>
              <a:t> </a:t>
            </a:r>
            <a:r>
              <a:rPr lang="en-US" b="1" i="1" dirty="0" smtClean="0"/>
              <a:t> </a:t>
            </a:r>
            <a:r>
              <a:rPr lang="en-US" b="1" i="1" dirty="0" err="1" smtClean="0"/>
              <a:t>যেমন</a:t>
            </a:r>
            <a:r>
              <a:rPr lang="en-US" b="1" i="1" dirty="0" smtClean="0"/>
              <a:t>: </a:t>
            </a:r>
            <a:r>
              <a:rPr lang="en-US" i="1" dirty="0" smtClean="0"/>
              <a:t>at </a:t>
            </a:r>
            <a:r>
              <a:rPr lang="en-US" i="1" dirty="0">
                <a:solidFill>
                  <a:srgbClr val="FFFF00"/>
                </a:solidFill>
              </a:rPr>
              <a:t>(-)</a:t>
            </a:r>
            <a:r>
              <a:rPr lang="en-US" i="1" dirty="0"/>
              <a:t> home, at </a:t>
            </a:r>
            <a:r>
              <a:rPr lang="en-US" i="1" dirty="0">
                <a:solidFill>
                  <a:srgbClr val="FFFF00"/>
                </a:solidFill>
              </a:rPr>
              <a:t>(-)</a:t>
            </a:r>
            <a:r>
              <a:rPr lang="en-US" i="1" dirty="0"/>
              <a:t> work, </a:t>
            </a:r>
            <a:r>
              <a:rPr lang="en-US" i="1" dirty="0" smtClean="0"/>
              <a:t>in</a:t>
            </a:r>
            <a:r>
              <a:rPr lang="en-US" i="1" dirty="0" smtClean="0">
                <a:solidFill>
                  <a:srgbClr val="FFFF00"/>
                </a:solidFill>
              </a:rPr>
              <a:t>(-)</a:t>
            </a:r>
            <a:r>
              <a:rPr lang="en-US" i="1" dirty="0"/>
              <a:t> bed, at </a:t>
            </a:r>
            <a:r>
              <a:rPr lang="en-US" i="1" dirty="0">
                <a:solidFill>
                  <a:srgbClr val="FFFF00"/>
                </a:solidFill>
              </a:rPr>
              <a:t>(-)</a:t>
            </a:r>
            <a:r>
              <a:rPr lang="en-US" i="1" dirty="0"/>
              <a:t> sea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8E06E-6BF0-4051-8CE1-326148C42236}" type="datetime2">
              <a:rPr lang="en-US" smtClean="0"/>
              <a:pPr/>
              <a:t>Thursday, July 16, 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AB8E-5277-4B77-B215-23419BF804D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s01834880044@yahoo.com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670560"/>
          </a:xfrm>
        </p:spPr>
        <p:txBody>
          <a:bodyPr/>
          <a:lstStyle/>
          <a:p>
            <a:pPr algn="ctr"/>
            <a:r>
              <a:rPr lang="en-US" dirty="0" smtClean="0"/>
              <a:t>Article </a:t>
            </a:r>
            <a:r>
              <a:rPr lang="en-US" dirty="0" smtClean="0">
                <a:solidFill>
                  <a:srgbClr val="00B0F0"/>
                </a:solidFill>
              </a:rPr>
              <a:t>‘The’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ব্যবহার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8600" y="1295400"/>
            <a:ext cx="7772400" cy="541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B0F0"/>
                </a:solidFill>
              </a:rPr>
              <a:t> </a:t>
            </a:r>
            <a:endParaRPr lang="en-US" sz="2400" b="1" dirty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</a:t>
            </a:r>
            <a:r>
              <a:rPr lang="en-US" dirty="0" smtClean="0">
                <a:solidFill>
                  <a:schemeClr val="bg1"/>
                </a:solidFill>
              </a:rPr>
              <a:t>Countries </a:t>
            </a:r>
            <a:r>
              <a:rPr lang="en-US" dirty="0">
                <a:solidFill>
                  <a:schemeClr val="bg1"/>
                </a:solidFill>
              </a:rPr>
              <a:t>with plural </a:t>
            </a:r>
            <a:r>
              <a:rPr lang="en-US" dirty="0" smtClean="0">
                <a:solidFill>
                  <a:schemeClr val="bg1"/>
                </a:solidFill>
              </a:rPr>
              <a:t>names</a:t>
            </a:r>
            <a:r>
              <a:rPr lang="en-US" b="1" dirty="0" smtClean="0">
                <a:solidFill>
                  <a:schemeClr val="bg1"/>
                </a:solidFill>
              </a:rPr>
              <a:t>(</a:t>
            </a:r>
            <a:r>
              <a:rPr lang="en-US" sz="1400" b="1" dirty="0" err="1" smtClean="0">
                <a:solidFill>
                  <a:srgbClr val="FFFF00"/>
                </a:solidFill>
              </a:rPr>
              <a:t>দেশের</a:t>
            </a:r>
            <a:r>
              <a:rPr lang="en-US" sz="1400" b="1" dirty="0" smtClean="0">
                <a:solidFill>
                  <a:srgbClr val="FFFF00"/>
                </a:solidFill>
              </a:rPr>
              <a:t> </a:t>
            </a:r>
            <a:r>
              <a:rPr lang="en-US" sz="1400" b="1" dirty="0" err="1" smtClean="0">
                <a:solidFill>
                  <a:srgbClr val="FFFF00"/>
                </a:solidFill>
              </a:rPr>
              <a:t>নাম</a:t>
            </a:r>
            <a:r>
              <a:rPr lang="en-US" sz="1400" b="1" dirty="0" smtClean="0">
                <a:solidFill>
                  <a:srgbClr val="FFFF00"/>
                </a:solidFill>
              </a:rPr>
              <a:t> </a:t>
            </a:r>
            <a:r>
              <a:rPr lang="en-US" sz="1400" b="1" dirty="0" err="1" smtClean="0">
                <a:solidFill>
                  <a:srgbClr val="FFFF00"/>
                </a:solidFill>
              </a:rPr>
              <a:t>বহুবচন</a:t>
            </a:r>
            <a:r>
              <a:rPr lang="en-US" b="1" dirty="0" smtClean="0">
                <a:solidFill>
                  <a:schemeClr val="bg1"/>
                </a:solidFill>
              </a:rPr>
              <a:t>)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or with Republic </a:t>
            </a:r>
            <a:r>
              <a:rPr lang="en-US" dirty="0" smtClean="0">
                <a:solidFill>
                  <a:schemeClr val="bg1"/>
                </a:solidFill>
              </a:rPr>
              <a:t>/Kingdom/Abbreviation(</a:t>
            </a:r>
            <a:r>
              <a:rPr lang="en-US" sz="1400" b="1" dirty="0" err="1" smtClean="0">
                <a:solidFill>
                  <a:srgbClr val="FFFF00"/>
                </a:solidFill>
              </a:rPr>
              <a:t>দেশের</a:t>
            </a:r>
            <a:r>
              <a:rPr lang="en-US" sz="1400" b="1" dirty="0" smtClean="0">
                <a:solidFill>
                  <a:srgbClr val="FFFF00"/>
                </a:solidFill>
              </a:rPr>
              <a:t> </a:t>
            </a:r>
            <a:r>
              <a:rPr lang="en-US" sz="1400" b="1" dirty="0" err="1" smtClean="0">
                <a:solidFill>
                  <a:srgbClr val="FFFF00"/>
                </a:solidFill>
              </a:rPr>
              <a:t>নামের</a:t>
            </a:r>
            <a:r>
              <a:rPr lang="en-US" sz="1400" b="1" dirty="0" smtClean="0">
                <a:solidFill>
                  <a:srgbClr val="FFFF00"/>
                </a:solidFill>
              </a:rPr>
              <a:t> </a:t>
            </a:r>
            <a:r>
              <a:rPr lang="en-US" sz="1400" b="1" dirty="0" err="1" smtClean="0">
                <a:solidFill>
                  <a:srgbClr val="FFFF00"/>
                </a:solidFill>
              </a:rPr>
              <a:t>সংক্ষিপ্ত</a:t>
            </a:r>
            <a:r>
              <a:rPr lang="en-US" sz="1400" b="1" dirty="0" smtClean="0">
                <a:solidFill>
                  <a:srgbClr val="FFFF00"/>
                </a:solidFill>
              </a:rPr>
              <a:t> </a:t>
            </a:r>
            <a:r>
              <a:rPr lang="en-US" sz="1400" b="1" dirty="0" err="1" smtClean="0">
                <a:solidFill>
                  <a:srgbClr val="FFFF00"/>
                </a:solidFill>
              </a:rPr>
              <a:t>রুপ</a:t>
            </a:r>
            <a:r>
              <a:rPr lang="en-US" sz="1400" b="1" dirty="0" smtClean="0">
                <a:solidFill>
                  <a:srgbClr val="FFFF00"/>
                </a:solidFill>
              </a:rPr>
              <a:t> </a:t>
            </a:r>
            <a:r>
              <a:rPr lang="en-US" sz="1400" b="1" dirty="0" err="1" smtClean="0">
                <a:solidFill>
                  <a:srgbClr val="FFFF00"/>
                </a:solidFill>
              </a:rPr>
              <a:t>হলে</a:t>
            </a:r>
            <a:r>
              <a:rPr lang="en-US" dirty="0" smtClean="0">
                <a:solidFill>
                  <a:schemeClr val="bg1"/>
                </a:solidFill>
              </a:rPr>
              <a:t>)  </a:t>
            </a:r>
            <a:r>
              <a:rPr lang="en-US" dirty="0">
                <a:solidFill>
                  <a:schemeClr val="bg1"/>
                </a:solidFill>
              </a:rPr>
              <a:t>in the name: 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i="1" dirty="0" smtClean="0">
                <a:solidFill>
                  <a:srgbClr val="00B0F0"/>
                </a:solidFill>
              </a:rPr>
              <a:t>Example</a:t>
            </a:r>
            <a:r>
              <a:rPr lang="en-US" i="1" dirty="0" smtClean="0">
                <a:solidFill>
                  <a:schemeClr val="bg1"/>
                </a:solidFill>
              </a:rPr>
              <a:t>:</a:t>
            </a:r>
          </a:p>
          <a:p>
            <a:r>
              <a:rPr lang="en-US" sz="1600" i="1" dirty="0" smtClean="0">
                <a:solidFill>
                  <a:srgbClr val="FFFF00"/>
                </a:solidFill>
              </a:rPr>
              <a:t>The</a:t>
            </a:r>
            <a:r>
              <a:rPr lang="en-US" sz="1600" i="1" dirty="0" smtClean="0">
                <a:solidFill>
                  <a:schemeClr val="bg1"/>
                </a:solidFill>
              </a:rPr>
              <a:t> </a:t>
            </a:r>
            <a:r>
              <a:rPr lang="en-US" sz="1600" i="1" dirty="0">
                <a:solidFill>
                  <a:schemeClr val="bg1"/>
                </a:solidFill>
              </a:rPr>
              <a:t>United Arab Emirates, </a:t>
            </a:r>
            <a:r>
              <a:rPr lang="en-US" sz="1600" i="1" dirty="0">
                <a:solidFill>
                  <a:srgbClr val="FFFF00"/>
                </a:solidFill>
              </a:rPr>
              <a:t>The </a:t>
            </a:r>
            <a:r>
              <a:rPr lang="en-US" sz="1600" i="1" dirty="0">
                <a:solidFill>
                  <a:schemeClr val="bg1"/>
                </a:solidFill>
              </a:rPr>
              <a:t>Netherlands,</a:t>
            </a:r>
            <a:r>
              <a:rPr lang="en-US" sz="1600" i="1" dirty="0">
                <a:solidFill>
                  <a:srgbClr val="FFFF00"/>
                </a:solidFill>
              </a:rPr>
              <a:t> The </a:t>
            </a:r>
            <a:r>
              <a:rPr lang="en-US" sz="1600" i="1" dirty="0">
                <a:solidFill>
                  <a:schemeClr val="bg1"/>
                </a:solidFill>
              </a:rPr>
              <a:t>United Kingdom</a:t>
            </a:r>
            <a:endParaRPr lang="en-US" sz="1600" dirty="0">
              <a:solidFill>
                <a:schemeClr val="bg1"/>
              </a:solidFill>
            </a:endParaRPr>
          </a:p>
          <a:p>
            <a:endParaRPr lang="en-US" b="1" dirty="0" smtClean="0">
              <a:solidFill>
                <a:srgbClr val="00B050"/>
              </a:solidFill>
            </a:endParaRPr>
          </a:p>
          <a:p>
            <a:r>
              <a:rPr lang="en-US" b="1" dirty="0" smtClean="0">
                <a:solidFill>
                  <a:srgbClr val="00B050"/>
                </a:solidFill>
              </a:rPr>
              <a:t>2)</a:t>
            </a:r>
            <a:r>
              <a:rPr lang="en-US" dirty="0" smtClean="0">
                <a:solidFill>
                  <a:schemeClr val="bg1"/>
                </a:solidFill>
              </a:rPr>
              <a:t>Geographical areas(</a:t>
            </a:r>
            <a:r>
              <a:rPr lang="en-US" sz="1400" b="1" dirty="0" err="1" smtClean="0">
                <a:solidFill>
                  <a:srgbClr val="FFFF00"/>
                </a:solidFill>
              </a:rPr>
              <a:t>ভৌগলিক</a:t>
            </a:r>
            <a:r>
              <a:rPr lang="en-US" sz="1400" b="1" dirty="0" smtClean="0">
                <a:solidFill>
                  <a:srgbClr val="FFFF00"/>
                </a:solidFill>
              </a:rPr>
              <a:t> </a:t>
            </a:r>
            <a:r>
              <a:rPr lang="en-US" sz="1400" b="1" dirty="0" err="1" smtClean="0">
                <a:solidFill>
                  <a:srgbClr val="FFFF00"/>
                </a:solidFill>
              </a:rPr>
              <a:t>নাম</a:t>
            </a:r>
            <a:r>
              <a:rPr lang="en-US" dirty="0" smtClean="0">
                <a:solidFill>
                  <a:schemeClr val="bg1"/>
                </a:solidFill>
              </a:rPr>
              <a:t>) </a:t>
            </a:r>
            <a:r>
              <a:rPr lang="en-US" dirty="0">
                <a:solidFill>
                  <a:schemeClr val="bg1"/>
                </a:solidFill>
              </a:rPr>
              <a:t>in noun phrases</a:t>
            </a:r>
            <a:r>
              <a:rPr lang="en-US" dirty="0" smtClean="0">
                <a:solidFill>
                  <a:schemeClr val="bg1"/>
                </a:solidFill>
              </a:rPr>
              <a:t>:</a:t>
            </a:r>
          </a:p>
          <a:p>
            <a:r>
              <a:rPr lang="en-US" i="1" dirty="0" smtClean="0">
                <a:solidFill>
                  <a:srgbClr val="00B0F0"/>
                </a:solidFill>
              </a:rPr>
              <a:t>Example :</a:t>
            </a:r>
            <a:r>
              <a:rPr lang="en-US" i="1" dirty="0">
                <a:solidFill>
                  <a:schemeClr val="bg1"/>
                </a:solidFill>
              </a:rPr>
              <a:t> I live in </a:t>
            </a:r>
            <a:r>
              <a:rPr lang="en-US" i="1" dirty="0">
                <a:solidFill>
                  <a:srgbClr val="FFFF00"/>
                </a:solidFill>
              </a:rPr>
              <a:t>the</a:t>
            </a:r>
            <a:r>
              <a:rPr lang="en-US" i="1" dirty="0">
                <a:solidFill>
                  <a:schemeClr val="bg1"/>
                </a:solidFill>
              </a:rPr>
              <a:t> north-west of Egypt, in </a:t>
            </a:r>
            <a:r>
              <a:rPr lang="en-US" i="1" dirty="0">
                <a:solidFill>
                  <a:srgbClr val="FFFF00"/>
                </a:solidFill>
              </a:rPr>
              <a:t>the</a:t>
            </a:r>
            <a:r>
              <a:rPr lang="en-US" i="1" dirty="0">
                <a:solidFill>
                  <a:schemeClr val="bg1"/>
                </a:solidFill>
              </a:rPr>
              <a:t> east</a:t>
            </a:r>
            <a:endParaRPr lang="en-US" dirty="0">
              <a:solidFill>
                <a:schemeClr val="bg1"/>
              </a:solidFill>
            </a:endParaRPr>
          </a:p>
          <a:p>
            <a:endParaRPr lang="en-US" sz="1200" dirty="0" smtClean="0">
              <a:solidFill>
                <a:schemeClr val="bg1"/>
              </a:solidFill>
            </a:endParaRPr>
          </a:p>
          <a:p>
            <a:r>
              <a:rPr lang="en-US" sz="1600" b="1" dirty="0" smtClean="0">
                <a:solidFill>
                  <a:srgbClr val="00B050"/>
                </a:solidFill>
              </a:rPr>
              <a:t>3)</a:t>
            </a:r>
            <a:r>
              <a:rPr lang="en-US" sz="1600" dirty="0" smtClean="0">
                <a:solidFill>
                  <a:schemeClr val="bg1"/>
                </a:solidFill>
              </a:rPr>
              <a:t>The </a:t>
            </a:r>
            <a:r>
              <a:rPr lang="en-US" sz="1600" dirty="0">
                <a:solidFill>
                  <a:schemeClr val="bg1"/>
                </a:solidFill>
              </a:rPr>
              <a:t>names of </a:t>
            </a:r>
            <a:r>
              <a:rPr lang="en-US" sz="1600" dirty="0" smtClean="0">
                <a:solidFill>
                  <a:schemeClr val="bg1"/>
                </a:solidFill>
              </a:rPr>
              <a:t>rivers(</a:t>
            </a:r>
            <a:r>
              <a:rPr lang="en-US" sz="1400" b="1" dirty="0" err="1" smtClean="0">
                <a:solidFill>
                  <a:srgbClr val="FFFF00"/>
                </a:solidFill>
              </a:rPr>
              <a:t>নদী</a:t>
            </a:r>
            <a:r>
              <a:rPr lang="en-US" sz="1600" dirty="0" smtClean="0">
                <a:solidFill>
                  <a:schemeClr val="bg1"/>
                </a:solidFill>
              </a:rPr>
              <a:t>), seas(</a:t>
            </a:r>
            <a:r>
              <a:rPr lang="en-US" sz="1400" b="1" dirty="0" err="1" smtClean="0">
                <a:solidFill>
                  <a:srgbClr val="FFFF00"/>
                </a:solidFill>
              </a:rPr>
              <a:t>সাগর</a:t>
            </a:r>
            <a:r>
              <a:rPr lang="en-US" sz="1600" dirty="0" smtClean="0">
                <a:solidFill>
                  <a:schemeClr val="bg1"/>
                </a:solidFill>
              </a:rPr>
              <a:t>), oceans(</a:t>
            </a:r>
            <a:r>
              <a:rPr lang="en-US" sz="1400" b="1" dirty="0" err="1" smtClean="0">
                <a:solidFill>
                  <a:srgbClr val="FFFF00"/>
                </a:solidFill>
              </a:rPr>
              <a:t>মহাসাগর</a:t>
            </a:r>
            <a:r>
              <a:rPr lang="en-US" sz="1600" dirty="0" smtClean="0">
                <a:solidFill>
                  <a:schemeClr val="bg1"/>
                </a:solidFill>
              </a:rPr>
              <a:t>) </a:t>
            </a:r>
            <a:r>
              <a:rPr lang="en-US" sz="1600" dirty="0">
                <a:solidFill>
                  <a:schemeClr val="bg1"/>
                </a:solidFill>
              </a:rPr>
              <a:t>and mountain </a:t>
            </a:r>
            <a:r>
              <a:rPr lang="en-US" sz="1600" dirty="0" smtClean="0">
                <a:solidFill>
                  <a:schemeClr val="bg1"/>
                </a:solidFill>
              </a:rPr>
              <a:t>ranges(</a:t>
            </a:r>
            <a:r>
              <a:rPr lang="en-US" sz="1400" b="1" dirty="0" err="1" smtClean="0">
                <a:solidFill>
                  <a:srgbClr val="FFFF00"/>
                </a:solidFill>
              </a:rPr>
              <a:t>পর্বতমালা</a:t>
            </a:r>
            <a:r>
              <a:rPr lang="en-US" sz="1600" dirty="0" smtClean="0">
                <a:solidFill>
                  <a:schemeClr val="bg1"/>
                </a:solidFill>
              </a:rPr>
              <a:t>):</a:t>
            </a:r>
            <a:r>
              <a:rPr lang="en-US" sz="1600" dirty="0">
                <a:solidFill>
                  <a:schemeClr val="bg1"/>
                </a:solidFill>
              </a:rPr>
              <a:t> </a:t>
            </a:r>
            <a:endParaRPr lang="en-US" sz="1600" dirty="0" smtClean="0">
              <a:solidFill>
                <a:schemeClr val="bg1"/>
              </a:solidFill>
            </a:endParaRPr>
          </a:p>
          <a:p>
            <a:r>
              <a:rPr lang="en-US" sz="1600" i="1" dirty="0" smtClean="0">
                <a:solidFill>
                  <a:srgbClr val="00B0F0"/>
                </a:solidFill>
              </a:rPr>
              <a:t>Example:</a:t>
            </a:r>
            <a:r>
              <a:rPr lang="en-US" sz="1600" i="1" dirty="0" smtClean="0">
                <a:solidFill>
                  <a:schemeClr val="bg1"/>
                </a:solidFill>
              </a:rPr>
              <a:t> </a:t>
            </a:r>
            <a:r>
              <a:rPr lang="en-US" sz="1600" i="1" dirty="0" smtClean="0">
                <a:solidFill>
                  <a:srgbClr val="FFFF00"/>
                </a:solidFill>
              </a:rPr>
              <a:t>The</a:t>
            </a:r>
            <a:r>
              <a:rPr lang="en-US" sz="1600" i="1" dirty="0" smtClean="0">
                <a:solidFill>
                  <a:schemeClr val="bg1"/>
                </a:solidFill>
              </a:rPr>
              <a:t> </a:t>
            </a:r>
            <a:r>
              <a:rPr lang="en-US" sz="1600" i="1" dirty="0">
                <a:solidFill>
                  <a:schemeClr val="bg1"/>
                </a:solidFill>
              </a:rPr>
              <a:t>Mississippi, </a:t>
            </a:r>
            <a:r>
              <a:rPr lang="en-US" sz="1600" i="1" dirty="0">
                <a:solidFill>
                  <a:srgbClr val="FFFF00"/>
                </a:solidFill>
              </a:rPr>
              <a:t>The</a:t>
            </a:r>
            <a:r>
              <a:rPr lang="en-US" sz="1600" i="1" dirty="0">
                <a:solidFill>
                  <a:schemeClr val="bg1"/>
                </a:solidFill>
              </a:rPr>
              <a:t> Black Sea, </a:t>
            </a:r>
            <a:r>
              <a:rPr lang="en-US" sz="1600" i="1" dirty="0">
                <a:solidFill>
                  <a:srgbClr val="FFFF00"/>
                </a:solidFill>
              </a:rPr>
              <a:t>The</a:t>
            </a:r>
            <a:r>
              <a:rPr lang="en-US" sz="1600" i="1" dirty="0">
                <a:solidFill>
                  <a:schemeClr val="bg1"/>
                </a:solidFill>
              </a:rPr>
              <a:t> Atlantic, </a:t>
            </a:r>
            <a:r>
              <a:rPr lang="en-US" sz="1600" i="1" dirty="0">
                <a:solidFill>
                  <a:srgbClr val="FFFF00"/>
                </a:solidFill>
              </a:rPr>
              <a:t>The</a:t>
            </a:r>
            <a:r>
              <a:rPr lang="en-US" sz="1600" i="1" dirty="0">
                <a:solidFill>
                  <a:schemeClr val="bg1"/>
                </a:solidFill>
              </a:rPr>
              <a:t> Urals</a:t>
            </a:r>
            <a:endParaRPr lang="en-US" sz="1600" dirty="0">
              <a:solidFill>
                <a:schemeClr val="bg1"/>
              </a:solidFill>
            </a:endParaRPr>
          </a:p>
          <a:p>
            <a:endParaRPr lang="en-US" sz="1600" b="1" dirty="0" smtClean="0">
              <a:solidFill>
                <a:srgbClr val="00B050"/>
              </a:solidFill>
            </a:endParaRPr>
          </a:p>
          <a:p>
            <a:r>
              <a:rPr lang="en-US" sz="1600" b="1" dirty="0" smtClean="0">
                <a:solidFill>
                  <a:srgbClr val="00B050"/>
                </a:solidFill>
              </a:rPr>
              <a:t>4)</a:t>
            </a:r>
            <a:r>
              <a:rPr lang="en-US" sz="1600" dirty="0" smtClean="0">
                <a:solidFill>
                  <a:schemeClr val="bg1"/>
                </a:solidFill>
              </a:rPr>
              <a:t>Parts </a:t>
            </a:r>
            <a:r>
              <a:rPr lang="en-US" sz="1600" dirty="0">
                <a:solidFill>
                  <a:schemeClr val="bg1"/>
                </a:solidFill>
              </a:rPr>
              <a:t>of the </a:t>
            </a:r>
            <a:r>
              <a:rPr lang="en-US" sz="1600" dirty="0" smtClean="0">
                <a:solidFill>
                  <a:schemeClr val="bg1"/>
                </a:solidFill>
              </a:rPr>
              <a:t>day(</a:t>
            </a:r>
            <a:r>
              <a:rPr lang="en-US" sz="1400" b="1" dirty="0" err="1" smtClean="0">
                <a:solidFill>
                  <a:srgbClr val="FFFF00"/>
                </a:solidFill>
              </a:rPr>
              <a:t>দিনের</a:t>
            </a:r>
            <a:r>
              <a:rPr lang="en-US" sz="1400" b="1" dirty="0" smtClean="0">
                <a:solidFill>
                  <a:srgbClr val="FFFF00"/>
                </a:solidFill>
              </a:rPr>
              <a:t> </a:t>
            </a:r>
            <a:r>
              <a:rPr lang="en-US" sz="1400" b="1" dirty="0" err="1" smtClean="0">
                <a:solidFill>
                  <a:srgbClr val="FFFF00"/>
                </a:solidFill>
              </a:rPr>
              <a:t>অংশ</a:t>
            </a:r>
            <a:r>
              <a:rPr lang="en-US" sz="1600" dirty="0" smtClean="0">
                <a:solidFill>
                  <a:schemeClr val="bg1"/>
                </a:solidFill>
              </a:rPr>
              <a:t>):</a:t>
            </a:r>
            <a:r>
              <a:rPr lang="en-US" sz="1600" dirty="0">
                <a:solidFill>
                  <a:schemeClr val="bg1"/>
                </a:solidFill>
              </a:rPr>
              <a:t> </a:t>
            </a:r>
            <a:r>
              <a:rPr lang="en-US" sz="1600" i="1" dirty="0">
                <a:solidFill>
                  <a:schemeClr val="bg1"/>
                </a:solidFill>
              </a:rPr>
              <a:t>in </a:t>
            </a:r>
            <a:r>
              <a:rPr lang="en-US" sz="1600" i="1" dirty="0">
                <a:solidFill>
                  <a:srgbClr val="FFFF00"/>
                </a:solidFill>
              </a:rPr>
              <a:t>the</a:t>
            </a:r>
            <a:r>
              <a:rPr lang="en-US" sz="1600" i="1" dirty="0">
                <a:solidFill>
                  <a:schemeClr val="bg1"/>
                </a:solidFill>
              </a:rPr>
              <a:t> </a:t>
            </a:r>
            <a:r>
              <a:rPr lang="en-US" sz="1600" i="1" dirty="0" smtClean="0">
                <a:solidFill>
                  <a:schemeClr val="bg1"/>
                </a:solidFill>
              </a:rPr>
              <a:t>morning/</a:t>
            </a:r>
            <a:r>
              <a:rPr lang="en-US" sz="1600" i="1" dirty="0" smtClean="0">
                <a:solidFill>
                  <a:srgbClr val="FFFF00"/>
                </a:solidFill>
              </a:rPr>
              <a:t>the</a:t>
            </a:r>
            <a:r>
              <a:rPr lang="en-US" sz="1600" i="1" dirty="0" smtClean="0">
                <a:solidFill>
                  <a:schemeClr val="bg1"/>
                </a:solidFill>
              </a:rPr>
              <a:t> afternoon/ </a:t>
            </a:r>
            <a:r>
              <a:rPr lang="en-US" sz="1600" i="1" dirty="0" smtClean="0">
                <a:solidFill>
                  <a:srgbClr val="FFFF00"/>
                </a:solidFill>
              </a:rPr>
              <a:t>the </a:t>
            </a:r>
            <a:r>
              <a:rPr lang="en-US" sz="1600" i="1" dirty="0" smtClean="0">
                <a:solidFill>
                  <a:schemeClr val="bg1"/>
                </a:solidFill>
              </a:rPr>
              <a:t>evening</a:t>
            </a:r>
            <a:endParaRPr lang="en-US" sz="1600" dirty="0">
              <a:solidFill>
                <a:schemeClr val="bg1"/>
              </a:solidFill>
            </a:endParaRPr>
          </a:p>
          <a:p>
            <a:r>
              <a:rPr lang="en-US" sz="1600" dirty="0">
                <a:solidFill>
                  <a:schemeClr val="bg1"/>
                </a:solidFill>
              </a:rPr>
              <a:t>Most </a:t>
            </a:r>
            <a:r>
              <a:rPr lang="en-US" sz="1600" dirty="0">
                <a:solidFill>
                  <a:srgbClr val="00B0F0"/>
                </a:solidFill>
              </a:rPr>
              <a:t>prepositional phrases </a:t>
            </a:r>
            <a:r>
              <a:rPr lang="en-US" sz="1600" dirty="0">
                <a:solidFill>
                  <a:schemeClr val="bg1"/>
                </a:solidFill>
              </a:rPr>
              <a:t>of position and place: </a:t>
            </a:r>
            <a:r>
              <a:rPr lang="en-US" sz="1600" i="1" dirty="0">
                <a:solidFill>
                  <a:schemeClr val="bg1"/>
                </a:solidFill>
              </a:rPr>
              <a:t>at </a:t>
            </a:r>
            <a:r>
              <a:rPr lang="en-US" sz="1600" i="1" dirty="0">
                <a:solidFill>
                  <a:srgbClr val="FFFF00"/>
                </a:solidFill>
              </a:rPr>
              <a:t>the</a:t>
            </a:r>
            <a:r>
              <a:rPr lang="en-US" sz="1600" i="1" dirty="0">
                <a:solidFill>
                  <a:schemeClr val="bg1"/>
                </a:solidFill>
              </a:rPr>
              <a:t> top, on </a:t>
            </a:r>
            <a:r>
              <a:rPr lang="en-US" sz="1600" i="1" dirty="0">
                <a:solidFill>
                  <a:srgbClr val="FFFF00"/>
                </a:solidFill>
              </a:rPr>
              <a:t>the</a:t>
            </a:r>
            <a:r>
              <a:rPr lang="en-US" sz="1600" i="1" dirty="0">
                <a:solidFill>
                  <a:schemeClr val="bg1"/>
                </a:solidFill>
              </a:rPr>
              <a:t> left, at </a:t>
            </a:r>
            <a:r>
              <a:rPr lang="en-US" sz="1600" i="1" dirty="0">
                <a:solidFill>
                  <a:srgbClr val="FFFF00"/>
                </a:solidFill>
              </a:rPr>
              <a:t>the</a:t>
            </a:r>
            <a:r>
              <a:rPr lang="en-US" sz="1600" i="1" dirty="0">
                <a:solidFill>
                  <a:schemeClr val="bg1"/>
                </a:solidFill>
              </a:rPr>
              <a:t> office/bank/cinema</a:t>
            </a:r>
            <a:r>
              <a:rPr lang="en-US" sz="1600" dirty="0">
                <a:solidFill>
                  <a:schemeClr val="bg1"/>
                </a:solidFill>
              </a:rPr>
              <a:t>  </a:t>
            </a:r>
          </a:p>
          <a:p>
            <a:r>
              <a:rPr lang="en-US" sz="1600" b="1" dirty="0" smtClean="0">
                <a:solidFill>
                  <a:srgbClr val="00B0F0"/>
                </a:solidFill>
              </a:rPr>
              <a:t>                                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91200" y="6400800"/>
            <a:ext cx="2002464" cy="226902"/>
          </a:xfrm>
        </p:spPr>
        <p:txBody>
          <a:bodyPr/>
          <a:lstStyle/>
          <a:p>
            <a:fld id="{AC76582F-7522-488B-8CCD-C334EA613DC0}" type="datetime2">
              <a:rPr lang="en-US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Thursday, July 16, 2020</a:t>
            </a:fld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AB8E-5277-4B77-B215-23419BF804D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77000"/>
            <a:ext cx="3657600" cy="228600"/>
          </a:xfrm>
        </p:spPr>
        <p:txBody>
          <a:bodyPr/>
          <a:lstStyle/>
          <a:p>
            <a:r>
              <a:rPr lang="en-US" sz="1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s01834880044@yahoo.com</a:t>
            </a:r>
            <a:endParaRPr lang="en-US" sz="1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990600"/>
            <a:ext cx="7696200" cy="563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 smtClean="0">
                <a:solidFill>
                  <a:srgbClr val="00B0F0"/>
                </a:solidFill>
              </a:rPr>
              <a:t>বিশেষ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নিয়ম</a:t>
            </a:r>
            <a:r>
              <a:rPr lang="en-US" dirty="0" err="1" smtClean="0">
                <a:solidFill>
                  <a:srgbClr val="00B0F0"/>
                </a:solidFill>
              </a:rPr>
              <a:t>:</a:t>
            </a:r>
            <a:r>
              <a:rPr lang="en-US" dirty="0" err="1" smtClean="0"/>
              <a:t>There</a:t>
            </a:r>
            <a:r>
              <a:rPr lang="en-US" dirty="0" smtClean="0"/>
              <a:t> is a </a:t>
            </a:r>
            <a:r>
              <a:rPr lang="en-US" dirty="0" smtClean="0">
                <a:solidFill>
                  <a:srgbClr val="00B0F0"/>
                </a:solidFill>
              </a:rPr>
              <a:t>special rule </a:t>
            </a:r>
            <a:r>
              <a:rPr lang="en-US" dirty="0" smtClean="0"/>
              <a:t>for these places: school, university, college, hospital, prison, church. Compare these examples:</a:t>
            </a:r>
          </a:p>
          <a:p>
            <a:endParaRPr lang="en-US" i="1" dirty="0" smtClean="0">
              <a:solidFill>
                <a:srgbClr val="00B0F0"/>
              </a:solidFill>
            </a:endParaRPr>
          </a:p>
          <a:p>
            <a:endParaRPr lang="en-US" i="1" dirty="0" smtClean="0">
              <a:solidFill>
                <a:srgbClr val="00B0F0"/>
              </a:solidFill>
            </a:endParaRPr>
          </a:p>
          <a:p>
            <a:r>
              <a:rPr lang="en-US" i="1" dirty="0" smtClean="0">
                <a:solidFill>
                  <a:srgbClr val="00B0F0"/>
                </a:solidFill>
              </a:rPr>
              <a:t>The children go </a:t>
            </a:r>
            <a:r>
              <a:rPr lang="en-US" b="1" i="1" dirty="0" smtClean="0">
                <a:solidFill>
                  <a:srgbClr val="00B0F0"/>
                </a:solidFill>
              </a:rPr>
              <a:t>to school</a:t>
            </a:r>
            <a:r>
              <a:rPr lang="en-US" i="1" dirty="0" smtClean="0">
                <a:solidFill>
                  <a:srgbClr val="00B0F0"/>
                </a:solidFill>
              </a:rPr>
              <a:t> by bus</a:t>
            </a:r>
            <a:r>
              <a:rPr lang="en-US" i="1" dirty="0" smtClean="0"/>
              <a:t>.  </a:t>
            </a:r>
            <a:r>
              <a:rPr lang="en-US" sz="1600" i="1" dirty="0" smtClean="0"/>
              <a:t> I go </a:t>
            </a:r>
            <a:r>
              <a:rPr lang="en-US" sz="1600" b="1" i="1" dirty="0" smtClean="0"/>
              <a:t>to </a:t>
            </a:r>
            <a:r>
              <a:rPr lang="en-US" sz="1600" b="1" i="1" dirty="0" smtClean="0">
                <a:solidFill>
                  <a:srgbClr val="FFFF00"/>
                </a:solidFill>
              </a:rPr>
              <a:t>the</a:t>
            </a:r>
            <a:r>
              <a:rPr lang="en-US" sz="1600" b="1" i="1" dirty="0" smtClean="0"/>
              <a:t> school</a:t>
            </a:r>
            <a:r>
              <a:rPr lang="en-US" sz="1600" i="1" dirty="0" smtClean="0"/>
              <a:t> to help twice a week.</a:t>
            </a:r>
            <a:endParaRPr lang="en-US" sz="1600" dirty="0" smtClean="0"/>
          </a:p>
          <a:p>
            <a:r>
              <a:rPr lang="en-US" i="1" dirty="0" smtClean="0">
                <a:solidFill>
                  <a:srgbClr val="00B0F0"/>
                </a:solidFill>
              </a:rPr>
              <a:t>He is studying math </a:t>
            </a:r>
            <a:r>
              <a:rPr lang="en-US" b="1" i="1" dirty="0" smtClean="0">
                <a:solidFill>
                  <a:srgbClr val="00B0F0"/>
                </a:solidFill>
              </a:rPr>
              <a:t>at university</a:t>
            </a:r>
            <a:r>
              <a:rPr lang="en-US" i="1" dirty="0" smtClean="0">
                <a:solidFill>
                  <a:srgbClr val="00B0F0"/>
                </a:solidFill>
              </a:rPr>
              <a:t>.</a:t>
            </a:r>
            <a:r>
              <a:rPr lang="en-US" i="1" dirty="0" smtClean="0"/>
              <a:t> </a:t>
            </a:r>
            <a:r>
              <a:rPr lang="en-US" sz="1400" i="1" dirty="0" smtClean="0"/>
              <a:t>He works in </a:t>
            </a:r>
            <a:r>
              <a:rPr lang="en-US" sz="1400" b="1" i="1" dirty="0" smtClean="0">
                <a:solidFill>
                  <a:srgbClr val="FFFF00"/>
                </a:solidFill>
              </a:rPr>
              <a:t>the</a:t>
            </a:r>
            <a:r>
              <a:rPr lang="en-US" sz="1400" i="1" dirty="0" smtClean="0"/>
              <a:t> canteen </a:t>
            </a:r>
            <a:r>
              <a:rPr lang="en-US" sz="1400" b="1" i="1" dirty="0" smtClean="0"/>
              <a:t>at the university</a:t>
            </a:r>
            <a:r>
              <a:rPr lang="en-US" sz="1400" i="1" dirty="0" smtClean="0"/>
              <a:t>.</a:t>
            </a:r>
            <a:endParaRPr lang="en-US" sz="1400" dirty="0" smtClean="0"/>
          </a:p>
          <a:p>
            <a:r>
              <a:rPr lang="en-US" i="1" dirty="0" smtClean="0">
                <a:solidFill>
                  <a:srgbClr val="00B0F0"/>
                </a:solidFill>
              </a:rPr>
              <a:t>She was </a:t>
            </a:r>
            <a:r>
              <a:rPr lang="en-US" b="1" i="1" dirty="0" smtClean="0">
                <a:solidFill>
                  <a:srgbClr val="00B0F0"/>
                </a:solidFill>
              </a:rPr>
              <a:t>in hospital</a:t>
            </a:r>
            <a:r>
              <a:rPr lang="en-US" i="1" dirty="0" smtClean="0">
                <a:solidFill>
                  <a:srgbClr val="00B0F0"/>
                </a:solidFill>
              </a:rPr>
              <a:t> for three weeks.</a:t>
            </a:r>
            <a:r>
              <a:rPr lang="en-US" i="1" dirty="0" smtClean="0"/>
              <a:t>  Is there a shop </a:t>
            </a:r>
            <a:r>
              <a:rPr lang="en-US" b="1" i="1" dirty="0" smtClean="0"/>
              <a:t>in </a:t>
            </a:r>
            <a:r>
              <a:rPr lang="en-US" b="1" i="1" dirty="0" smtClean="0">
                <a:solidFill>
                  <a:srgbClr val="FFFF00"/>
                </a:solidFill>
              </a:rPr>
              <a:t>the</a:t>
            </a:r>
            <a:r>
              <a:rPr lang="en-US" b="1" i="1" dirty="0" smtClean="0"/>
              <a:t> hospital</a:t>
            </a:r>
            <a:r>
              <a:rPr lang="en-US" i="1" dirty="0" smtClean="0"/>
              <a:t>? </a:t>
            </a:r>
            <a:endParaRPr lang="en-US" dirty="0" smtClean="0"/>
          </a:p>
          <a:p>
            <a:endParaRPr lang="en-US" dirty="0" smtClean="0"/>
          </a:p>
          <a:p>
            <a:r>
              <a:rPr lang="en-US" sz="2400" b="1" dirty="0" smtClean="0">
                <a:solidFill>
                  <a:srgbClr val="00B0F0"/>
                </a:solidFill>
              </a:rPr>
              <a:t>**</a:t>
            </a:r>
            <a:r>
              <a:rPr lang="en-US" dirty="0" smtClean="0"/>
              <a:t>If someone is at the place because they are a student / are sick / a prisoner, etc, we don't use </a:t>
            </a:r>
            <a:r>
              <a:rPr lang="en-US" b="1" dirty="0" smtClean="0"/>
              <a:t>the</a:t>
            </a:r>
            <a:r>
              <a:rPr lang="en-US" dirty="0" smtClean="0"/>
              <a:t>. </a:t>
            </a:r>
            <a:r>
              <a:rPr lang="en-US" sz="1600" b="1" dirty="0" smtClean="0">
                <a:solidFill>
                  <a:srgbClr val="00B0F0"/>
                </a:solidFill>
              </a:rPr>
              <a:t>(</a:t>
            </a:r>
            <a:r>
              <a:rPr lang="en-US" sz="1600" b="1" dirty="0" err="1" smtClean="0">
                <a:solidFill>
                  <a:srgbClr val="00B0F0"/>
                </a:solidFill>
              </a:rPr>
              <a:t>নিয়মিত</a:t>
            </a:r>
            <a:r>
              <a:rPr lang="en-US" sz="1600" b="1" dirty="0" smtClean="0">
                <a:solidFill>
                  <a:srgbClr val="00B0F0"/>
                </a:solidFill>
              </a:rPr>
              <a:t> </a:t>
            </a:r>
            <a:r>
              <a:rPr lang="en-US" sz="1600" b="1" dirty="0" err="1" smtClean="0">
                <a:solidFill>
                  <a:srgbClr val="00B0F0"/>
                </a:solidFill>
              </a:rPr>
              <a:t>যাতায়াত</a:t>
            </a:r>
            <a:r>
              <a:rPr lang="en-US" sz="1600" b="1" dirty="0" smtClean="0">
                <a:solidFill>
                  <a:srgbClr val="00B0F0"/>
                </a:solidFill>
              </a:rPr>
              <a:t> </a:t>
            </a:r>
            <a:r>
              <a:rPr lang="en-US" sz="1600" b="1" dirty="0" err="1" smtClean="0">
                <a:solidFill>
                  <a:srgbClr val="00B0F0"/>
                </a:solidFill>
              </a:rPr>
              <a:t>হয়,এমন</a:t>
            </a:r>
            <a:r>
              <a:rPr lang="en-US" sz="1600" b="1" dirty="0" smtClean="0">
                <a:solidFill>
                  <a:srgbClr val="00B0F0"/>
                </a:solidFill>
              </a:rPr>
              <a:t> </a:t>
            </a:r>
            <a:r>
              <a:rPr lang="en-US" sz="1600" b="1" dirty="0" err="1" smtClean="0">
                <a:solidFill>
                  <a:srgbClr val="00B0F0"/>
                </a:solidFill>
              </a:rPr>
              <a:t>ক্ষেত্রে</a:t>
            </a:r>
            <a:r>
              <a:rPr lang="en-US" sz="1600" b="1" dirty="0" smtClean="0">
                <a:solidFill>
                  <a:srgbClr val="00B0F0"/>
                </a:solidFill>
              </a:rPr>
              <a:t> ‘the’ </a:t>
            </a:r>
            <a:r>
              <a:rPr lang="en-US" sz="1600" b="1" dirty="0" err="1" smtClean="0">
                <a:solidFill>
                  <a:srgbClr val="00B0F0"/>
                </a:solidFill>
              </a:rPr>
              <a:t>হবে</a:t>
            </a:r>
            <a:r>
              <a:rPr lang="en-US" sz="1600" b="1" dirty="0" smtClean="0">
                <a:solidFill>
                  <a:srgbClr val="00B0F0"/>
                </a:solidFill>
              </a:rPr>
              <a:t> </a:t>
            </a:r>
            <a:r>
              <a:rPr lang="en-US" sz="1600" b="1" dirty="0" err="1" smtClean="0">
                <a:solidFill>
                  <a:srgbClr val="00B0F0"/>
                </a:solidFill>
              </a:rPr>
              <a:t>না</a:t>
            </a:r>
            <a:r>
              <a:rPr lang="en-US" sz="1600" b="1" dirty="0" smtClean="0">
                <a:solidFill>
                  <a:srgbClr val="00B0F0"/>
                </a:solidFill>
              </a:rPr>
              <a:t>)</a:t>
            </a:r>
          </a:p>
          <a:p>
            <a:r>
              <a:rPr lang="en-US" sz="1600" b="1" dirty="0" smtClean="0">
                <a:solidFill>
                  <a:srgbClr val="00B0F0"/>
                </a:solidFill>
              </a:rPr>
              <a:t>                                   Example</a:t>
            </a:r>
            <a:r>
              <a:rPr lang="en-US" sz="1600" b="1" dirty="0" smtClean="0">
                <a:solidFill>
                  <a:schemeClr val="bg1"/>
                </a:solidFill>
              </a:rPr>
              <a:t>: </a:t>
            </a:r>
            <a:r>
              <a:rPr lang="en-US" sz="1600" b="1" dirty="0" err="1" smtClean="0">
                <a:solidFill>
                  <a:schemeClr val="bg1"/>
                </a:solidFill>
              </a:rPr>
              <a:t>Romel</a:t>
            </a:r>
            <a:r>
              <a:rPr lang="en-US" sz="1600" b="1" dirty="0" smtClean="0">
                <a:solidFill>
                  <a:schemeClr val="bg1"/>
                </a:solidFill>
              </a:rPr>
              <a:t> goes to</a:t>
            </a:r>
            <a:r>
              <a:rPr lang="en-US" sz="1600" b="1" dirty="0" smtClean="0">
                <a:solidFill>
                  <a:srgbClr val="FFFF00"/>
                </a:solidFill>
              </a:rPr>
              <a:t> (x) </a:t>
            </a:r>
            <a:r>
              <a:rPr lang="en-US" sz="1600" b="1" dirty="0" smtClean="0">
                <a:solidFill>
                  <a:schemeClr val="bg1"/>
                </a:solidFill>
              </a:rPr>
              <a:t>school </a:t>
            </a:r>
            <a:r>
              <a:rPr lang="en-US" sz="1600" b="1" u="sng" dirty="0" smtClean="0">
                <a:solidFill>
                  <a:schemeClr val="bg1"/>
                </a:solidFill>
              </a:rPr>
              <a:t>regularly</a:t>
            </a:r>
            <a:r>
              <a:rPr lang="en-US" sz="1600" b="1" dirty="0" smtClean="0">
                <a:solidFill>
                  <a:srgbClr val="00B0F0"/>
                </a:solidFill>
              </a:rPr>
              <a:t>.</a:t>
            </a:r>
          </a:p>
          <a:p>
            <a:pPr algn="ctr"/>
            <a:endParaRPr lang="en-US" dirty="0" smtClean="0"/>
          </a:p>
          <a:p>
            <a:pPr algn="ctr"/>
            <a:r>
              <a:rPr lang="en-US" sz="2400" b="1" dirty="0" smtClean="0">
                <a:solidFill>
                  <a:srgbClr val="00B0F0"/>
                </a:solidFill>
              </a:rPr>
              <a:t>**</a:t>
            </a:r>
            <a:r>
              <a:rPr lang="en-US" dirty="0" smtClean="0"/>
              <a:t>If they are there for another reason</a:t>
            </a:r>
            <a:r>
              <a:rPr lang="en-US" sz="1600" b="1" dirty="0" smtClean="0">
                <a:solidFill>
                  <a:srgbClr val="00B0F0"/>
                </a:solidFill>
              </a:rPr>
              <a:t>(</a:t>
            </a:r>
            <a:r>
              <a:rPr lang="en-US" sz="1600" b="1" dirty="0" err="1" smtClean="0">
                <a:solidFill>
                  <a:srgbClr val="00B0F0"/>
                </a:solidFill>
              </a:rPr>
              <a:t>ভিন্ন</a:t>
            </a:r>
            <a:r>
              <a:rPr lang="en-US" sz="1600" b="1" dirty="0" smtClean="0">
                <a:solidFill>
                  <a:srgbClr val="00B0F0"/>
                </a:solidFill>
              </a:rPr>
              <a:t> </a:t>
            </a:r>
            <a:r>
              <a:rPr lang="en-US" sz="1600" b="1" dirty="0" err="1" smtClean="0">
                <a:solidFill>
                  <a:srgbClr val="00B0F0"/>
                </a:solidFill>
              </a:rPr>
              <a:t>উদ্দেশ্যে</a:t>
            </a:r>
            <a:r>
              <a:rPr lang="en-US" sz="1600" b="1" dirty="0" smtClean="0">
                <a:solidFill>
                  <a:srgbClr val="00B0F0"/>
                </a:solidFill>
              </a:rPr>
              <a:t> </a:t>
            </a:r>
            <a:r>
              <a:rPr lang="en-US" sz="1600" b="1" dirty="0" err="1" smtClean="0">
                <a:solidFill>
                  <a:srgbClr val="00B0F0"/>
                </a:solidFill>
              </a:rPr>
              <a:t>গেলে</a:t>
            </a:r>
            <a:r>
              <a:rPr lang="en-US" sz="1600" b="1" dirty="0" smtClean="0">
                <a:solidFill>
                  <a:srgbClr val="00B0F0"/>
                </a:solidFill>
              </a:rPr>
              <a:t> ‘the’ </a:t>
            </a:r>
            <a:r>
              <a:rPr lang="en-US" sz="1600" b="1" dirty="0" err="1" smtClean="0">
                <a:solidFill>
                  <a:srgbClr val="00B0F0"/>
                </a:solidFill>
              </a:rPr>
              <a:t>হবে</a:t>
            </a:r>
            <a:r>
              <a:rPr lang="en-US" sz="1600" b="1" dirty="0" smtClean="0">
                <a:solidFill>
                  <a:srgbClr val="00B0F0"/>
                </a:solidFill>
              </a:rPr>
              <a:t>), </a:t>
            </a:r>
          </a:p>
          <a:p>
            <a:pPr algn="ctr"/>
            <a:r>
              <a:rPr lang="en-US" b="1" dirty="0" smtClean="0">
                <a:solidFill>
                  <a:srgbClr val="FFFF00"/>
                </a:solidFill>
              </a:rPr>
              <a:t>or </a:t>
            </a:r>
          </a:p>
          <a:p>
            <a:pPr algn="ctr"/>
            <a:r>
              <a:rPr lang="en-US" dirty="0" smtClean="0"/>
              <a:t>we are talking about the building, we use </a:t>
            </a:r>
            <a:r>
              <a:rPr lang="en-US" b="1" dirty="0" smtClean="0">
                <a:solidFill>
                  <a:srgbClr val="00B0F0"/>
                </a:solidFill>
              </a:rPr>
              <a:t>the</a:t>
            </a:r>
            <a:r>
              <a:rPr lang="en-US" dirty="0" smtClean="0"/>
              <a:t>.</a:t>
            </a:r>
          </a:p>
          <a:p>
            <a:pPr algn="ctr"/>
            <a:r>
              <a:rPr lang="en-US" dirty="0" smtClean="0">
                <a:solidFill>
                  <a:srgbClr val="00B0F0"/>
                </a:solidFill>
              </a:rPr>
              <a:t>Example</a:t>
            </a:r>
            <a:r>
              <a:rPr lang="en-US" dirty="0" smtClean="0"/>
              <a:t>: The officer goes to </a:t>
            </a:r>
            <a:r>
              <a:rPr lang="en-US" dirty="0" smtClean="0">
                <a:solidFill>
                  <a:srgbClr val="FFFF00"/>
                </a:solidFill>
              </a:rPr>
              <a:t>the</a:t>
            </a:r>
            <a:r>
              <a:rPr lang="en-US" dirty="0" smtClean="0"/>
              <a:t> school </a:t>
            </a:r>
            <a:r>
              <a:rPr lang="en-US" u="sng" dirty="0" smtClean="0"/>
              <a:t>to audit</a:t>
            </a:r>
            <a:r>
              <a:rPr lang="en-US" dirty="0" smtClean="0"/>
              <a:t>.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514600" y="1143000"/>
            <a:ext cx="31242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B0F0"/>
                </a:solidFill>
              </a:rPr>
              <a:t>Use of ‘The’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C2DB0-6CB4-44AC-8B68-295CF03980BE}" type="datetime2">
              <a:rPr lang="en-US" b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Thursday, July 16, 2020</a:t>
            </a:fld>
            <a:endParaRPr lang="en-US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AB8E-5277-4B77-B215-23419BF804D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629400"/>
            <a:ext cx="2514600" cy="228600"/>
          </a:xfrm>
        </p:spPr>
        <p:txBody>
          <a:bodyPr/>
          <a:lstStyle/>
          <a:p>
            <a:r>
              <a:rPr lang="en-US" sz="1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s01834880044@yahoo.com</a:t>
            </a:r>
            <a:endParaRPr lang="en-US" sz="1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99</TotalTime>
  <Words>105</Words>
  <Application>Microsoft Office PowerPoint</Application>
  <PresentationFormat>On-screen Show (4:3)</PresentationFormat>
  <Paragraphs>67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Opulent</vt:lpstr>
      <vt:lpstr>কোথায় ARTICLE বসবে না ‘ZERO’  ARTICLE  এবং</vt:lpstr>
      <vt:lpstr>ভৌগলিক অঞ্চলের/দেশের নামের পূর্বে</vt:lpstr>
      <vt:lpstr>Article ‘The’ এর ব্যবহার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‘ZERO’  ARTICLE</dc:title>
  <dc:creator>Win 7</dc:creator>
  <cp:lastModifiedBy>Win 7</cp:lastModifiedBy>
  <cp:revision>13</cp:revision>
  <dcterms:created xsi:type="dcterms:W3CDTF">2020-07-14T11:01:24Z</dcterms:created>
  <dcterms:modified xsi:type="dcterms:W3CDTF">2020-07-16T08:21:35Z</dcterms:modified>
</cp:coreProperties>
</file>