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EDB4-85EB-4B9B-9010-A84AA3AC0728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952F-D191-4E40-B3A5-6589CB8AB1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42917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EDB4-85EB-4B9B-9010-A84AA3AC0728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952F-D191-4E40-B3A5-6589CB8AB1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3130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EDB4-85EB-4B9B-9010-A84AA3AC0728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952F-D191-4E40-B3A5-6589CB8AB1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7740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EDB4-85EB-4B9B-9010-A84AA3AC0728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952F-D191-4E40-B3A5-6589CB8AB1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27264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EDB4-85EB-4B9B-9010-A84AA3AC0728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952F-D191-4E40-B3A5-6589CB8AB1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0223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EDB4-85EB-4B9B-9010-A84AA3AC0728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952F-D191-4E40-B3A5-6589CB8AB1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1106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EDB4-85EB-4B9B-9010-A84AA3AC0728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952F-D191-4E40-B3A5-6589CB8AB1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67076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EDB4-85EB-4B9B-9010-A84AA3AC0728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952F-D191-4E40-B3A5-6589CB8AB1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090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EDB4-85EB-4B9B-9010-A84AA3AC0728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952F-D191-4E40-B3A5-6589CB8AB1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56530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EDB4-85EB-4B9B-9010-A84AA3AC0728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952F-D191-4E40-B3A5-6589CB8AB1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90084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EDB4-85EB-4B9B-9010-A84AA3AC0728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952F-D191-4E40-B3A5-6589CB8AB1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78239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BEDB4-85EB-4B9B-9010-A84AA3AC0728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A952F-D191-4E40-B3A5-6589CB8AB1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50390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sumonpouta1@gmail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12192000" cy="1143000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/>
          <a:p>
            <a:r>
              <a:rPr lang="bn-BD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600" dirty="0">
              <a:solidFill>
                <a:srgbClr val="FF0000"/>
              </a:solidFill>
            </a:endParaRPr>
          </a:p>
        </p:txBody>
      </p:sp>
      <p:pic>
        <p:nvPicPr>
          <p:cNvPr id="7169" name="Picture 1" descr="C:\Users\User\Pictures\ros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39695"/>
            <a:ext cx="12034857" cy="50831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5571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338250" y="0"/>
            <a:ext cx="6727371" cy="824248"/>
          </a:xfrm>
          <a:prstGeom prst="round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অ্যাপ্লিকেশন</a:t>
            </a:r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সফটওয়্যার</a:t>
            </a:r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endParaRPr lang="en-US" sz="2400" b="1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bn-IN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ব্য</a:t>
            </a:r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বহারিক</a:t>
            </a:r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সফটওয়্যার</a:t>
            </a:r>
            <a:r>
              <a:rPr lang="bn-IN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24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171978"/>
            <a:ext cx="1219200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3400" dirty="0" smtClean="0">
                <a:latin typeface="Nikosh" panose="02000000000000000000" pitchFamily="2" charset="0"/>
                <a:cs typeface="Nikosh" panose="02000000000000000000" pitchFamily="2" charset="0"/>
              </a:rPr>
              <a:t>এপ্লিকেশন </a:t>
            </a:r>
            <a:r>
              <a:rPr lang="as-IN" sz="3400" dirty="0">
                <a:latin typeface="Nikosh" panose="02000000000000000000" pitchFamily="2" charset="0"/>
                <a:cs typeface="Nikosh" panose="02000000000000000000" pitchFamily="2" charset="0"/>
              </a:rPr>
              <a:t>সফটওয়্যার বলতে কম্পিউটার ব্যবহারকারীর প্রয়োজন অনুসারে এবং নির্দিষ্ট কাজ সম্পদনা করা থাকে তাকে এপ্লিকেশন সফটওয়্যার বলে । একে শুধু </a:t>
            </a:r>
            <a:r>
              <a:rPr lang="as-IN" sz="3400" dirty="0" smtClean="0">
                <a:latin typeface="Nikosh" panose="02000000000000000000" pitchFamily="2" charset="0"/>
                <a:cs typeface="Nikosh" panose="02000000000000000000" pitchFamily="2" charset="0"/>
              </a:rPr>
              <a:t>অ্যাপ্লিকেশন </a:t>
            </a:r>
            <a:r>
              <a:rPr lang="as-IN" sz="3400" dirty="0">
                <a:latin typeface="Nikosh" panose="02000000000000000000" pitchFamily="2" charset="0"/>
                <a:cs typeface="Nikosh" panose="02000000000000000000" pitchFamily="2" charset="0"/>
              </a:rPr>
              <a:t>বা এপ (</a:t>
            </a:r>
            <a:r>
              <a:rPr lang="en-US" sz="3400" dirty="0">
                <a:latin typeface="Nikosh" panose="02000000000000000000" pitchFamily="2" charset="0"/>
                <a:cs typeface="Nikosh" panose="02000000000000000000" pitchFamily="2" charset="0"/>
              </a:rPr>
              <a:t>app) </a:t>
            </a:r>
            <a:r>
              <a:rPr lang="as-IN" sz="3400" dirty="0">
                <a:latin typeface="Nikosh" panose="02000000000000000000" pitchFamily="2" charset="0"/>
                <a:cs typeface="Nikosh" panose="02000000000000000000" pitchFamily="2" charset="0"/>
              </a:rPr>
              <a:t>ডাকা </a:t>
            </a:r>
            <a:r>
              <a:rPr lang="as-IN" sz="3400" dirty="0" smtClean="0">
                <a:latin typeface="Nikosh" panose="02000000000000000000" pitchFamily="2" charset="0"/>
                <a:cs typeface="Nikosh" panose="02000000000000000000" pitchFamily="2" charset="0"/>
              </a:rPr>
              <a:t>হ</a:t>
            </a:r>
            <a:r>
              <a:rPr lang="en-US" sz="3400" dirty="0" smtClean="0">
                <a:latin typeface="Nikosh" panose="02000000000000000000" pitchFamily="2" charset="0"/>
                <a:cs typeface="Nikosh" panose="02000000000000000000" pitchFamily="2" charset="0"/>
              </a:rPr>
              <a:t>য়।</a:t>
            </a:r>
            <a:r>
              <a:rPr lang="as-IN" sz="3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400" dirty="0">
                <a:latin typeface="Nikosh" panose="02000000000000000000" pitchFamily="2" charset="0"/>
                <a:cs typeface="Nikosh" panose="02000000000000000000" pitchFamily="2" charset="0"/>
              </a:rPr>
              <a:t>কম্পিউটার অ্যাপ্লিকেশন তাই অপারেটিং সিস্টেম, সিস্টেম ইউটিলিটি, প্রোগ্রামিং ভাষা, ইত্যাদির </a:t>
            </a:r>
            <a:r>
              <a:rPr lang="as-IN" sz="3400" dirty="0" smtClean="0">
                <a:latin typeface="Nikosh" panose="02000000000000000000" pitchFamily="2" charset="0"/>
                <a:cs typeface="Nikosh" panose="02000000000000000000" pitchFamily="2" charset="0"/>
              </a:rPr>
              <a:t>চে</a:t>
            </a:r>
            <a:r>
              <a:rPr lang="en-US" sz="3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য়ে</a:t>
            </a:r>
            <a:r>
              <a:rPr lang="as-IN" sz="3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400" dirty="0">
                <a:latin typeface="Nikosh" panose="02000000000000000000" pitchFamily="2" charset="0"/>
                <a:cs typeface="Nikosh" panose="02000000000000000000" pitchFamily="2" charset="0"/>
              </a:rPr>
              <a:t>আলাদা। অ্যাপ্লিকেশন প্রোগ্রাম সাধারণত ব্যবহারকারীকে টেক্স্‌ট, সংখ্যা কিংবা ছবি </a:t>
            </a:r>
            <a:r>
              <a:rPr lang="as-IN" sz="3400" dirty="0" smtClean="0">
                <a:latin typeface="Nikosh" panose="02000000000000000000" pitchFamily="2" charset="0"/>
                <a:cs typeface="Nikosh" panose="02000000000000000000" pitchFamily="2" charset="0"/>
              </a:rPr>
              <a:t>নি</a:t>
            </a:r>
            <a:r>
              <a:rPr lang="en-US" sz="3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য়ে</a:t>
            </a:r>
            <a:r>
              <a:rPr lang="as-IN" sz="3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400" dirty="0">
                <a:latin typeface="Nikosh" panose="02000000000000000000" pitchFamily="2" charset="0"/>
                <a:cs typeface="Nikosh" panose="02000000000000000000" pitchFamily="2" charset="0"/>
              </a:rPr>
              <a:t>বিভিন্ন কাজ করার সুযোগ </a:t>
            </a:r>
            <a:r>
              <a:rPr lang="as-IN" sz="3400" dirty="0" smtClean="0">
                <a:latin typeface="Nikosh" panose="02000000000000000000" pitchFamily="2" charset="0"/>
                <a:cs typeface="Nikosh" panose="02000000000000000000" pitchFamily="2" charset="0"/>
              </a:rPr>
              <a:t>দে</a:t>
            </a:r>
            <a:r>
              <a:rPr lang="en-US" sz="3400" dirty="0" smtClean="0"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as-IN" sz="34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as-IN" sz="3400" dirty="0">
                <a:latin typeface="Nikosh" panose="02000000000000000000" pitchFamily="2" charset="0"/>
                <a:cs typeface="Nikosh" panose="02000000000000000000" pitchFamily="2" charset="0"/>
              </a:rPr>
              <a:t>উদাহরণ হতে পারে একাউন্টিং </a:t>
            </a:r>
            <a:r>
              <a:rPr lang="as-IN" sz="3400" dirty="0" smtClean="0">
                <a:latin typeface="Nikosh" panose="02000000000000000000" pitchFamily="2" charset="0"/>
                <a:cs typeface="Nikosh" panose="02000000000000000000" pitchFamily="2" charset="0"/>
              </a:rPr>
              <a:t>সফটও</a:t>
            </a:r>
            <a:r>
              <a:rPr lang="en-US" sz="3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য়্যার</a:t>
            </a:r>
            <a:r>
              <a:rPr lang="as-IN" sz="3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400" dirty="0">
                <a:latin typeface="Nikosh" panose="02000000000000000000" pitchFamily="2" charset="0"/>
                <a:cs typeface="Nikosh" panose="02000000000000000000" pitchFamily="2" charset="0"/>
              </a:rPr>
              <a:t>অফিস </a:t>
            </a:r>
            <a:r>
              <a:rPr lang="as-IN" sz="3400" dirty="0" smtClean="0">
                <a:latin typeface="Nikosh" panose="02000000000000000000" pitchFamily="2" charset="0"/>
                <a:cs typeface="Nikosh" panose="02000000000000000000" pitchFamily="2" charset="0"/>
              </a:rPr>
              <a:t>সফটও</a:t>
            </a:r>
            <a:r>
              <a:rPr lang="en-US" sz="3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য়্যার</a:t>
            </a:r>
            <a:r>
              <a:rPr lang="as-IN" sz="34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as-IN" sz="3400" dirty="0">
                <a:latin typeface="Nikosh" panose="02000000000000000000" pitchFamily="2" charset="0"/>
                <a:cs typeface="Nikosh" panose="02000000000000000000" pitchFamily="2" charset="0"/>
              </a:rPr>
              <a:t>গ্রাফিক্স </a:t>
            </a:r>
            <a:r>
              <a:rPr lang="as-IN" sz="3400" dirty="0" smtClean="0">
                <a:latin typeface="Nikosh" panose="02000000000000000000" pitchFamily="2" charset="0"/>
                <a:cs typeface="Nikosh" panose="02000000000000000000" pitchFamily="2" charset="0"/>
              </a:rPr>
              <a:t>সফটও</a:t>
            </a:r>
            <a:r>
              <a:rPr lang="en-US" sz="3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য়্যার</a:t>
            </a:r>
            <a:r>
              <a:rPr lang="as-IN" sz="34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as-IN" sz="3400" dirty="0">
                <a:latin typeface="Nikosh" panose="02000000000000000000" pitchFamily="2" charset="0"/>
                <a:cs typeface="Nikosh" panose="02000000000000000000" pitchFamily="2" charset="0"/>
              </a:rPr>
              <a:t>বিভিন্ন </a:t>
            </a:r>
            <a:r>
              <a:rPr lang="as-IN" sz="3400" dirty="0" smtClean="0">
                <a:latin typeface="Nikosh" panose="02000000000000000000" pitchFamily="2" charset="0"/>
                <a:cs typeface="Nikosh" panose="02000000000000000000" pitchFamily="2" charset="0"/>
              </a:rPr>
              <a:t>মিডি</a:t>
            </a:r>
            <a:r>
              <a:rPr lang="en-US" sz="3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য়া</a:t>
            </a:r>
            <a:r>
              <a:rPr lang="as-IN" sz="3400" dirty="0" smtClean="0">
                <a:latin typeface="Nikosh" panose="02000000000000000000" pitchFamily="2" charset="0"/>
                <a:cs typeface="Nikosh" panose="02000000000000000000" pitchFamily="2" charset="0"/>
              </a:rPr>
              <a:t> প্লে</a:t>
            </a:r>
            <a:r>
              <a:rPr lang="en-US" sz="3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য়া</a:t>
            </a:r>
            <a:r>
              <a:rPr lang="as-IN" sz="3400" dirty="0" smtClean="0">
                <a:latin typeface="Nikosh" panose="02000000000000000000" pitchFamily="2" charset="0"/>
                <a:cs typeface="Nikosh" panose="02000000000000000000" pitchFamily="2" charset="0"/>
              </a:rPr>
              <a:t>র </a:t>
            </a:r>
            <a:r>
              <a:rPr lang="as-IN" sz="3400" dirty="0">
                <a:latin typeface="Nikosh" panose="02000000000000000000" pitchFamily="2" charset="0"/>
                <a:cs typeface="Nikosh" panose="02000000000000000000" pitchFamily="2" charset="0"/>
              </a:rPr>
              <a:t>ভিডিও এবং অডিও</a:t>
            </a:r>
            <a:r>
              <a:rPr lang="as-IN" sz="3400" dirty="0" smtClean="0">
                <a:latin typeface="Nikosh" panose="02000000000000000000" pitchFamily="2" charset="0"/>
                <a:cs typeface="Nikosh" panose="02000000000000000000" pitchFamily="2" charset="0"/>
              </a:rPr>
              <a:t>। অ্যাপ্লিকেশন সফটও</a:t>
            </a:r>
            <a:r>
              <a:rPr lang="en-US" sz="3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য়্যার</a:t>
            </a:r>
            <a:r>
              <a:rPr lang="as-IN" sz="3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400" dirty="0">
                <a:latin typeface="Nikosh" panose="02000000000000000000" pitchFamily="2" charset="0"/>
                <a:cs typeface="Nikosh" panose="02000000000000000000" pitchFamily="2" charset="0"/>
              </a:rPr>
              <a:t>যে কম্পিউটার প্লাটফর্মে ব্যবহার করে তার উপযোগী করে বানানো </a:t>
            </a:r>
            <a:r>
              <a:rPr lang="as-IN" sz="3400" dirty="0" smtClean="0">
                <a:latin typeface="Nikosh" panose="02000000000000000000" pitchFamily="2" charset="0"/>
                <a:cs typeface="Nikosh" panose="02000000000000000000" pitchFamily="2" charset="0"/>
              </a:rPr>
              <a:t>হ</a:t>
            </a:r>
            <a:r>
              <a:rPr lang="en-US" sz="3400" dirty="0" smtClean="0"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as-IN" sz="3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400" dirty="0">
                <a:latin typeface="Nikosh" panose="02000000000000000000" pitchFamily="2" charset="0"/>
                <a:cs typeface="Nikosh" panose="02000000000000000000" pitchFamily="2" charset="0"/>
              </a:rPr>
              <a:t>যাতে সেটা প্লাটফর্মের সাথে সহজে কাজ করতে পারে।</a:t>
            </a:r>
          </a:p>
        </p:txBody>
      </p:sp>
    </p:spTree>
    <p:extLst>
      <p:ext uri="{BB962C8B-B14F-4D97-AF65-F5344CB8AC3E}">
        <p14:creationId xmlns="" xmlns:p14="http://schemas.microsoft.com/office/powerpoint/2010/main" val="1201552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8960" y="112541"/>
            <a:ext cx="4614203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বাড়ীর</a:t>
            </a:r>
            <a:r>
              <a:rPr lang="en-US" sz="5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কাজ</a:t>
            </a:r>
            <a:endParaRPr lang="en-US" sz="54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4055" y="2391508"/>
            <a:ext cx="8356209" cy="378565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কয়েকটি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অ্যাপ্লিকেশন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সফটওয়্যার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নাম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লিখ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কয়েকটি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সিস্টেম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সফটওয়্যার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নাম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লিখ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সফটওয়্যার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ও  </a:t>
            </a:r>
            <a:r>
              <a:rPr lang="en-US" sz="4000" b="1" dirty="0" err="1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ফার্মওয়্যার</a:t>
            </a:r>
            <a:r>
              <a:rPr lang="en-US" sz="4000" b="1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4000" b="1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পার্থক্য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লিখ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40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005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520505" y="0"/>
            <a:ext cx="11099409" cy="6858000"/>
          </a:xfrm>
          <a:prstGeom prst="horizont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এতক্ষণ</a:t>
            </a:r>
            <a:r>
              <a:rPr lang="en-US" sz="115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15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সঙ্গে</a:t>
            </a:r>
            <a:r>
              <a:rPr lang="en-US" sz="115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15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থাকার</a:t>
            </a:r>
            <a:r>
              <a:rPr lang="en-US" sz="115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15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115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15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সবাই</a:t>
            </a:r>
            <a:r>
              <a:rPr lang="en-US" sz="115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15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কে</a:t>
            </a:r>
            <a:r>
              <a:rPr lang="en-US" sz="115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66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ধন্যবাদ</a:t>
            </a:r>
            <a:r>
              <a:rPr lang="en-US" sz="166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16600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2004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05395" y="3008948"/>
            <a:ext cx="5445042" cy="310854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নামঃ আব্দুস</a:t>
            </a:r>
            <a:r>
              <a:rPr lang="x-none" sz="2800" smtClean="0">
                <a:latin typeface="NikoshBAN" pitchFamily="2" charset="0"/>
                <a:cs typeface="NikoshBAN" pitchFamily="2" charset="0"/>
              </a:rPr>
              <a:t> সালাম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প্রতিষ্ঠানের নামঃ পুর্ব</a:t>
            </a:r>
            <a:r>
              <a:rPr lang="x-none" sz="2800" smtClean="0">
                <a:latin typeface="NikoshBAN" pitchFamily="2" charset="0"/>
                <a:cs typeface="NikoshBAN" pitchFamily="2" charset="0"/>
              </a:rPr>
              <a:t> চরবাটা স্কুল এ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ন্ড কলেজ ।</a:t>
            </a:r>
            <a:r>
              <a:rPr lang="x-none" sz="2800" smtClean="0">
                <a:latin typeface="NikoshBAN" pitchFamily="2" charset="0"/>
                <a:cs typeface="NikoshBAN" pitchFamily="2" charset="0"/>
              </a:rPr>
              <a:t> সুবর্নচর,নোয়াখালী ।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x-none" sz="2800" smtClean="0">
                <a:latin typeface="NikoshBAN" pitchFamily="2" charset="0"/>
                <a:cs typeface="NikoshBAN" pitchFamily="2" charset="0"/>
              </a:rPr>
              <a:t>প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দবীঃ প্রভাষক (কম্পিউটার)</a:t>
            </a:r>
          </a:p>
          <a:p>
            <a:pPr>
              <a:buFont typeface="Wingdings" pitchFamily="2" charset="2"/>
              <a:buChar char="Ø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মোবাইলঃ </a:t>
            </a:r>
            <a:r>
              <a:rPr lang="x-none" sz="2800" smtClean="0">
                <a:latin typeface="NikoshBAN" pitchFamily="2" charset="0"/>
                <a:cs typeface="NikoshBAN" pitchFamily="2" charset="0"/>
              </a:rPr>
              <a:t>০১৮৫০৪৮২৭০০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2800" dirty="0" smtClean="0">
                <a:latin typeface="Times New Roman" pitchFamily="18" charset="0"/>
                <a:cs typeface="NikoshBAN" pitchFamily="2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NikoshBAN" pitchFamily="2" charset="0"/>
              </a:rPr>
              <a:t>E-Mail:</a:t>
            </a:r>
            <a:r>
              <a:rPr lang="x-none" sz="2800" smtClean="0">
                <a:latin typeface="Times New Roman" pitchFamily="18" charset="0"/>
                <a:cs typeface="NikoshBAN" pitchFamily="2" charset="0"/>
              </a:rPr>
              <a:t> salam932417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NikoshBAN" pitchFamily="2" charset="0"/>
                <a:hlinkClick r:id="rId2"/>
              </a:rPr>
              <a:t>@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NikoshBAN" pitchFamily="2" charset="0"/>
                <a:hlinkClick r:id="rId2"/>
              </a:rPr>
              <a:t>gmail.com</a:t>
            </a:r>
            <a:endParaRPr lang="en-US" sz="2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NikoshBAN" pitchFamily="2" charset="0"/>
            </a:endParaRPr>
          </a:p>
          <a:p>
            <a:pPr>
              <a:buNone/>
            </a:pPr>
            <a:r>
              <a:rPr lang="bn-BD" sz="2800" dirty="0" smtClean="0">
                <a:solidFill>
                  <a:srgbClr val="FF0000"/>
                </a:solidFill>
                <a:latin typeface="Times New Roman" pitchFamily="18" charset="0"/>
                <a:cs typeface="NikoshBAN" pitchFamily="2" charset="0"/>
              </a:rPr>
              <a:t>ফেসবুক আইডিঃ </a:t>
            </a:r>
            <a:r>
              <a:rPr lang="x-none" sz="2800" smtClean="0">
                <a:solidFill>
                  <a:srgbClr val="FF0000"/>
                </a:solidFill>
                <a:latin typeface="Times New Roman" pitchFamily="18" charset="0"/>
                <a:cs typeface="NikoshBAN" pitchFamily="2" charset="0"/>
              </a:rPr>
              <a:t>Abdus salam</a:t>
            </a:r>
            <a:endParaRPr lang="bn-BD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62708" y="3875727"/>
            <a:ext cx="4005330" cy="304698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একাদশ (এইচএসসি বিএম)</a:t>
            </a:r>
          </a:p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 কম্পিউটার অফিস অ্যাপ্লিকেশন-১  </a:t>
            </a:r>
          </a:p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5ম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BD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</a:p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পাঠের বিষয়ঃ ছবি দেখে ঘোষণা।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6311557" y="1460640"/>
            <a:ext cx="32362" cy="4711560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26689" y="454506"/>
            <a:ext cx="1825580" cy="64633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2647" y="280640"/>
            <a:ext cx="2817355" cy="353578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Picture 12" descr="abdul salam pic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0915" y="169315"/>
            <a:ext cx="2762628" cy="27626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184751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0654" y="4172062"/>
            <a:ext cx="4678865" cy="211282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01" y="1215908"/>
            <a:ext cx="5035774" cy="29561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9072" y="1124939"/>
            <a:ext cx="5200447" cy="28385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02" y="4404821"/>
            <a:ext cx="5214950" cy="1995979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3916407" y="1961"/>
            <a:ext cx="4864637" cy="9144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এসো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ছবিগুলো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দেখে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বোঝা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গেল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92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unched Tape 2"/>
          <p:cNvSpPr/>
          <p:nvPr/>
        </p:nvSpPr>
        <p:spPr>
          <a:xfrm>
            <a:off x="4624250" y="0"/>
            <a:ext cx="2939143" cy="1184856"/>
          </a:xfrm>
          <a:prstGeom prst="flowChartPunchedTape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893972" y="297860"/>
            <a:ext cx="31266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শিখনফল</a:t>
            </a:r>
            <a:endParaRPr lang="en-US" sz="4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0158" y="1944710"/>
            <a:ext cx="27560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এ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শেষে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শিখবঃ</a:t>
            </a: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39779" y="2781837"/>
            <a:ext cx="924703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4400" dirty="0" err="1" smtClean="0"/>
              <a:t>সফটওয়্যার</a:t>
            </a:r>
            <a:r>
              <a:rPr lang="en-US" sz="4400" dirty="0" smtClean="0"/>
              <a:t> </a:t>
            </a:r>
            <a:r>
              <a:rPr lang="en-US" sz="4400" dirty="0" err="1" smtClean="0"/>
              <a:t>সম্পর্কে</a:t>
            </a:r>
            <a:r>
              <a:rPr lang="en-US" sz="4400" dirty="0" smtClean="0"/>
              <a:t> </a:t>
            </a:r>
            <a:r>
              <a:rPr lang="en-US" sz="4400" dirty="0" err="1" smtClean="0"/>
              <a:t>বলতে</a:t>
            </a:r>
            <a:r>
              <a:rPr lang="en-US" sz="4400" dirty="0" smtClean="0"/>
              <a:t> </a:t>
            </a:r>
            <a:r>
              <a:rPr lang="en-US" sz="4400" dirty="0" err="1" smtClean="0"/>
              <a:t>পারবো</a:t>
            </a:r>
            <a:r>
              <a:rPr lang="en-US" sz="4400" dirty="0" smtClean="0"/>
              <a:t>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4400" dirty="0" err="1" smtClean="0"/>
              <a:t>সফটওয়্যার</a:t>
            </a:r>
            <a:r>
              <a:rPr lang="en-US" sz="4400" dirty="0" smtClean="0"/>
              <a:t> </a:t>
            </a:r>
            <a:r>
              <a:rPr lang="en-US" sz="4400" dirty="0" err="1" smtClean="0"/>
              <a:t>প্রকার</a:t>
            </a:r>
            <a:r>
              <a:rPr lang="en-US" sz="4400" dirty="0" smtClean="0"/>
              <a:t> </a:t>
            </a:r>
            <a:r>
              <a:rPr lang="en-US" sz="4400" dirty="0" err="1" smtClean="0"/>
              <a:t>ভেদ</a:t>
            </a:r>
            <a:r>
              <a:rPr lang="en-US" sz="4400" dirty="0" smtClean="0"/>
              <a:t> </a:t>
            </a:r>
            <a:r>
              <a:rPr lang="en-US" sz="4400" dirty="0" err="1" smtClean="0"/>
              <a:t>সম্পার্কে</a:t>
            </a:r>
            <a:r>
              <a:rPr lang="en-US" sz="4400" dirty="0" smtClean="0"/>
              <a:t> </a:t>
            </a:r>
            <a:r>
              <a:rPr lang="en-US" sz="4400" dirty="0" err="1" smtClean="0"/>
              <a:t>বলতে</a:t>
            </a:r>
            <a:r>
              <a:rPr lang="en-US" sz="4400" dirty="0" smtClean="0"/>
              <a:t> </a:t>
            </a:r>
            <a:r>
              <a:rPr lang="en-US" sz="4400" dirty="0" err="1" smtClean="0"/>
              <a:t>পারবো</a:t>
            </a:r>
            <a:r>
              <a:rPr lang="en-US" sz="4400" dirty="0" smtClean="0"/>
              <a:t>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4400" dirty="0" err="1" smtClean="0"/>
              <a:t>ফার্মওয়্যার</a:t>
            </a:r>
            <a:r>
              <a:rPr lang="en-US" sz="4400" dirty="0" smtClean="0"/>
              <a:t> </a:t>
            </a:r>
            <a:r>
              <a:rPr lang="en-US" sz="4400" dirty="0" err="1" smtClean="0"/>
              <a:t>সম্পর্কে</a:t>
            </a:r>
            <a:r>
              <a:rPr lang="en-US" sz="4400" dirty="0" smtClean="0"/>
              <a:t> </a:t>
            </a:r>
            <a:r>
              <a:rPr lang="en-US" sz="4400" dirty="0" err="1" smtClean="0"/>
              <a:t>বলতে</a:t>
            </a:r>
            <a:r>
              <a:rPr lang="en-US" sz="4400" dirty="0" smtClean="0"/>
              <a:t> </a:t>
            </a:r>
            <a:r>
              <a:rPr lang="en-US" sz="4400" dirty="0" err="1" smtClean="0"/>
              <a:t>পারবো</a:t>
            </a:r>
            <a:r>
              <a:rPr lang="en-US" sz="4400" dirty="0" smtClean="0"/>
              <a:t>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4400" dirty="0" err="1" smtClean="0"/>
              <a:t>সফটওয়্যার</a:t>
            </a:r>
            <a:r>
              <a:rPr lang="en-US" sz="4400" dirty="0" smtClean="0"/>
              <a:t> ও </a:t>
            </a:r>
            <a:r>
              <a:rPr lang="en-US" sz="4400" dirty="0" err="1" smtClean="0"/>
              <a:t>ফার্মওয়্যার</a:t>
            </a:r>
            <a:r>
              <a:rPr lang="en-US" sz="4400" dirty="0" smtClean="0"/>
              <a:t> </a:t>
            </a:r>
            <a:r>
              <a:rPr lang="en-US" sz="4400" dirty="0" err="1" smtClean="0"/>
              <a:t>পার্থক্য</a:t>
            </a:r>
            <a:r>
              <a:rPr lang="en-US" sz="4400" dirty="0" smtClean="0"/>
              <a:t> </a:t>
            </a:r>
            <a:r>
              <a:rPr lang="en-US" sz="4400" dirty="0" err="1" smtClean="0"/>
              <a:t>বলতে</a:t>
            </a:r>
            <a:r>
              <a:rPr lang="en-US" sz="4400" dirty="0" smtClean="0"/>
              <a:t> </a:t>
            </a:r>
            <a:r>
              <a:rPr lang="en-US" sz="4400" dirty="0" err="1" smtClean="0"/>
              <a:t>পারবো</a:t>
            </a:r>
            <a:r>
              <a:rPr lang="en-US" sz="4400" dirty="0" smtClean="0"/>
              <a:t>।</a:t>
            </a:r>
            <a:endParaRPr lang="en-US" sz="4400" dirty="0"/>
          </a:p>
        </p:txBody>
      </p:sp>
    </p:spTree>
    <p:extLst>
      <p:ext uri="{BB962C8B-B14F-4D97-AF65-F5344CB8AC3E}">
        <p14:creationId xmlns="" xmlns:p14="http://schemas.microsoft.com/office/powerpoint/2010/main" val="170065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Callout 2"/>
          <p:cNvSpPr/>
          <p:nvPr/>
        </p:nvSpPr>
        <p:spPr>
          <a:xfrm>
            <a:off x="5087155" y="324180"/>
            <a:ext cx="2659119" cy="1068946"/>
          </a:xfrm>
          <a:prstGeom prst="downArrowCallou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সফটওয়্যার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004505"/>
            <a:ext cx="12192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software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বলতে একগুচ্ছ কম্পিউটার প্রোগ্রাম, কর্মপদ্ধতি ও ব্যবহারবিধিকে বোঝায়, যার সাহায্যে কম্পিউটারে কোনো নির্দিষ্ট প্রকারের কাজ সম্পাদন করা </a:t>
            </a:r>
            <a:r>
              <a:rPr lang="as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যা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as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সাধারণত </a:t>
            </a:r>
            <a:r>
              <a:rPr lang="as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সফটও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য়্যার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 </a:t>
            </a:r>
            <a:r>
              <a:rPr lang="as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হল</a:t>
            </a:r>
            <a:r>
              <a:rPr lang="bn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প্রোগ্রা</a:t>
            </a:r>
            <a:r>
              <a:rPr lang="as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মের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কালেকশন। যা ব্যবহার করে কম্পিউটার কিংবা কোন ইলেকট্রনিক্স ডিভাইসকে নির্দেশ করে থাকে। যেমন, কম্পিউটার এর মধ্যেম </a:t>
            </a:r>
            <a:r>
              <a:rPr lang="as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সফটও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য়্যার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 দ্বারা কোন একটি কাজের সমস্যা সমাধান করতে গেলে </a:t>
            </a:r>
            <a:r>
              <a:rPr lang="as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সফটও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য়্যার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 নিজে থেকে নির্দেশ করে কি করতে হবে আর কি করতে হবে না। সাধারণত </a:t>
            </a:r>
            <a:r>
              <a:rPr lang="bn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একেই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 </a:t>
            </a:r>
            <a:r>
              <a:rPr lang="as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সফটও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য়্যার</a:t>
            </a:r>
            <a:r>
              <a:rPr lang="as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বলে। 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541" y="167426"/>
            <a:ext cx="3387143" cy="18383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1" y="189651"/>
            <a:ext cx="3819748" cy="18161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2730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-Right Arrow 3"/>
          <p:cNvSpPr/>
          <p:nvPr/>
        </p:nvSpPr>
        <p:spPr>
          <a:xfrm>
            <a:off x="4584878" y="77275"/>
            <a:ext cx="4258675" cy="1094704"/>
          </a:xfrm>
          <a:prstGeom prst="leftRigh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700496" y="350136"/>
            <a:ext cx="46525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সফটও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য়্যারের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প্রকার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ভেদ</a:t>
            </a:r>
            <a:endParaRPr lang="en-US" sz="2800" dirty="0"/>
          </a:p>
        </p:txBody>
      </p:sp>
      <p:sp>
        <p:nvSpPr>
          <p:cNvPr id="5" name="Down Arrow 4"/>
          <p:cNvSpPr/>
          <p:nvPr/>
        </p:nvSpPr>
        <p:spPr>
          <a:xfrm>
            <a:off x="4623222" y="961882"/>
            <a:ext cx="3671691" cy="893043"/>
          </a:xfrm>
          <a:prstGeom prst="downArrow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s-IN" sz="32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সফটও</a:t>
            </a:r>
            <a:r>
              <a:rPr lang="en-US" sz="32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য়্যার</a:t>
            </a:r>
            <a:endParaRPr lang="en-US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318197" y="1559126"/>
            <a:ext cx="7276564" cy="3785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292441" y="1534993"/>
            <a:ext cx="25760" cy="654416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9581882" y="1584101"/>
            <a:ext cx="0" cy="592429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862885" y="2196630"/>
            <a:ext cx="2897746" cy="675359"/>
          </a:xfrm>
          <a:prstGeom prst="roundRect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সিস্টেম</a:t>
            </a:r>
            <a:r>
              <a:rPr lang="en-US" sz="32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সফটওয়্যার</a:t>
            </a:r>
            <a:endParaRPr lang="en-US" sz="32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113691" y="2215167"/>
            <a:ext cx="2949261" cy="824248"/>
          </a:xfrm>
          <a:prstGeom prst="round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অ্যাপ্লিকেশন</a:t>
            </a:r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সফটওয়্যার</a:t>
            </a:r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endParaRPr lang="en-US" sz="2400" b="1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বাবহারিক</a:t>
            </a:r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সফটওয়্যার</a:t>
            </a:r>
            <a:endParaRPr lang="en-US" sz="24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8" name="Up-Down Arrow 17"/>
          <p:cNvSpPr/>
          <p:nvPr/>
        </p:nvSpPr>
        <p:spPr>
          <a:xfrm>
            <a:off x="2125013" y="2871989"/>
            <a:ext cx="167427" cy="599650"/>
          </a:xfrm>
          <a:prstGeom prst="upDownArrow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9396" y="3515931"/>
            <a:ext cx="3528811" cy="10772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সিস্টেম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ম্যানেজমেন্ট</a:t>
            </a: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সিস্টেম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ডেভেলপমেন্ট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20" name="Up-Down Arrow 19"/>
          <p:cNvSpPr/>
          <p:nvPr/>
        </p:nvSpPr>
        <p:spPr>
          <a:xfrm>
            <a:off x="10445318" y="3013289"/>
            <a:ext cx="206062" cy="60530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7740202" y="3657595"/>
            <a:ext cx="3773510" cy="1223493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সাধারণ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অ্যাপ্লিকেশন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প্রোগ্রাম</a:t>
            </a:r>
            <a:endParaRPr lang="en-US" sz="28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অ্যাপ্লিকেশন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সুনিদির্ষ্ট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প্রোগ্রাম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961" y="5133520"/>
            <a:ext cx="3637913" cy="167296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05" y="4950455"/>
            <a:ext cx="3918675" cy="167881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3744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/>
          <p:cNvSpPr/>
          <p:nvPr/>
        </p:nvSpPr>
        <p:spPr>
          <a:xfrm>
            <a:off x="4224271" y="141668"/>
            <a:ext cx="5546746" cy="965915"/>
          </a:xfrm>
          <a:prstGeom prst="flowChartMultidocumen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ফার্মওয়্যার</a:t>
            </a:r>
            <a:endParaRPr lang="en-US" sz="6600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0952" y="3876540"/>
            <a:ext cx="5413353" cy="273676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486" y="3876540"/>
            <a:ext cx="5031280" cy="28848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0953" y="1223492"/>
            <a:ext cx="5413352" cy="24983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486" y="1223493"/>
            <a:ext cx="5031279" cy="249836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9639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/>
          <p:cNvSpPr/>
          <p:nvPr/>
        </p:nvSpPr>
        <p:spPr>
          <a:xfrm>
            <a:off x="4224271" y="141668"/>
            <a:ext cx="5337740" cy="965915"/>
          </a:xfrm>
          <a:prstGeom prst="flowChartMultidocumen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ফার্মওয়্যার</a:t>
            </a:r>
            <a:endParaRPr lang="en-US" sz="6600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776" y="1790164"/>
            <a:ext cx="1077961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3200" b="1" dirty="0">
                <a:latin typeface="Nikosh" panose="02000000000000000000" pitchFamily="2" charset="0"/>
                <a:cs typeface="Nikosh" panose="02000000000000000000" pitchFamily="2" charset="0"/>
              </a:rPr>
              <a:t>কম্পিউটার নির্মাণের সময় নির্মানকারী কিছু নির্দেশ বা প্রোগ্রাম কম্পিউটার এর প্রধান স্মৃতি রমে সন্নিবেশিত করে দেন যা কম্পিউটারকে কার্যক্ষম করার জন্য অত্যাবশ্যকীয়, তাকে ফার্মওয়্যার বলে। এটি হার্ডওয়্যার ও সফটওয়্যারের মধ্যবর্তী লেভেলে কাজ করে । কম্পিউটার অন করার সময় সিস্টেমের ধারণা থাকে না যে এতে কি ধরনের ড্রাইভ আছে এবং ফলে এটি অপারেটিং সিস্টেম লোড করতে পারে না । এই সমস্যা দূর করার জন্য কম্পিউটার বায়োস ব্যবহার করা হয় , যেটি কম্পিউটারকে চালু করতে সাহায্য করে । </a:t>
            </a:r>
            <a:r>
              <a:rPr lang="as-IN" sz="32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200" b="1" dirty="0">
                <a:latin typeface="Nikosh" panose="02000000000000000000" pitchFamily="2" charset="0"/>
                <a:cs typeface="Nikosh" panose="02000000000000000000" pitchFamily="2" charset="0"/>
              </a:rPr>
              <a:t>এই বায়োসই হল ফার্মওয়্যার। এটি চিপের মধ্যে থাকা একটি প্রোগ্রাম , যা রমে থাকে </a:t>
            </a:r>
            <a:r>
              <a:rPr lang="as-IN" sz="32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as-IN" sz="32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1025" name="Picture 1" descr="u26914_819084_66028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5750" cy="285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09027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1339403" y="334852"/>
            <a:ext cx="3193961" cy="1287887"/>
          </a:xfrm>
          <a:prstGeom prst="downArrowCallou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4"/>
          </a:lnRef>
          <a:fillRef idx="1002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1487510" y="400027"/>
            <a:ext cx="2897746" cy="675359"/>
          </a:xfrm>
          <a:prstGeom prst="roundRect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সিস্টেম</a:t>
            </a:r>
            <a:r>
              <a:rPr lang="en-US" sz="32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সফটওয়্যার</a:t>
            </a:r>
            <a:endParaRPr lang="en-US" sz="32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473" y="0"/>
            <a:ext cx="4619223" cy="21507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382592"/>
            <a:ext cx="121920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2200" dirty="0">
                <a:latin typeface="Nikosh" panose="02000000000000000000" pitchFamily="2" charset="0"/>
                <a:cs typeface="Nikosh" panose="02000000000000000000" pitchFamily="2" charset="0"/>
              </a:rPr>
              <a:t>যে সফটওয়্যার সামগ্রিক সিস্টেমকে পরিচালনা করে তাকেই সিস্টেম সফটওয়্যার বলা হয়। সিস্টেম সফটওয়্যার সাধারণত ব্যবহারকারী ও হার্ডওয়্যারের মধ্যে যোগযোগ তৈরি করে। আরো সহজভাবে বলতে গেলে সিস্টেম সফটওয়্যার হার্ডওয়্যারকে পরিচালনা করে এবং ব্যবহারকারীর প্রয়োজন অনুযায়ী অ্যাপ্লিকেশন সফটওয়্যারের কাজের জন্য একটি প্লাটফরম তৈরি করে দেয়।</a:t>
            </a:r>
          </a:p>
          <a:p>
            <a:r>
              <a:rPr lang="as-IN" sz="2200" b="1" dirty="0">
                <a:latin typeface="Nikosh" panose="02000000000000000000" pitchFamily="2" charset="0"/>
                <a:cs typeface="Nikosh" panose="02000000000000000000" pitchFamily="2" charset="0"/>
              </a:rPr>
              <a:t>প্রাথমিকভাবে সিস্টেম সফটওয়্যারকে তিন ভাগে ভাগ করা যায়ঃ</a:t>
            </a:r>
          </a:p>
          <a:p>
            <a:r>
              <a:rPr lang="as-IN" sz="2200" dirty="0">
                <a:latin typeface="Nikosh" panose="02000000000000000000" pitchFamily="2" charset="0"/>
                <a:cs typeface="Nikosh" panose="02000000000000000000" pitchFamily="2" charset="0"/>
              </a:rPr>
              <a:t>১। </a:t>
            </a:r>
            <a:r>
              <a:rPr lang="en-US" sz="2200" dirty="0">
                <a:latin typeface="Nikosh" panose="02000000000000000000" pitchFamily="2" charset="0"/>
                <a:cs typeface="Nikosh" panose="02000000000000000000" pitchFamily="2" charset="0"/>
              </a:rPr>
              <a:t>BIOS(Basic Input Output System): </a:t>
            </a:r>
            <a:r>
              <a:rPr lang="as-IN" sz="2200" dirty="0">
                <a:latin typeface="Nikosh" panose="02000000000000000000" pitchFamily="2" charset="0"/>
                <a:cs typeface="Nikosh" panose="02000000000000000000" pitchFamily="2" charset="0"/>
              </a:rPr>
              <a:t>এটি সাধারণত মাদারবোর্ডের সাথে পূর্ব থেকে বিল্ট ইন অবস্থায় থাকে এবং একে সহজে পরিবর্তন করা যায় না। এটি সরাসরি হার্ডওয়ারকে কাজের জন্য নির্দেশ দেয়।</a:t>
            </a:r>
          </a:p>
          <a:p>
            <a:r>
              <a:rPr lang="as-IN" sz="2200" dirty="0">
                <a:latin typeface="Nikosh" panose="02000000000000000000" pitchFamily="2" charset="0"/>
                <a:cs typeface="Nikosh" panose="02000000000000000000" pitchFamily="2" charset="0"/>
              </a:rPr>
              <a:t>২। </a:t>
            </a:r>
            <a:r>
              <a:rPr lang="en-US" sz="2200" dirty="0">
                <a:latin typeface="Nikosh" panose="02000000000000000000" pitchFamily="2" charset="0"/>
                <a:cs typeface="Nikosh" panose="02000000000000000000" pitchFamily="2" charset="0"/>
              </a:rPr>
              <a:t>Operating System: </a:t>
            </a:r>
            <a:r>
              <a:rPr lang="as-IN" sz="2200" dirty="0">
                <a:latin typeface="Nikosh" panose="02000000000000000000" pitchFamily="2" charset="0"/>
                <a:cs typeface="Nikosh" panose="02000000000000000000" pitchFamily="2" charset="0"/>
              </a:rPr>
              <a:t>এটি কম্পিউটারের সকল অংশকে একত্রে কাজ </a:t>
            </a:r>
            <a:r>
              <a:rPr lang="as-IN" sz="2200" dirty="0" smtClean="0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2200" dirty="0" smtClean="0"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as-IN" sz="22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as-IN" sz="2200" dirty="0">
                <a:latin typeface="Nikosh" panose="02000000000000000000" pitchFamily="2" charset="0"/>
                <a:cs typeface="Nikosh" panose="02000000000000000000" pitchFamily="2" charset="0"/>
              </a:rPr>
              <a:t>যেমন ডেটা আদান প্রদান, আউটপুট তৈরী এবং প্রদর্শন। এটা উচ্চ-স্তরের সিস্টেম </a:t>
            </a:r>
            <a:r>
              <a:rPr lang="as-IN" sz="2200" dirty="0" smtClean="0">
                <a:latin typeface="Nikosh" panose="02000000000000000000" pitchFamily="2" charset="0"/>
                <a:cs typeface="Nikosh" panose="02000000000000000000" pitchFamily="2" charset="0"/>
              </a:rPr>
              <a:t>সফটও</a:t>
            </a:r>
            <a:r>
              <a:rPr lang="en-US" sz="2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য়্যার</a:t>
            </a:r>
            <a:r>
              <a:rPr lang="as-IN" sz="2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200" dirty="0">
                <a:latin typeface="Nikosh" panose="02000000000000000000" pitchFamily="2" charset="0"/>
                <a:cs typeface="Nikosh" panose="02000000000000000000" pitchFamily="2" charset="0"/>
              </a:rPr>
              <a:t>চালানোর এবং এপ্লিকেশন </a:t>
            </a:r>
            <a:r>
              <a:rPr lang="as-IN" sz="2200" dirty="0" smtClean="0">
                <a:latin typeface="Nikosh" panose="02000000000000000000" pitchFamily="2" charset="0"/>
                <a:cs typeface="Nikosh" panose="02000000000000000000" pitchFamily="2" charset="0"/>
              </a:rPr>
              <a:t>সফটও</a:t>
            </a:r>
            <a:r>
              <a:rPr lang="en-US" sz="2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য়্যার</a:t>
            </a:r>
            <a:r>
              <a:rPr lang="as-IN" sz="2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200" dirty="0">
                <a:latin typeface="Nikosh" panose="02000000000000000000" pitchFamily="2" charset="0"/>
                <a:cs typeface="Nikosh" panose="02000000000000000000" pitchFamily="2" charset="0"/>
              </a:rPr>
              <a:t>চালানোর একটি প্লাটফর্ম হিসেবে কাজ করে। </a:t>
            </a:r>
            <a:r>
              <a:rPr lang="en-US" sz="2200" dirty="0">
                <a:latin typeface="Nikosh" panose="02000000000000000000" pitchFamily="2" charset="0"/>
                <a:cs typeface="Nikosh" panose="02000000000000000000" pitchFamily="2" charset="0"/>
              </a:rPr>
              <a:t>Windows </a:t>
            </a:r>
            <a:r>
              <a:rPr lang="en-US" sz="2200" dirty="0" err="1">
                <a:latin typeface="Nikosh" panose="02000000000000000000" pitchFamily="2" charset="0"/>
                <a:cs typeface="Nikosh" panose="02000000000000000000" pitchFamily="2" charset="0"/>
              </a:rPr>
              <a:t>Xp</a:t>
            </a:r>
            <a:r>
              <a:rPr lang="en-US" sz="2200" dirty="0">
                <a:latin typeface="Nikosh" panose="02000000000000000000" pitchFamily="2" charset="0"/>
                <a:cs typeface="Nikosh" panose="02000000000000000000" pitchFamily="2" charset="0"/>
              </a:rPr>
              <a:t>, Windows 7, Windows 10, Android </a:t>
            </a:r>
            <a:r>
              <a:rPr lang="as-IN" sz="2200" dirty="0">
                <a:latin typeface="Nikosh" panose="02000000000000000000" pitchFamily="2" charset="0"/>
                <a:cs typeface="Nikosh" panose="02000000000000000000" pitchFamily="2" charset="0"/>
              </a:rPr>
              <a:t>প্রভৃতি অপারেটিং সিস্টেম।</a:t>
            </a:r>
          </a:p>
          <a:p>
            <a:r>
              <a:rPr lang="as-IN" sz="2200" dirty="0">
                <a:latin typeface="Nikosh" panose="02000000000000000000" pitchFamily="2" charset="0"/>
                <a:cs typeface="Nikosh" panose="02000000000000000000" pitchFamily="2" charset="0"/>
              </a:rPr>
              <a:t>৩। </a:t>
            </a:r>
            <a:r>
              <a:rPr lang="en-US" sz="2200" dirty="0">
                <a:latin typeface="Nikosh" panose="02000000000000000000" pitchFamily="2" charset="0"/>
                <a:cs typeface="Nikosh" panose="02000000000000000000" pitchFamily="2" charset="0"/>
              </a:rPr>
              <a:t>Utility Software: </a:t>
            </a:r>
            <a:r>
              <a:rPr lang="as-IN" sz="2200" dirty="0">
                <a:latin typeface="Nikosh" panose="02000000000000000000" pitchFamily="2" charset="0"/>
                <a:cs typeface="Nikosh" panose="02000000000000000000" pitchFamily="2" charset="0"/>
              </a:rPr>
              <a:t>এটা কোন কিছু বিশ্লেষণ, বাছাই বা পছন্দ নির্ধারণ, তরান্বিতকরণ এবং কিছু কিছু ক্ষেত্রে </a:t>
            </a:r>
            <a:r>
              <a:rPr lang="as-IN" sz="2200" dirty="0" smtClean="0">
                <a:latin typeface="Nikosh" panose="02000000000000000000" pitchFamily="2" charset="0"/>
                <a:cs typeface="Nikosh" panose="02000000000000000000" pitchFamily="2" charset="0"/>
              </a:rPr>
              <a:t>নি</a:t>
            </a:r>
            <a:r>
              <a:rPr lang="en-US" sz="2200" dirty="0" smtClean="0"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as-IN" sz="2200" dirty="0" smtClean="0">
                <a:latin typeface="Nikosh" panose="02000000000000000000" pitchFamily="2" charset="0"/>
                <a:cs typeface="Nikosh" panose="02000000000000000000" pitchFamily="2" charset="0"/>
              </a:rPr>
              <a:t>ন্ত্রন </a:t>
            </a:r>
            <a:r>
              <a:rPr lang="as-IN" sz="2200" dirty="0">
                <a:latin typeface="Nikosh" panose="02000000000000000000" pitchFamily="2" charset="0"/>
                <a:cs typeface="Nikosh" panose="02000000000000000000" pitchFamily="2" charset="0"/>
              </a:rPr>
              <a:t>করার ক্ষমতা </a:t>
            </a:r>
            <a:r>
              <a:rPr lang="as-IN" sz="2200" dirty="0" smtClean="0">
                <a:latin typeface="Nikosh" panose="02000000000000000000" pitchFamily="2" charset="0"/>
                <a:cs typeface="Nikosh" panose="02000000000000000000" pitchFamily="2" charset="0"/>
              </a:rPr>
              <a:t>দে</a:t>
            </a:r>
            <a:r>
              <a:rPr lang="en-US" sz="2200" dirty="0" smtClean="0">
                <a:latin typeface="Nikosh" panose="02000000000000000000" pitchFamily="2" charset="0"/>
                <a:cs typeface="Nikosh" panose="02000000000000000000" pitchFamily="2" charset="0"/>
              </a:rPr>
              <a:t>য়।</a:t>
            </a:r>
            <a:endParaRPr lang="as-IN" sz="2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782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479</Words>
  <Application>Microsoft Office PowerPoint</Application>
  <PresentationFormat>Custom</PresentationFormat>
  <Paragraphs>48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স্বাগতম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RCG</dc:creator>
  <cp:lastModifiedBy>User</cp:lastModifiedBy>
  <cp:revision>23</cp:revision>
  <dcterms:created xsi:type="dcterms:W3CDTF">2020-04-08T16:32:46Z</dcterms:created>
  <dcterms:modified xsi:type="dcterms:W3CDTF">2020-06-27T10:10:03Z</dcterms:modified>
</cp:coreProperties>
</file>