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2" r:id="rId5"/>
    <p:sldId id="263" r:id="rId6"/>
    <p:sldId id="264" r:id="rId7"/>
    <p:sldId id="284" r:id="rId8"/>
    <p:sldId id="285" r:id="rId9"/>
    <p:sldId id="289" r:id="rId10"/>
    <p:sldId id="290" r:id="rId11"/>
    <p:sldId id="291" r:id="rId12"/>
    <p:sldId id="292" r:id="rId13"/>
    <p:sldId id="293" r:id="rId14"/>
    <p:sldId id="294" r:id="rId15"/>
    <p:sldId id="273" r:id="rId16"/>
    <p:sldId id="274" r:id="rId17"/>
    <p:sldId id="275" r:id="rId18"/>
    <p:sldId id="277" r:id="rId19"/>
    <p:sldId id="276" r:id="rId20"/>
  </p:sldIdLst>
  <p:sldSz cx="12801600" cy="7315200"/>
  <p:notesSz cx="9144000" cy="6858000"/>
  <p:defaultTextStyle>
    <a:defPPr>
      <a:defRPr lang="en-US"/>
    </a:defPPr>
    <a:lvl1pPr marL="0" algn="l" defTabSz="9356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7804" algn="l" defTabSz="9356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5608" algn="l" defTabSz="9356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3413" algn="l" defTabSz="9356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1217" algn="l" defTabSz="9356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9020" algn="l" defTabSz="9356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06824" algn="l" defTabSz="9356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74629" algn="l" defTabSz="9356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42433" algn="l" defTabSz="9356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219" y="-67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80883-C7DA-413D-B2CF-305256842383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0925" y="514350"/>
            <a:ext cx="45021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9E9FA-479E-4027-AE10-2FEDD3F7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356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67804" algn="l" defTabSz="9356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35608" algn="l" defTabSz="9356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03413" algn="l" defTabSz="9356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71217" algn="l" defTabSz="9356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39020" algn="l" defTabSz="9356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06824" algn="l" defTabSz="9356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74629" algn="l" defTabSz="9356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742433" algn="l" defTabSz="9356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9"/>
            <a:ext cx="108813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6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52"/>
            <a:ext cx="28803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52"/>
            <a:ext cx="842772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9"/>
            <a:ext cx="10881360" cy="1452880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4"/>
            <a:ext cx="1088136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678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56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03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12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39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068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74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42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5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5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7804" indent="0">
              <a:buNone/>
              <a:defRPr sz="2100" b="1"/>
            </a:lvl2pPr>
            <a:lvl3pPr marL="935608" indent="0">
              <a:buNone/>
              <a:defRPr sz="1800" b="1"/>
            </a:lvl3pPr>
            <a:lvl4pPr marL="1403413" indent="0">
              <a:buNone/>
              <a:defRPr sz="1700" b="1"/>
            </a:lvl4pPr>
            <a:lvl5pPr marL="1871217" indent="0">
              <a:buNone/>
              <a:defRPr sz="1700" b="1"/>
            </a:lvl5pPr>
            <a:lvl6pPr marL="2339020" indent="0">
              <a:buNone/>
              <a:defRPr sz="1700" b="1"/>
            </a:lvl6pPr>
            <a:lvl7pPr marL="2806824" indent="0">
              <a:buNone/>
              <a:defRPr sz="1700" b="1"/>
            </a:lvl7pPr>
            <a:lvl8pPr marL="3274629" indent="0">
              <a:buNone/>
              <a:defRPr sz="1700" b="1"/>
            </a:lvl8pPr>
            <a:lvl9pPr marL="374243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6"/>
            <a:ext cx="5656263" cy="421470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8" y="1637454"/>
            <a:ext cx="5658484" cy="6824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7804" indent="0">
              <a:buNone/>
              <a:defRPr sz="2100" b="1"/>
            </a:lvl2pPr>
            <a:lvl3pPr marL="935608" indent="0">
              <a:buNone/>
              <a:defRPr sz="1800" b="1"/>
            </a:lvl3pPr>
            <a:lvl4pPr marL="1403413" indent="0">
              <a:buNone/>
              <a:defRPr sz="1700" b="1"/>
            </a:lvl4pPr>
            <a:lvl5pPr marL="1871217" indent="0">
              <a:buNone/>
              <a:defRPr sz="1700" b="1"/>
            </a:lvl5pPr>
            <a:lvl6pPr marL="2339020" indent="0">
              <a:buNone/>
              <a:defRPr sz="1700" b="1"/>
            </a:lvl6pPr>
            <a:lvl7pPr marL="2806824" indent="0">
              <a:buNone/>
              <a:defRPr sz="1700" b="1"/>
            </a:lvl7pPr>
            <a:lvl8pPr marL="3274629" indent="0">
              <a:buNone/>
              <a:defRPr sz="1700" b="1"/>
            </a:lvl8pPr>
            <a:lvl9pPr marL="374243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8" y="2319866"/>
            <a:ext cx="5658484" cy="421470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291252"/>
            <a:ext cx="4211638" cy="1239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2" y="291259"/>
            <a:ext cx="7156451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530778"/>
            <a:ext cx="42116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67804" indent="0">
              <a:buNone/>
              <a:defRPr sz="1300"/>
            </a:lvl2pPr>
            <a:lvl3pPr marL="935608" indent="0">
              <a:buNone/>
              <a:defRPr sz="1000"/>
            </a:lvl3pPr>
            <a:lvl4pPr marL="1403413" indent="0">
              <a:buNone/>
              <a:defRPr sz="1000"/>
            </a:lvl4pPr>
            <a:lvl5pPr marL="1871217" indent="0">
              <a:buNone/>
              <a:defRPr sz="1000"/>
            </a:lvl5pPr>
            <a:lvl6pPr marL="2339020" indent="0">
              <a:buNone/>
              <a:defRPr sz="1000"/>
            </a:lvl6pPr>
            <a:lvl7pPr marL="2806824" indent="0">
              <a:buNone/>
              <a:defRPr sz="1000"/>
            </a:lvl7pPr>
            <a:lvl8pPr marL="3274629" indent="0">
              <a:buNone/>
              <a:defRPr sz="1000"/>
            </a:lvl8pPr>
            <a:lvl9pPr marL="37424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6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67804" indent="0">
              <a:buNone/>
              <a:defRPr sz="2800"/>
            </a:lvl2pPr>
            <a:lvl3pPr marL="935608" indent="0">
              <a:buNone/>
              <a:defRPr sz="2400"/>
            </a:lvl3pPr>
            <a:lvl4pPr marL="1403413" indent="0">
              <a:buNone/>
              <a:defRPr sz="2100"/>
            </a:lvl4pPr>
            <a:lvl5pPr marL="1871217" indent="0">
              <a:buNone/>
              <a:defRPr sz="2100"/>
            </a:lvl5pPr>
            <a:lvl6pPr marL="2339020" indent="0">
              <a:buNone/>
              <a:defRPr sz="2100"/>
            </a:lvl6pPr>
            <a:lvl7pPr marL="2806824" indent="0">
              <a:buNone/>
              <a:defRPr sz="2100"/>
            </a:lvl7pPr>
            <a:lvl8pPr marL="3274629" indent="0">
              <a:buNone/>
              <a:defRPr sz="2100"/>
            </a:lvl8pPr>
            <a:lvl9pPr marL="374243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67804" indent="0">
              <a:buNone/>
              <a:defRPr sz="1300"/>
            </a:lvl2pPr>
            <a:lvl3pPr marL="935608" indent="0">
              <a:buNone/>
              <a:defRPr sz="1000"/>
            </a:lvl3pPr>
            <a:lvl4pPr marL="1403413" indent="0">
              <a:buNone/>
              <a:defRPr sz="1000"/>
            </a:lvl4pPr>
            <a:lvl5pPr marL="1871217" indent="0">
              <a:buNone/>
              <a:defRPr sz="1000"/>
            </a:lvl5pPr>
            <a:lvl6pPr marL="2339020" indent="0">
              <a:buNone/>
              <a:defRPr sz="1000"/>
            </a:lvl6pPr>
            <a:lvl7pPr marL="2806824" indent="0">
              <a:buNone/>
              <a:defRPr sz="1000"/>
            </a:lvl7pPr>
            <a:lvl8pPr marL="3274629" indent="0">
              <a:buNone/>
              <a:defRPr sz="1000"/>
            </a:lvl8pPr>
            <a:lvl9pPr marL="37424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13B-6590-4E41-AA0A-53777E5B7E38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8"/>
            <a:ext cx="11521440" cy="1219200"/>
          </a:xfrm>
          <a:prstGeom prst="rect">
            <a:avLst/>
          </a:prstGeom>
        </p:spPr>
        <p:txBody>
          <a:bodyPr vert="horz" lIns="93560" tIns="46781" rIns="93560" bIns="467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5"/>
            <a:ext cx="11521440" cy="4827694"/>
          </a:xfrm>
          <a:prstGeom prst="rect">
            <a:avLst/>
          </a:prstGeom>
        </p:spPr>
        <p:txBody>
          <a:bodyPr vert="horz" lIns="93560" tIns="46781" rIns="93560" bIns="46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12"/>
            <a:ext cx="2987040" cy="389467"/>
          </a:xfrm>
          <a:prstGeom prst="rect">
            <a:avLst/>
          </a:prstGeom>
        </p:spPr>
        <p:txBody>
          <a:bodyPr vert="horz" lIns="93560" tIns="46781" rIns="93560" bIns="4678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2213B-6590-4E41-AA0A-53777E5B7E38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12"/>
            <a:ext cx="4053840" cy="389467"/>
          </a:xfrm>
          <a:prstGeom prst="rect">
            <a:avLst/>
          </a:prstGeom>
        </p:spPr>
        <p:txBody>
          <a:bodyPr vert="horz" lIns="93560" tIns="46781" rIns="93560" bIns="4678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12"/>
            <a:ext cx="2987040" cy="389467"/>
          </a:xfrm>
          <a:prstGeom prst="rect">
            <a:avLst/>
          </a:prstGeom>
        </p:spPr>
        <p:txBody>
          <a:bodyPr vert="horz" lIns="93560" tIns="46781" rIns="93560" bIns="4678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7C6FF-EF1D-4DB4-AA60-73E26BBAD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56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852" indent="-350852" algn="l" defTabSz="93560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60182" indent="-292378" algn="l" defTabSz="9356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9510" indent="-233903" algn="l" defTabSz="9356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37314" indent="-233903" algn="l" defTabSz="93560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5119" indent="-233903" algn="l" defTabSz="93560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923" indent="-233903" algn="l" defTabSz="9356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40727" indent="-233903" algn="l" defTabSz="9356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08530" indent="-233903" algn="l" defTabSz="9356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6336" indent="-233903" algn="l" defTabSz="9356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7804" algn="l" defTabSz="935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5608" algn="l" defTabSz="935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413" algn="l" defTabSz="935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1217" algn="l" defTabSz="935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9020" algn="l" defTabSz="935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6824" algn="l" defTabSz="935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74629" algn="l" defTabSz="935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42433" algn="l" defTabSz="935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59" y="487680"/>
            <a:ext cx="11521440" cy="6096000"/>
          </a:xfrm>
        </p:spPr>
        <p:txBody>
          <a:bodyPr>
            <a:noAutofit/>
          </a:bodyPr>
          <a:lstStyle/>
          <a:p>
            <a:r>
              <a:rPr lang="ar-SA" sz="7600" b="1" dirty="0" smtClean="0">
                <a:solidFill>
                  <a:srgbClr val="FF0000"/>
                </a:solidFill>
              </a:rPr>
              <a:t>بسم الله الرحمن الرحيم</a:t>
            </a:r>
            <a:br>
              <a:rPr lang="ar-SA" sz="7600" b="1" dirty="0" smtClean="0">
                <a:solidFill>
                  <a:srgbClr val="FF0000"/>
                </a:solidFill>
              </a:rPr>
            </a:br>
            <a:r>
              <a:rPr lang="ar-SA" sz="7600" b="1" dirty="0" smtClean="0">
                <a:solidFill>
                  <a:schemeClr val="bg1"/>
                </a:solidFill>
              </a:rPr>
              <a:t>السلام عليكم ورحمة الله وبركاته</a:t>
            </a:r>
            <a:br>
              <a:rPr lang="ar-SA" sz="7600" b="1" dirty="0" smtClean="0">
                <a:solidFill>
                  <a:schemeClr val="bg1"/>
                </a:solidFill>
              </a:rPr>
            </a:br>
            <a:r>
              <a:rPr lang="ar-SA" sz="7600" b="1" dirty="0" smtClean="0">
                <a:solidFill>
                  <a:srgbClr val="7030A0"/>
                </a:solidFill>
              </a:rPr>
              <a:t>اهلا وسهلا</a:t>
            </a:r>
            <a:br>
              <a:rPr lang="ar-SA" sz="7600" b="1" dirty="0" smtClean="0">
                <a:solidFill>
                  <a:srgbClr val="7030A0"/>
                </a:solidFill>
              </a:rPr>
            </a:br>
            <a:r>
              <a:rPr lang="ar-SA" sz="7600" b="1" dirty="0" smtClean="0">
                <a:solidFill>
                  <a:srgbClr val="FFFF00"/>
                </a:solidFill>
              </a:rPr>
              <a:t>فى صف الوسائط المتعددة باونلين</a:t>
            </a:r>
            <a:endParaRPr lang="en-US" sz="7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298029"/>
            <a:ext cx="12054840" cy="65023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34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3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" y="948267"/>
            <a:ext cx="12054840" cy="758613"/>
          </a:xfrm>
          <a:prstGeom prst="rect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الايصال - الاوصال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" y="181525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z-Cyrl-AZ" sz="3900" b="1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ar-SA" sz="39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ar-SA" sz="3900" dirty="0" smtClean="0"/>
              <a:t>أوْصَلَ فى الماضى) 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01200" y="181525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صيغة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6720" y="260096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z-Cyrl-AZ" sz="3900" b="1" dirty="0" smtClean="0">
                <a:latin typeface="Arial" pitchFamily="34" charset="0"/>
                <a:cs typeface="Arial" pitchFamily="34" charset="0"/>
              </a:rPr>
              <a:t>Х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601200" y="2600960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بحث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720" y="335957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الايصال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601200" y="3359573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مصدر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26720" y="4118187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الافعال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601200" y="411818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باب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6720" y="4768427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و-ص-ل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601200" y="4876800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مادة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26720" y="552704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مثال واوى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601200" y="563541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جنس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26720" y="628565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/>
              <a:t> إيداع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601200" y="639402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معنى</a:t>
            </a:r>
            <a:endParaRPr lang="en-US" sz="3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2" grpId="0" animBg="1"/>
      <p:bldP spid="2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89655"/>
            <a:ext cx="12054840" cy="65023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34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3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" y="948267"/>
            <a:ext cx="12054840" cy="758613"/>
          </a:xfrm>
          <a:prstGeom prst="rect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يستفيدون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" y="170688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جمع مذكر غائب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01200" y="173397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صيغة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6720" y="2492587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اثبات فعل مضارع معروف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601200" y="2519680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بحث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720" y="325120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الاستفاد - الاستفواد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601200" y="327829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مصدر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26720" y="400981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الاستغعال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601200" y="403690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باب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6720" y="4768427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ف-و-د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601200" y="4795520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مادة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26720" y="552704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اجواف واوى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601200" y="555413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جنس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26720" y="628565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4500" b="1" dirty="0" smtClean="0"/>
              <a:t> يكتسبون</a:t>
            </a:r>
            <a:endParaRPr lang="en-US" sz="4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601200" y="631274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معنى</a:t>
            </a:r>
            <a:endParaRPr lang="en-US" sz="3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2" grpId="0" animBg="1"/>
      <p:bldP spid="2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04800"/>
            <a:ext cx="12054840" cy="65023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34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3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" y="948267"/>
            <a:ext cx="12054840" cy="8940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يقتدون</a:t>
            </a:r>
            <a:endParaRPr lang="en-US" sz="3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040" y="189653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جمع مذكر غائب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94520" y="192362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صيغة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0040" y="268224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اثبات فعل مضارع معروف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494520" y="270933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بحث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0040" y="344085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/>
              <a:t>اِقْتدَاء</a:t>
            </a:r>
            <a:r>
              <a:rPr lang="ar-SA" sz="3900" dirty="0" smtClean="0"/>
              <a:t> ˃ </a:t>
            </a:r>
            <a:r>
              <a:rPr lang="ar-SA" sz="3900" b="1" dirty="0" smtClean="0"/>
              <a:t>إِقتَدَاى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494520" y="346794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مصدر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0040" y="4199467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الافتعال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494520" y="4226560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باب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0040" y="495808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ق-د-ى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494520" y="498517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مادة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0040" y="571669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ناقص يايى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494520" y="574378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جنس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0040" y="6475307"/>
            <a:ext cx="9174480" cy="535093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4500" b="1" dirty="0" smtClean="0"/>
              <a:t> يتمثلون</a:t>
            </a:r>
            <a:endParaRPr lang="en-US" sz="4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494520" y="6502400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معنى</a:t>
            </a:r>
            <a:endParaRPr lang="en-US" sz="3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2" grpId="0" animBg="1"/>
      <p:bldP spid="2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89655"/>
            <a:ext cx="12054840" cy="65023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34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3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" y="948267"/>
            <a:ext cx="12054840" cy="758613"/>
          </a:xfrm>
          <a:prstGeom prst="rect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لا يخشى – لا</a:t>
            </a:r>
            <a:r>
              <a:rPr lang="ar-SA" sz="3900" dirty="0" smtClean="0"/>
              <a:t> </a:t>
            </a:r>
            <a:r>
              <a:rPr lang="ar-SA" sz="3900" b="1" dirty="0" smtClean="0"/>
              <a:t>يَخشَى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" y="181525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واحد مذكر غائب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01200" y="184234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صيغة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6720" y="260096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نفى فعل مضارع معروف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601200" y="262805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بحث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720" y="335957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/>
              <a:t>خَشْيَةً</a:t>
            </a:r>
            <a:r>
              <a:rPr lang="ar-SA" sz="3900" dirty="0" smtClean="0"/>
              <a:t> </a:t>
            </a:r>
            <a:r>
              <a:rPr lang="ar-SA" sz="3900" b="1" dirty="0" smtClean="0"/>
              <a:t>وخَشْيًا</a:t>
            </a:r>
            <a:r>
              <a:rPr lang="ar-SA" sz="3900" dirty="0" smtClean="0"/>
              <a:t> </a:t>
            </a:r>
            <a:r>
              <a:rPr lang="ar-SA" sz="3900" b="1" dirty="0" smtClean="0"/>
              <a:t>وخشاةً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601200" y="338666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مصدر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26720" y="4118187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سمع-يسمع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601200" y="4145280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باب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6720" y="487680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خ-ش-ى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601200" y="490389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مادة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26720" y="563541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ناقص يايى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601200" y="566250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جنس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26720" y="6394027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4500" b="1" dirty="0" smtClean="0"/>
              <a:t> لايخاف</a:t>
            </a:r>
            <a:endParaRPr lang="en-US" sz="4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601200" y="6421120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معنى</a:t>
            </a:r>
            <a:endParaRPr lang="en-US" sz="3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2" grpId="0" animBg="1"/>
      <p:bldP spid="2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89655"/>
            <a:ext cx="12054840" cy="65023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34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3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" y="948267"/>
            <a:ext cx="12054840" cy="758613"/>
          </a:xfrm>
          <a:prstGeom prst="rect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عاهدوا (</a:t>
            </a:r>
            <a:r>
              <a:rPr lang="ar-SA" sz="3900" b="1" dirty="0" smtClean="0">
                <a:solidFill>
                  <a:srgbClr val="FFFF00"/>
                </a:solidFill>
              </a:rPr>
              <a:t>عاهدَ</a:t>
            </a:r>
            <a:r>
              <a:rPr lang="ar-SA" sz="3900" dirty="0" smtClean="0">
                <a:solidFill>
                  <a:srgbClr val="FFFF00"/>
                </a:solidFill>
              </a:rPr>
              <a:t> </a:t>
            </a:r>
            <a:r>
              <a:rPr lang="ar-SA" sz="3900" b="1" dirty="0" smtClean="0">
                <a:solidFill>
                  <a:srgbClr val="FFFF00"/>
                </a:solidFill>
              </a:rPr>
              <a:t>يعاهد</a:t>
            </a:r>
            <a:r>
              <a:rPr lang="ar-SA" sz="3900" dirty="0" smtClean="0">
                <a:solidFill>
                  <a:srgbClr val="FFFF00"/>
                </a:solidFill>
              </a:rPr>
              <a:t> ، </a:t>
            </a:r>
            <a:r>
              <a:rPr lang="ar-SA" sz="3900" b="1" dirty="0" smtClean="0">
                <a:solidFill>
                  <a:srgbClr val="FFFF00"/>
                </a:solidFill>
              </a:rPr>
              <a:t>معاهدةً</a:t>
            </a:r>
            <a:r>
              <a:rPr lang="ar-SA" sz="3900" dirty="0" smtClean="0">
                <a:solidFill>
                  <a:srgbClr val="FFFF00"/>
                </a:solidFill>
              </a:rPr>
              <a:t> ، فهو </a:t>
            </a:r>
            <a:r>
              <a:rPr lang="ar-SA" sz="3900" b="1" dirty="0" smtClean="0">
                <a:solidFill>
                  <a:srgbClr val="FFFF00"/>
                </a:solidFill>
              </a:rPr>
              <a:t>مُعاهِد</a:t>
            </a:r>
            <a:r>
              <a:rPr lang="ar-SA" sz="3900" dirty="0" smtClean="0">
                <a:solidFill>
                  <a:srgbClr val="FFFF00"/>
                </a:solidFill>
              </a:rPr>
              <a:t> ، والمفعول </a:t>
            </a:r>
            <a:r>
              <a:rPr lang="ar-SA" sz="3900" b="1" dirty="0" smtClean="0">
                <a:solidFill>
                  <a:srgbClr val="FFFF00"/>
                </a:solidFill>
              </a:rPr>
              <a:t>مُعاهَد)</a:t>
            </a:r>
            <a:endParaRPr lang="en-US" sz="3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" y="170688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جمع مذكر غائب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01200" y="173397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صيغة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6720" y="2492587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إثبات فعل ماضى معروف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601200" y="2519680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بحث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720" y="325120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معاهدةً - معاهد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601200" y="327829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مصدر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26720" y="400981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مفاعلة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601200" y="403690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باب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6720" y="4768427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ع-ه-د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601200" y="4795520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مادة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26720" y="552704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صحيح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601200" y="555413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جنس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26720" y="628565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4500" b="1" dirty="0" smtClean="0"/>
              <a:t> اتفقوا</a:t>
            </a:r>
            <a:endParaRPr lang="en-US" sz="4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601200" y="631274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معنى</a:t>
            </a:r>
            <a:endParaRPr lang="en-US" sz="3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2" grpId="0" animBg="1"/>
      <p:bldP spid="2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" y="406400"/>
            <a:ext cx="12161520" cy="9753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6200" b="1" dirty="0" smtClean="0"/>
              <a:t>العمل الانفرادى</a:t>
            </a:r>
            <a:endParaRPr lang="en-US" sz="6200" b="1" dirty="0"/>
          </a:p>
        </p:txBody>
      </p:sp>
      <p:pic>
        <p:nvPicPr>
          <p:cNvPr id="4" name="Picture 3" descr="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426672"/>
            <a:ext cx="12161520" cy="242303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" y="298027"/>
            <a:ext cx="12161520" cy="9753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6200" b="1" dirty="0" smtClean="0"/>
              <a:t>العمل الاجتماعى</a:t>
            </a:r>
            <a:endParaRPr lang="en-US" sz="6200" b="1" dirty="0"/>
          </a:p>
        </p:txBody>
      </p:sp>
      <p:pic>
        <p:nvPicPr>
          <p:cNvPr id="5" name="Picture 4" descr="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507751"/>
            <a:ext cx="12090781" cy="540105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" y="406400"/>
            <a:ext cx="11948160" cy="9753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6200" b="1" dirty="0" smtClean="0"/>
              <a:t>الواجبات المنزلى</a:t>
            </a:r>
            <a:endParaRPr lang="en-US" sz="6200" b="1" dirty="0"/>
          </a:p>
        </p:txBody>
      </p:sp>
      <p:pic>
        <p:nvPicPr>
          <p:cNvPr id="9" name="Picture 8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032000"/>
            <a:ext cx="12161520" cy="227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স্বাস্থ্য করোনা সতর্কতা ১ আজাদী ২০২০-০৩-৩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568" y="406400"/>
            <a:ext cx="7152312" cy="6610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" y="406400"/>
            <a:ext cx="4267200" cy="650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en-US" sz="6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ঘরে</a:t>
            </a:r>
            <a:r>
              <a:rPr lang="en-US" sz="6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থাকুন</a:t>
            </a:r>
            <a:endParaRPr lang="en-US" sz="68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নিরাপদ</a:t>
            </a:r>
            <a:r>
              <a:rPr lang="en-US" sz="6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থাকুন</a:t>
            </a:r>
            <a:endParaRPr lang="en-US" sz="6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0320" y="2357120"/>
            <a:ext cx="7574280" cy="9753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6200" b="1" dirty="0" smtClean="0"/>
              <a:t>الختام</a:t>
            </a:r>
            <a:endParaRPr lang="en-US" sz="6200" b="1" dirty="0"/>
          </a:p>
        </p:txBody>
      </p:sp>
      <p:sp>
        <p:nvSpPr>
          <p:cNvPr id="3" name="Rectangle 2"/>
          <p:cNvSpPr/>
          <p:nvPr/>
        </p:nvSpPr>
        <p:spPr>
          <a:xfrm>
            <a:off x="2560320" y="3576320"/>
            <a:ext cx="7574280" cy="1706880"/>
          </a:xfrm>
          <a:prstGeom prst="rect">
            <a:avLst/>
          </a:prstGeom>
          <a:solidFill>
            <a:srgbClr val="FFC000"/>
          </a:solidFill>
          <a:ln w="76200"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6200" b="1" dirty="0" smtClean="0">
                <a:solidFill>
                  <a:schemeClr val="bg1"/>
                </a:solidFill>
              </a:rPr>
              <a:t>الله حافظ</a:t>
            </a:r>
            <a:endParaRPr lang="en-US" sz="6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2" y="298027"/>
            <a:ext cx="5791199" cy="97536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sz="6800" b="1" dirty="0" smtClean="0"/>
              <a:t>تعريف الاستاذ</a:t>
            </a:r>
            <a:endParaRPr lang="en-US" sz="6800" b="1" dirty="0"/>
          </a:p>
        </p:txBody>
      </p:sp>
      <p:pic>
        <p:nvPicPr>
          <p:cNvPr id="4" name="Content Placeholder 3" descr="jamir pic- 3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5841" y="969554"/>
            <a:ext cx="5415280" cy="3094446"/>
          </a:xfrm>
        </p:spPr>
      </p:pic>
      <p:sp>
        <p:nvSpPr>
          <p:cNvPr id="5" name="Plaque 4"/>
          <p:cNvSpPr/>
          <p:nvPr/>
        </p:nvSpPr>
        <p:spPr>
          <a:xfrm>
            <a:off x="685801" y="4226560"/>
            <a:ext cx="11582400" cy="2763520"/>
          </a:xfrm>
          <a:prstGeom prst="plaque">
            <a:avLst/>
          </a:prstGeom>
          <a:solidFill>
            <a:schemeClr val="bg1">
              <a:lumMod val="95000"/>
              <a:lumOff val="5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700" b="1" dirty="0" smtClean="0">
                <a:solidFill>
                  <a:srgbClr val="FFFF00"/>
                </a:solidFill>
              </a:rPr>
              <a:t>محمد ضمير حسين قادرى</a:t>
            </a:r>
          </a:p>
          <a:p>
            <a:pPr algn="ctr"/>
            <a:r>
              <a:rPr lang="ar-SA" sz="3700" b="1" dirty="0">
                <a:solidFill>
                  <a:srgbClr val="FFFF00"/>
                </a:solidFill>
              </a:rPr>
              <a:t>م</a:t>
            </a:r>
            <a:r>
              <a:rPr lang="ar-SA" sz="3700" b="1" dirty="0" smtClean="0">
                <a:solidFill>
                  <a:srgbClr val="FFFF00"/>
                </a:solidFill>
              </a:rPr>
              <a:t>حاضر اللغة العربية:للمدرسة الفاضل ضياء العلوم ببورصر, هتهازارى, سيتاغونغ</a:t>
            </a:r>
          </a:p>
          <a:p>
            <a:pPr algn="ctr"/>
            <a:r>
              <a:rPr lang="ar-SA" sz="3700" b="1" dirty="0" smtClean="0">
                <a:solidFill>
                  <a:srgbClr val="FFFF00"/>
                </a:solidFill>
              </a:rPr>
              <a:t>رقم الجوال: 01812374349</a:t>
            </a:r>
          </a:p>
          <a:p>
            <a:pPr algn="ctr"/>
            <a:r>
              <a:rPr lang="ar-SA" sz="3700" b="1" dirty="0" smtClean="0">
                <a:solidFill>
                  <a:srgbClr val="FFFF00"/>
                </a:solidFill>
              </a:rPr>
              <a:t>التاريخ: 18-07-2020</a:t>
            </a:r>
            <a:endParaRPr lang="en-US" sz="37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98027"/>
            <a:ext cx="12161520" cy="1137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200" b="1" dirty="0" smtClean="0"/>
              <a:t>عنوان الدرس</a:t>
            </a:r>
            <a:endParaRPr lang="en-US" sz="6200" b="1" dirty="0"/>
          </a:p>
        </p:txBody>
      </p:sp>
      <p:pic>
        <p:nvPicPr>
          <p:cNvPr id="4" name="Content Placeholder 3" descr="Dakhil - 2018 - Class-(9-10)-Qawaid-Outline PDF Web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" y="1490133"/>
            <a:ext cx="4800600" cy="5527040"/>
          </a:xfrm>
        </p:spPr>
      </p:pic>
      <p:pic>
        <p:nvPicPr>
          <p:cNvPr id="5" name="Content Placeholder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264" y="1490133"/>
            <a:ext cx="7025297" cy="5527040"/>
          </a:xfrm>
          <a:prstGeom prst="rect">
            <a:avLst/>
          </a:prstGeom>
          <a:ln w="762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298027"/>
            <a:ext cx="12161520" cy="184234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4000" b="1" dirty="0" smtClean="0"/>
              <a:t>نتائج الدرس</a:t>
            </a:r>
            <a:r>
              <a:rPr lang="en-US" sz="4400" b="1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4400" b="1" dirty="0" err="1" smtClean="0">
                <a:latin typeface="Nikosh" pitchFamily="2" charset="0"/>
                <a:cs typeface="Nikosh" pitchFamily="2" charset="0"/>
              </a:rPr>
              <a:t>শিখনফল</a:t>
            </a:r>
            <a:r>
              <a:rPr lang="en-US" sz="4400" b="1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4400" b="1" dirty="0" smtClean="0">
                <a:latin typeface="Nikosh" pitchFamily="2" charset="0"/>
                <a:cs typeface="Nikosh" pitchFamily="2" charset="0"/>
              </a:rPr>
            </a:br>
            <a:r>
              <a:rPr lang="ar-SA" sz="2500" b="1" dirty="0" smtClean="0">
                <a:solidFill>
                  <a:srgbClr val="FFFF00"/>
                </a:solidFill>
              </a:rPr>
              <a:t>بعد إختتام هذا الدرس تستطيعوا ان تتعلم-</a:t>
            </a:r>
            <a:r>
              <a:rPr lang="en-US" sz="2500" b="1" dirty="0" smtClean="0">
                <a:solidFill>
                  <a:srgbClr val="FFFF00"/>
                </a:solidFill>
              </a:rPr>
              <a:t/>
            </a:r>
            <a:br>
              <a:rPr lang="en-US" sz="2500" b="1" dirty="0" smtClean="0">
                <a:solidFill>
                  <a:srgbClr val="FFFF00"/>
                </a:solidFill>
              </a:rPr>
            </a:br>
            <a:r>
              <a:rPr lang="en-US" sz="34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তোমরা</a:t>
            </a:r>
            <a:r>
              <a:rPr lang="en-US" sz="3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3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ar-SA" sz="3400" b="1" dirty="0" smtClean="0">
                <a:solidFill>
                  <a:srgbClr val="FFFF00"/>
                </a:solidFill>
                <a:latin typeface="Nikosh" pitchFamily="2" charset="0"/>
              </a:rPr>
              <a:t/>
            </a:r>
            <a:br>
              <a:rPr lang="ar-SA" sz="3400" b="1" dirty="0" smtClean="0">
                <a:solidFill>
                  <a:srgbClr val="FFFF00"/>
                </a:solidFill>
                <a:latin typeface="Nikosh" pitchFamily="2" charset="0"/>
              </a:rPr>
            </a:br>
            <a:endParaRPr lang="en-US" sz="25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" y="2357120"/>
            <a:ext cx="11841480" cy="1435947"/>
          </a:xfrm>
          <a:prstGeom prst="rect">
            <a:avLst/>
          </a:prstGeom>
          <a:ln w="57150">
            <a:solidFill>
              <a:srgbClr val="FFFFFF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4500" b="1" dirty="0" smtClean="0"/>
              <a:t>تعريف سيدنا عمر الفاروق رضى الله تعالى عنه</a:t>
            </a:r>
            <a:endParaRPr lang="en-US" sz="4500" b="1" dirty="0" smtClean="0"/>
          </a:p>
          <a:p>
            <a:pPr algn="ctr"/>
            <a:r>
              <a:rPr lang="en-US" sz="5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সায়্যিদুনা</a:t>
            </a:r>
            <a:r>
              <a:rPr lang="en-US" sz="5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ওমর</a:t>
            </a:r>
            <a:r>
              <a:rPr lang="en-US" sz="5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আল</a:t>
            </a:r>
            <a:r>
              <a:rPr lang="en-US" sz="5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ফারুক</a:t>
            </a:r>
            <a:r>
              <a:rPr lang="en-US" sz="5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5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রা</a:t>
            </a:r>
            <a:r>
              <a:rPr lang="en-US" sz="5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.)’র </a:t>
            </a:r>
            <a:r>
              <a:rPr lang="en-US" sz="5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পরিচয়</a:t>
            </a:r>
            <a:endParaRPr lang="en-US" sz="56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" y="4036907"/>
            <a:ext cx="11841480" cy="1381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4500" b="1" dirty="0" smtClean="0"/>
              <a:t>معانى المفردات والتحقيقات</a:t>
            </a:r>
            <a:endParaRPr lang="en-US" sz="4500" b="1" dirty="0" smtClean="0"/>
          </a:p>
          <a:p>
            <a:pPr algn="ctr"/>
            <a:r>
              <a:rPr lang="en-US" sz="51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শব্দার্থ</a:t>
            </a:r>
            <a:r>
              <a:rPr lang="en-US" sz="51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 ও </a:t>
            </a:r>
            <a:r>
              <a:rPr lang="en-US" sz="51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51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1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endParaRPr lang="en-US" sz="51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" y="5635413"/>
            <a:ext cx="11948160" cy="14359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4500" b="1" dirty="0" smtClean="0"/>
              <a:t>جواب الأسئلة المتعلقة بالنص</a:t>
            </a:r>
            <a:endParaRPr lang="en-US" sz="4500" b="1" dirty="0" smtClean="0"/>
          </a:p>
          <a:p>
            <a:pPr algn="ctr"/>
            <a:r>
              <a:rPr lang="en-US" sz="45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নস</a:t>
            </a:r>
            <a:r>
              <a:rPr lang="en-US" sz="45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45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প্রশ্নোত্তর</a:t>
            </a:r>
            <a:endParaRPr lang="en-US" sz="45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697202"/>
            <a:ext cx="12161520" cy="4260878"/>
          </a:xfrm>
          <a:prstGeom prst="rect">
            <a:avLst/>
          </a:prstGeom>
          <a:ln w="76200">
            <a:noFill/>
          </a:ln>
        </p:spPr>
      </p:pic>
      <p:sp>
        <p:nvSpPr>
          <p:cNvPr id="4" name="Rectangle 3"/>
          <p:cNvSpPr/>
          <p:nvPr/>
        </p:nvSpPr>
        <p:spPr>
          <a:xfrm>
            <a:off x="320040" y="189653"/>
            <a:ext cx="12161520" cy="541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5100" b="1" dirty="0" smtClean="0">
                <a:solidFill>
                  <a:schemeClr val="accent2">
                    <a:lumMod val="75000"/>
                  </a:schemeClr>
                </a:solidFill>
              </a:rPr>
              <a:t>النص المدروس</a:t>
            </a:r>
            <a:endParaRPr lang="en-US" sz="5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4958082"/>
            <a:ext cx="12161520" cy="1950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" y="298027"/>
            <a:ext cx="12268200" cy="7857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4500" b="1" dirty="0" smtClean="0"/>
              <a:t>معانى المفردات</a:t>
            </a:r>
            <a:r>
              <a:rPr lang="en-US" sz="4500" b="1" dirty="0" smtClean="0"/>
              <a:t>/</a:t>
            </a:r>
            <a:r>
              <a:rPr lang="en-US" sz="51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শব্দার্থ</a:t>
            </a:r>
            <a:endParaRPr lang="en-US" sz="51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" y="1192107"/>
            <a:ext cx="6187440" cy="1192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6800" dirty="0" smtClean="0"/>
              <a:t>الشهمة</a:t>
            </a:r>
            <a:endParaRPr lang="en-US" sz="6800" dirty="0"/>
          </a:p>
        </p:txBody>
      </p:sp>
      <p:sp>
        <p:nvSpPr>
          <p:cNvPr id="8" name="Rectangle 7"/>
          <p:cNvSpPr/>
          <p:nvPr/>
        </p:nvSpPr>
        <p:spPr>
          <a:xfrm>
            <a:off x="6400800" y="1192107"/>
            <a:ext cx="6187440" cy="1192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বীরত্ব</a:t>
            </a:r>
            <a:endParaRPr lang="en-US" sz="6800" dirty="0"/>
          </a:p>
        </p:txBody>
      </p:sp>
      <p:sp>
        <p:nvSpPr>
          <p:cNvPr id="9" name="Rectangle 8"/>
          <p:cNvSpPr/>
          <p:nvPr/>
        </p:nvSpPr>
        <p:spPr>
          <a:xfrm>
            <a:off x="213360" y="2384213"/>
            <a:ext cx="6187440" cy="1192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6800" dirty="0" smtClean="0"/>
              <a:t>الاستماتة</a:t>
            </a:r>
            <a:endParaRPr lang="en-US" sz="6800" dirty="0"/>
          </a:p>
        </p:txBody>
      </p:sp>
      <p:sp>
        <p:nvSpPr>
          <p:cNvPr id="10" name="Rectangle 9"/>
          <p:cNvSpPr/>
          <p:nvPr/>
        </p:nvSpPr>
        <p:spPr>
          <a:xfrm>
            <a:off x="6400800" y="2384213"/>
            <a:ext cx="6187440" cy="1192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সর্বাত্মক</a:t>
            </a:r>
            <a:r>
              <a:rPr lang="en-US" sz="7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চেষ্টা</a:t>
            </a:r>
            <a:r>
              <a:rPr lang="en-US" sz="7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করা</a:t>
            </a:r>
            <a:endParaRPr lang="en-US" sz="6800" dirty="0"/>
          </a:p>
        </p:txBody>
      </p:sp>
      <p:sp>
        <p:nvSpPr>
          <p:cNvPr id="11" name="Rectangle 10"/>
          <p:cNvSpPr/>
          <p:nvPr/>
        </p:nvSpPr>
        <p:spPr>
          <a:xfrm>
            <a:off x="213360" y="3576320"/>
            <a:ext cx="6187440" cy="1192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6800" dirty="0" smtClean="0"/>
              <a:t>الرعية</a:t>
            </a:r>
            <a:endParaRPr lang="en-US" sz="6800" dirty="0"/>
          </a:p>
        </p:txBody>
      </p:sp>
      <p:sp>
        <p:nvSpPr>
          <p:cNvPr id="12" name="Rectangle 11"/>
          <p:cNvSpPr/>
          <p:nvPr/>
        </p:nvSpPr>
        <p:spPr>
          <a:xfrm>
            <a:off x="6400800" y="3576320"/>
            <a:ext cx="6187440" cy="1192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প্রজা</a:t>
            </a:r>
            <a:endParaRPr lang="en-US" sz="6800" dirty="0"/>
          </a:p>
        </p:txBody>
      </p:sp>
      <p:sp>
        <p:nvSpPr>
          <p:cNvPr id="13" name="Rectangle 12"/>
          <p:cNvSpPr/>
          <p:nvPr/>
        </p:nvSpPr>
        <p:spPr>
          <a:xfrm>
            <a:off x="6400800" y="4768427"/>
            <a:ext cx="6187440" cy="1192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রাজনীতি</a:t>
            </a:r>
            <a:endParaRPr lang="en-US" sz="6800" dirty="0"/>
          </a:p>
        </p:txBody>
      </p:sp>
      <p:sp>
        <p:nvSpPr>
          <p:cNvPr id="14" name="Rectangle 13"/>
          <p:cNvSpPr/>
          <p:nvPr/>
        </p:nvSpPr>
        <p:spPr>
          <a:xfrm>
            <a:off x="213360" y="4768427"/>
            <a:ext cx="6187440" cy="1192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6800" dirty="0" smtClean="0"/>
              <a:t>السياسة</a:t>
            </a:r>
            <a:endParaRPr lang="en-US" sz="6800" dirty="0"/>
          </a:p>
        </p:txBody>
      </p:sp>
      <p:sp>
        <p:nvSpPr>
          <p:cNvPr id="15" name="Rectangle 14"/>
          <p:cNvSpPr/>
          <p:nvPr/>
        </p:nvSpPr>
        <p:spPr>
          <a:xfrm>
            <a:off x="213360" y="5960533"/>
            <a:ext cx="6187440" cy="1192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6800" dirty="0" smtClean="0"/>
              <a:t>ربانيا</a:t>
            </a:r>
            <a:endParaRPr lang="en-US" sz="6800" dirty="0"/>
          </a:p>
        </p:txBody>
      </p:sp>
      <p:sp>
        <p:nvSpPr>
          <p:cNvPr id="16" name="Rectangle 15"/>
          <p:cNvSpPr/>
          <p:nvPr/>
        </p:nvSpPr>
        <p:spPr>
          <a:xfrm>
            <a:off x="6400800" y="5960533"/>
            <a:ext cx="6187440" cy="1192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7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রব</a:t>
            </a:r>
            <a:r>
              <a:rPr lang="en-US" sz="7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ভক্ত</a:t>
            </a:r>
            <a:endParaRPr lang="en-US" sz="6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298027"/>
            <a:ext cx="12054840" cy="13004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39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تصحيح الجمل</a:t>
            </a:r>
            <a:br>
              <a:rPr lang="ar-SA" sz="39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</a:br>
            <a:r>
              <a:rPr lang="ar-SA" sz="3900" b="1" dirty="0" smtClean="0">
                <a:latin typeface="Nikosh" pitchFamily="2" charset="0"/>
                <a:cs typeface="Nikosh" pitchFamily="2" charset="0"/>
              </a:rPr>
              <a:t>أكتب (صحيح) إذا كانت العبارة صحيحة أو (خطأ) إذا كانة العبارة خطئة</a:t>
            </a:r>
            <a:endParaRPr lang="en-US" sz="3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0240" y="1815253"/>
            <a:ext cx="10454640" cy="894080"/>
          </a:xfrm>
          <a:prstGeom prst="rect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r"/>
            <a:r>
              <a:rPr lang="ar-SA" sz="4500" b="1" dirty="0" smtClean="0">
                <a:latin typeface="Arabic Typesetting"/>
                <a:cs typeface="Arabic Typesetting"/>
              </a:rPr>
              <a:t>١- كان عمر بن الخطاب مثالا للشجاعة والشهامة والعدل زالانصاف.</a:t>
            </a:r>
            <a:endParaRPr lang="en-US" sz="45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20040" y="1815253"/>
            <a:ext cx="1493520" cy="86698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صحيح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20240" y="2871893"/>
            <a:ext cx="10454640" cy="894080"/>
          </a:xfrm>
          <a:prstGeom prst="rect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r"/>
            <a:r>
              <a:rPr lang="ar-SA" sz="4500" b="1" dirty="0" smtClean="0">
                <a:latin typeface="Arabic Typesetting"/>
                <a:cs typeface="Arabic Typesetting"/>
              </a:rPr>
              <a:t>٢- وحياته قدوة للدعاة والعلماء والسياسة ورجال الفكر.</a:t>
            </a:r>
            <a:endParaRPr lang="en-US" sz="45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320040" y="2871893"/>
            <a:ext cx="1493520" cy="86698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صحيح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0240" y="3955627"/>
            <a:ext cx="10454640" cy="894080"/>
          </a:xfrm>
          <a:prstGeom prst="rect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r"/>
            <a:r>
              <a:rPr lang="ar-SA" sz="4500" b="1" dirty="0" smtClean="0">
                <a:latin typeface="Arabic Typesetting"/>
                <a:cs typeface="Arabic Typesetting"/>
              </a:rPr>
              <a:t>٣- كان عمر بن الخطاب يخشى الناس.</a:t>
            </a:r>
            <a:endParaRPr lang="en-US" sz="45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20040" y="3955627"/>
            <a:ext cx="1493520" cy="86698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خطأ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0240" y="4973320"/>
            <a:ext cx="10454640" cy="894080"/>
          </a:xfrm>
          <a:prstGeom prst="rect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r"/>
            <a:r>
              <a:rPr lang="ar-SA" sz="4500" b="1" dirty="0" smtClean="0">
                <a:latin typeface="Arabic Typesetting"/>
                <a:cs typeface="Arabic Typesetting"/>
              </a:rPr>
              <a:t>٤- كان الرأى غرير لعمر بن الخطاب رضى الله عنه.</a:t>
            </a:r>
            <a:endParaRPr lang="en-US" sz="45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320040" y="5000413"/>
            <a:ext cx="1493520" cy="86698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خطأ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0240" y="6014720"/>
            <a:ext cx="10454640" cy="894080"/>
          </a:xfrm>
          <a:prstGeom prst="rect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r"/>
            <a:r>
              <a:rPr lang="ar-SA" sz="4500" b="1" dirty="0" smtClean="0">
                <a:latin typeface="Arabic Typesetting"/>
                <a:cs typeface="Arabic Typesetting"/>
              </a:rPr>
              <a:t>٥- لو كان نبى بعدى لكان عمر بن الخطاب رضى الله عنه.</a:t>
            </a:r>
            <a:endParaRPr lang="en-US" sz="4500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320040" y="6014720"/>
            <a:ext cx="1493520" cy="86698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صحيح</a:t>
            </a:r>
            <a:endParaRPr lang="en-US" sz="3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298029"/>
            <a:ext cx="12054840" cy="65023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3400" b="1" dirty="0" smtClean="0">
                <a:latin typeface="Nikosh" pitchFamily="2" charset="0"/>
                <a:cs typeface="Nikosh" pitchFamily="2" charset="0"/>
              </a:rPr>
              <a:t>أذكر مفردا من الجمع ثم اجعلها فى جملة مفيدة من عندك:</a:t>
            </a:r>
            <a:endParaRPr lang="en-US" sz="3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" y="1165014"/>
            <a:ext cx="7787640" cy="677333"/>
          </a:xfrm>
          <a:prstGeom prst="rect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الجملة</a:t>
            </a:r>
            <a:endParaRPr lang="en-US" sz="3900" b="1" dirty="0" smtClean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7680" y="1158445"/>
            <a:ext cx="2240280" cy="65680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المفرد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347960" y="1165013"/>
            <a:ext cx="2026920" cy="65024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الجمع	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040" y="1896533"/>
            <a:ext cx="7787640" cy="894080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كان عمر بن الخطاب خليفة المسلمين.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07680" y="1896533"/>
            <a:ext cx="2240280" cy="86698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الخليفة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47960" y="1923627"/>
            <a:ext cx="2026920" cy="83989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الخلفاء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040" y="2682240"/>
            <a:ext cx="7787640" cy="894080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r"/>
            <a:r>
              <a:rPr lang="ar-SA" sz="3900" b="1" dirty="0" smtClean="0"/>
              <a:t>الراشد هو الهادى.</a:t>
            </a:r>
            <a:endParaRPr lang="en-US" sz="3900" b="1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8107680" y="2682240"/>
            <a:ext cx="2240280" cy="86698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الراشد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47960" y="2682240"/>
            <a:ext cx="2026920" cy="86698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الراشدين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0040" y="3549227"/>
            <a:ext cx="7787640" cy="894080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r"/>
            <a:r>
              <a:rPr lang="ar-SA" sz="3900" b="1" dirty="0" smtClean="0"/>
              <a:t>يجب على الداعى ان يكون خلصا.</a:t>
            </a:r>
            <a:endParaRPr lang="en-US" sz="3900" b="1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8107680" y="3549226"/>
            <a:ext cx="2240280" cy="86698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الداعى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47960" y="3549226"/>
            <a:ext cx="2026920" cy="86698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الدعاة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0040" y="4416213"/>
            <a:ext cx="7787640" cy="894080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r"/>
            <a:r>
              <a:rPr lang="ar-SA" sz="3900" b="1" dirty="0" smtClean="0"/>
              <a:t>اللهم اجعلنى عالما ربانيا.</a:t>
            </a:r>
            <a:endParaRPr lang="en-US" sz="3900" b="1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8107680" y="4416213"/>
            <a:ext cx="2240280" cy="86698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العالم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347960" y="4416213"/>
            <a:ext cx="2026920" cy="86698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العلماء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0040" y="5283200"/>
            <a:ext cx="7787640" cy="894080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نية المؤمن خير من عمله.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07680" y="5283200"/>
            <a:ext cx="2240280" cy="86698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عمل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347960" y="5283200"/>
            <a:ext cx="2026920" cy="86698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اعمال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0040" y="6150187"/>
            <a:ext cx="7787640" cy="894080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زيد رجل عالم.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107680" y="6150187"/>
            <a:ext cx="2240280" cy="86698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رجل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347960" y="6150187"/>
            <a:ext cx="2026920" cy="86698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رجال</a:t>
            </a:r>
            <a:endParaRPr lang="en-US" sz="3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298029"/>
            <a:ext cx="12054840" cy="65023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3400" dirty="0" smtClean="0">
                <a:latin typeface="Nikosh" pitchFamily="2" charset="0"/>
                <a:cs typeface="Nikosh" pitchFamily="2" charset="0"/>
              </a:rPr>
              <a:t>تحقيق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করি</a:t>
            </a:r>
            <a:endParaRPr lang="en-US" sz="3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" y="948267"/>
            <a:ext cx="12054840" cy="650240"/>
          </a:xfrm>
          <a:prstGeom prst="rect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الاستماتة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" y="170688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2800" dirty="0" smtClean="0"/>
              <a:t> </a:t>
            </a:r>
            <a:r>
              <a:rPr lang="ar-SA" sz="2800" b="1" dirty="0" smtClean="0"/>
              <a:t>استماتَ</a:t>
            </a:r>
            <a:r>
              <a:rPr lang="ar-SA" sz="2800" dirty="0" smtClean="0"/>
              <a:t> لـ </a:t>
            </a:r>
            <a:r>
              <a:rPr lang="ar-SA" sz="2800" b="1" dirty="0" smtClean="0"/>
              <a:t>يستميت</a:t>
            </a:r>
            <a:r>
              <a:rPr lang="ar-SA" sz="2800" dirty="0" smtClean="0"/>
              <a:t> ، </a:t>
            </a:r>
            <a:r>
              <a:rPr lang="ar-SA" sz="2800" b="1" dirty="0" smtClean="0"/>
              <a:t>اسْتَمِتْ</a:t>
            </a:r>
            <a:r>
              <a:rPr lang="ar-SA" sz="2800" dirty="0" smtClean="0"/>
              <a:t> ، </a:t>
            </a:r>
            <a:r>
              <a:rPr lang="ar-SA" sz="2800" b="1" dirty="0" smtClean="0"/>
              <a:t>استماتةً</a:t>
            </a:r>
            <a:r>
              <a:rPr lang="ar-SA" sz="2800" dirty="0" smtClean="0"/>
              <a:t> ، فهو </a:t>
            </a:r>
            <a:r>
              <a:rPr lang="ar-SA" sz="2800" b="1" dirty="0" smtClean="0"/>
              <a:t>مُستمِيت</a:t>
            </a:r>
            <a:r>
              <a:rPr lang="ar-SA" sz="2800" dirty="0" smtClean="0"/>
              <a:t> ، والمفعول </a:t>
            </a:r>
            <a:r>
              <a:rPr lang="ar-SA" sz="2800" b="1" dirty="0" smtClean="0"/>
              <a:t>مستماتٌ</a:t>
            </a:r>
            <a:r>
              <a:rPr lang="ar-SA" sz="2800" dirty="0" smtClean="0"/>
              <a:t> له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01200" y="173397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صيغة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6720" y="2492587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z-Cyrl-AZ" sz="3900" b="1" dirty="0" smtClean="0">
                <a:latin typeface="Arial" pitchFamily="34" charset="0"/>
                <a:cs typeface="Arial" pitchFamily="34" charset="0"/>
              </a:rPr>
              <a:t>Х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601200" y="2519680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بحث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6720" y="325120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الاستماتة-الاستموات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601200" y="327829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مصدر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26720" y="400981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الاستفعال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601200" y="403690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باب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6720" y="4768427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م-و-ت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601200" y="4795520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مادة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26720" y="5527040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>
                <a:latin typeface="Arial" pitchFamily="34" charset="0"/>
                <a:cs typeface="Arial" pitchFamily="34" charset="0"/>
              </a:rPr>
              <a:t>اجواف واوى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601200" y="5554134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جنس</a:t>
            </a:r>
            <a:endParaRPr lang="en-US" sz="3900" b="1" dirty="0">
              <a:solidFill>
                <a:srgbClr val="FFFF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26720" y="6285653"/>
            <a:ext cx="9174480" cy="785707"/>
          </a:xfrm>
          <a:prstGeom prst="rect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560" tIns="46781" rIns="93560" bIns="46781" rtlCol="0" anchor="ctr"/>
          <a:lstStyle/>
          <a:p>
            <a:pPr algn="ctr"/>
            <a:r>
              <a:rPr lang="ar-SA" sz="3900" b="1" dirty="0" smtClean="0"/>
              <a:t>ذهاب فى طلب الشىءِ كلُ مذهب</a:t>
            </a:r>
            <a:endParaRPr lang="en-US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601200" y="6312747"/>
            <a:ext cx="2880360" cy="758613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48" tIns="64374" rIns="128748" bIns="64374" rtlCol="0" anchor="ctr"/>
          <a:lstStyle/>
          <a:p>
            <a:pPr algn="ctr"/>
            <a:r>
              <a:rPr lang="ar-SA" sz="3900" b="1" dirty="0" smtClean="0">
                <a:solidFill>
                  <a:srgbClr val="FFFF00"/>
                </a:solidFill>
              </a:rPr>
              <a:t>معنى</a:t>
            </a:r>
            <a:endParaRPr lang="en-US" sz="3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2" grpId="0" animBg="1"/>
      <p:bldP spid="2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377</Words>
  <Application>Microsoft Office PowerPoint</Application>
  <PresentationFormat>Custom</PresentationFormat>
  <Paragraphs>162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بسم الله الرحمن الرحيم السلام عليكم ورحمة الله وبركاته اهلا وسهلا فى صف الوسائط المتعددة باونلين</vt:lpstr>
      <vt:lpstr>تعريف الاستاذ</vt:lpstr>
      <vt:lpstr>عنوان الدرس</vt:lpstr>
      <vt:lpstr>نتائج الدرس/শিখনফল بعد إختتام هذا الدرس تستطيعوا ان تتعلم- এই পাঠ শেষে তোমরা জানতে পারবে- </vt:lpstr>
      <vt:lpstr>Slide 5</vt:lpstr>
      <vt:lpstr>Slide 6</vt:lpstr>
      <vt:lpstr>تصحيح الجمل أكتب (صحيح) إذا كانت العبارة صحيحة أو (خطأ) إذا كانة العبارة خطئة</vt:lpstr>
      <vt:lpstr>أذكر مفردا من الجمع ثم اجعلها فى جملة مفيدة من عندك:</vt:lpstr>
      <vt:lpstr>تحقيق বা শব্দ বিশ্লেষণ করি</vt:lpstr>
      <vt:lpstr>تحقيق বা শব্দ বিশ্লেষণ করি</vt:lpstr>
      <vt:lpstr>تحقيق বা শব্দ বিশ্লেষণ করি</vt:lpstr>
      <vt:lpstr>تحقيق বা শব্দ বিশ্লেষণ করি</vt:lpstr>
      <vt:lpstr>تحقيق বা শব্দ বিশ্লেষণ করি</vt:lpstr>
      <vt:lpstr>تحقيق বা শব্দ বিশ্লেষণ করি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148</cp:revision>
  <dcterms:created xsi:type="dcterms:W3CDTF">2020-06-29T17:31:00Z</dcterms:created>
  <dcterms:modified xsi:type="dcterms:W3CDTF">2020-07-16T17:52:39Z</dcterms:modified>
</cp:coreProperties>
</file>