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7" r:id="rId2"/>
    <p:sldMasterId id="2147483776" r:id="rId3"/>
  </p:sldMasterIdLst>
  <p:notesMasterIdLst>
    <p:notesMasterId r:id="rId26"/>
  </p:notesMasterIdLst>
  <p:sldIdLst>
    <p:sldId id="256" r:id="rId4"/>
    <p:sldId id="258" r:id="rId5"/>
    <p:sldId id="257" r:id="rId6"/>
    <p:sldId id="259" r:id="rId7"/>
    <p:sldId id="260" r:id="rId8"/>
    <p:sldId id="262" r:id="rId9"/>
    <p:sldId id="282" r:id="rId10"/>
    <p:sldId id="263" r:id="rId11"/>
    <p:sldId id="264" r:id="rId12"/>
    <p:sldId id="272" r:id="rId13"/>
    <p:sldId id="337" r:id="rId14"/>
    <p:sldId id="267" r:id="rId15"/>
    <p:sldId id="283" r:id="rId16"/>
    <p:sldId id="266" r:id="rId17"/>
    <p:sldId id="336" r:id="rId18"/>
    <p:sldId id="340" r:id="rId19"/>
    <p:sldId id="274" r:id="rId20"/>
    <p:sldId id="276" r:id="rId21"/>
    <p:sldId id="277" r:id="rId22"/>
    <p:sldId id="339" r:id="rId23"/>
    <p:sldId id="291" r:id="rId24"/>
    <p:sldId id="28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EL" initials="D" lastIdx="1" clrIdx="0">
    <p:extLst>
      <p:ext uri="{19B8F6BF-5375-455C-9EA6-DF929625EA0E}">
        <p15:presenceInfo xmlns:p15="http://schemas.microsoft.com/office/powerpoint/2012/main" userId="DO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2251" autoAdjust="0"/>
  </p:normalViewPr>
  <p:slideViewPr>
    <p:cSldViewPr snapToGrid="0">
      <p:cViewPr varScale="1">
        <p:scale>
          <a:sx n="57" d="100"/>
          <a:sy n="57" d="100"/>
        </p:scale>
        <p:origin x="9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79B95-4618-4ED1-8FFE-DD0A9D2CDB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367B0-3945-475C-9C44-66C722FF8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70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900" b="1" i="1" dirty="0">
                <a:latin typeface="Bodoni MT Black" panose="02070A03080606020203" pitchFamily="18" charset="0"/>
              </a:rPr>
              <a:t>Greetings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367B0-3945-475C-9C44-66C722FF8F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92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800" b="1" i="1" dirty="0">
                <a:latin typeface="Bodoni MT Black" panose="02070A03080606020203" pitchFamily="18" charset="0"/>
              </a:rPr>
              <a:t>Learning outcomes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367B0-3945-475C-9C44-66C722FF8F6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924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800" b="1" i="1" dirty="0">
                <a:latin typeface="Bodoni MT Black" panose="02070A03080606020203" pitchFamily="18" charset="0"/>
              </a:rPr>
              <a:t>Standard reading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367B0-3945-475C-9C44-66C722FF8F6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41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800" b="1" i="1" dirty="0">
                <a:latin typeface="Bodoni MT Black" panose="02070A03080606020203" pitchFamily="18" charset="0"/>
              </a:rPr>
              <a:t>Milk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367B0-3945-475C-9C44-66C722FF8F6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48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800" b="1" i="1" dirty="0">
                <a:latin typeface="Bodoni MT Black" panose="02070A03080606020203" pitchFamily="18" charset="0"/>
              </a:rPr>
              <a:t>Eggs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367B0-3945-475C-9C44-66C722FF8F6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839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800" b="1" i="1" dirty="0">
                <a:latin typeface="Bodoni MT Black" panose="02070A03080606020203" pitchFamily="18" charset="0"/>
              </a:rPr>
              <a:t>Fruits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367B0-3945-475C-9C44-66C722FF8F6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395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800" b="1" i="1" dirty="0">
                <a:latin typeface="Bodoni MT Black" panose="02070A03080606020203" pitchFamily="18" charset="0"/>
              </a:rPr>
              <a:t>Individual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367B0-3945-475C-9C44-66C722FF8F6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5936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800" b="1" i="1" dirty="0">
                <a:latin typeface="Bodoni MT Black" panose="02070A03080606020203" pitchFamily="18" charset="0"/>
              </a:rPr>
              <a:t>Group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367B0-3945-475C-9C44-66C722FF8F6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918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800" b="1" i="1" dirty="0">
                <a:latin typeface="Bodoni MT Black" panose="02070A03080606020203" pitchFamily="18" charset="0"/>
              </a:rPr>
              <a:t>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367B0-3945-475C-9C44-66C722FF8F6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095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800" b="1" i="1" dirty="0">
                <a:latin typeface="Bodoni MT Black" panose="02070A03080606020203" pitchFamily="18" charset="0"/>
              </a:rPr>
              <a:t>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367B0-3945-475C-9C44-66C722FF8F6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55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0FA7-B704-49BA-AD79-41C4625E7C4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54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900" b="1" i="1" dirty="0">
                <a:latin typeface="Bodoni MT Black" panose="02070A03080606020203" pitchFamily="18" charset="0"/>
              </a:rPr>
              <a:t>Teacher's identity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367B0-3945-475C-9C44-66C722FF8F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577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800" b="1" i="1" dirty="0">
                <a:latin typeface="Bodoni MT Black" panose="02070A03080606020203" pitchFamily="18" charset="0"/>
              </a:rPr>
              <a:t>Home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367B0-3945-475C-9C44-66C722FF8F6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325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i="1" dirty="0">
                <a:latin typeface="Bodoni MT Black" panose="02070A03080606020203" pitchFamily="18" charset="0"/>
              </a:rPr>
              <a:t>Ending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367B0-3945-475C-9C44-66C722FF8F6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93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900" b="1" i="1" dirty="0"/>
              <a:t>Lesson identity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367B0-3945-475C-9C44-66C722FF8F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87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800" b="1" i="1" dirty="0">
                <a:latin typeface="Bodoni MT Black" panose="02070A03080606020203" pitchFamily="18" charset="0"/>
              </a:rPr>
              <a:t>Rice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367B0-3945-475C-9C44-66C722FF8F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95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800" b="1" i="1" dirty="0">
                <a:latin typeface="Bodoni MT Black" panose="02070A03080606020203" pitchFamily="18" charset="0"/>
              </a:rPr>
              <a:t>Fish curry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367B0-3945-475C-9C44-66C722FF8F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82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800" b="1" i="1" dirty="0">
                <a:latin typeface="Bodoni MT Black" panose="02070A03080606020203" pitchFamily="18" charset="0"/>
              </a:rPr>
              <a:t>Meat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367B0-3945-475C-9C44-66C722FF8F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1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800" b="1" i="1" dirty="0">
                <a:latin typeface="Bodoni MT Black" panose="02070A03080606020203" pitchFamily="18" charset="0"/>
              </a:rPr>
              <a:t>Lentil soup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367B0-3945-475C-9C44-66C722FF8F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78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800" b="1" i="1" dirty="0">
                <a:latin typeface="Bodoni MT Black" panose="02070A03080606020203" pitchFamily="18" charset="0"/>
              </a:rPr>
              <a:t>Vegetables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367B0-3945-475C-9C44-66C722FF8F6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222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800" b="1" i="1" dirty="0">
                <a:latin typeface="Bodoni MT Black" panose="02070A03080606020203" pitchFamily="18" charset="0"/>
              </a:rPr>
              <a:t>Lesson declaration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367B0-3945-475C-9C44-66C722FF8F6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44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92490-F5CC-46C4-908F-8B235D2DF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333311-0B03-464C-B2F3-5DE8CDF6B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EE6A0-969A-4835-BAA0-FC9D734B6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92876-8070-47F9-8C68-A9A02725B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8A624-3652-484C-80E2-5E7EC5FC0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15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43FC2-BB0C-4006-9436-006D4EFA1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5932C7-F7DF-4AAB-A9CE-C86A13820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F497B-C2E1-4684-8CF3-CC9464DFF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0297B-6FCD-4922-96EF-964410CA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6FD49-2FAA-4C5D-AAA6-5CA64D0AF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8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16D84C-A45C-4714-9EC4-5A9E38259A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050C2-17DE-4455-AD9C-163916AE5D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2348F-43F2-4545-AF5A-2860708BB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A640A-684E-4798-8CFC-6067E271D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F7228-1824-4CC4-9AAA-0EAE0283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68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14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19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63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02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560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265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62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2A829-C622-4E1D-9F40-6EDF028D8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3FC78-AB01-4488-A207-090821998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329C1-9DB5-4271-8035-B0356B158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3A08E-3908-444E-BC5E-D0B32CD3E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E9712-5AE3-4591-AF30-831B7CCB7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163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2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049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65163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691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97081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109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902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643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03599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9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59052-51F2-4054-8FC2-12DA7834E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C745C-1D27-46B2-960E-D8D310F75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CF679-D25F-4D03-8BBE-001DA44D2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FA243-204B-41A7-9EBF-D75ABF603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F9587-1C38-420C-A22D-099B9DDFD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609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60725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580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052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398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004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779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609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990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726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81844-90DD-4CA8-8B0E-0BE4CDDAB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016F7-F357-4633-83EB-B2D302281A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AF9309-7DE8-4E6B-BB9C-843DADFAE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21A252-563B-46BC-9F9F-49ECB2284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374558-AB20-42DB-BFB9-630EA9AD0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8B776-EDBE-495B-B772-5A2374665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1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3AAC2-F9DB-4942-9418-F06467D3F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BCB85-63EF-4965-AB30-B80BFD9F0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4C2F63-ACF6-4FB9-9886-EB20BDBF2E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F65DFE-2CB8-4968-BF4E-F9098960BD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9FAF35-B4C2-4100-B93D-AA9C0DF7DC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154BE2-9499-4C51-8814-C47F26882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6548BA-72CE-4CDC-8299-BC4675B45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E440C-8430-4C78-B640-5B6E33CEB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19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91891-1F3B-4A30-ABCF-DECAB2209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D0176C-6DEE-4C41-8D95-0949FBCD4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C8D9E6-CC4D-428B-9EB1-27A7AF50E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E0C4B5-B11D-413F-8328-437B21286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12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EE2A20-5222-4CD2-A66E-3E1AE3E16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B93215-6959-448E-8CFA-57C007D0F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2075CF-4A7A-471B-BD8D-6C513E3F3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76EE7-CBC4-4313-A8E3-6F26597BA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FF92A-5304-4031-A65B-404F145A9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3DD3A8-FEAF-4A55-BC46-816A53C42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876176-1A1C-4544-A349-077C22737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A47CC4-96DC-42CA-99F4-35D01182F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C60E69-A907-407C-95AE-D4C4ED8D2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5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5205A-A4A0-47A0-B730-5562C495E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9E197C-5565-4C9A-B2B5-FAF3F080E2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3D7D8A-EB8F-4FA3-8C5C-B7DF6E87B4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1F397-FEFB-41FC-A36D-90DECE327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996AA-D7D1-4838-ABD7-01BEFC19F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926D7-AECD-49B0-BF34-EB1989D49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2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437DB6-30FB-4D76-8801-F78BD1920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7BC8BE-9D5F-40FD-9972-A8B6BDEC1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273F2-1D51-4EEB-8504-791D2A544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32B18-587A-4A64-82B1-7D070FD1C7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EE22F-3DD6-40D1-BA68-D98E8A3362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8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9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26AC684-45DE-47D2-875A-196B2F8EBAA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631CB0A-10DC-4BDF-BF86-003949D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5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4.jpg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5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10.jp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5" Type="http://schemas.openxmlformats.org/officeDocument/2006/relationships/image" Target="../media/image13.jpg"/><Relationship Id="rId4" Type="http://schemas.openxmlformats.org/officeDocument/2006/relationships/image" Target="../media/image7.jp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82E7B41-22B5-4DE9-8A81-5DC9B18DBC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068" y="965200"/>
            <a:ext cx="9685866" cy="5892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582E1D9-93E4-4346-9501-28D46EC32AF4}"/>
              </a:ext>
            </a:extLst>
          </p:cNvPr>
          <p:cNvSpPr txBox="1"/>
          <p:nvPr/>
        </p:nvSpPr>
        <p:spPr>
          <a:xfrm>
            <a:off x="4105077" y="67102"/>
            <a:ext cx="3981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morning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3F3702-F29F-49D8-AE6E-DBAB3540FB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4" y="0"/>
            <a:ext cx="1236133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E083FD5-D5B8-4271-9B84-22906DD371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8933" y="0"/>
            <a:ext cx="12361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0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762AA4-F6A4-4E13-9FCB-178E958DDC31}"/>
              </a:ext>
            </a:extLst>
          </p:cNvPr>
          <p:cNvSpPr txBox="1"/>
          <p:nvPr/>
        </p:nvSpPr>
        <p:spPr>
          <a:xfrm>
            <a:off x="2028946" y="1177528"/>
            <a:ext cx="652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latin typeface="Bodoni MT Black" panose="02070A03080606020203" pitchFamily="18" charset="0"/>
              </a:rPr>
              <a:t>Learning out comes: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6B10DC-C88F-4172-AD12-53C773824BBB}"/>
              </a:ext>
            </a:extLst>
          </p:cNvPr>
          <p:cNvSpPr txBox="1"/>
          <p:nvPr/>
        </p:nvSpPr>
        <p:spPr>
          <a:xfrm>
            <a:off x="2028946" y="1946969"/>
            <a:ext cx="785627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Bodoni MT Black" panose="02070A03080606020203" pitchFamily="18" charset="0"/>
              </a:rPr>
              <a:t>After finishing the chapter the SS will be able to —</a:t>
            </a:r>
          </a:p>
          <a:p>
            <a:pPr marL="514350" indent="-514350">
              <a:buAutoNum type="arabicPeriod"/>
            </a:pPr>
            <a:r>
              <a:rPr lang="en-US" sz="2800" b="1" i="1" dirty="0">
                <a:latin typeface="Bodoni MT Black" panose="02070A03080606020203" pitchFamily="18" charset="0"/>
              </a:rPr>
              <a:t>Say what is good food</a:t>
            </a:r>
          </a:p>
          <a:p>
            <a:pPr marL="514350" indent="-514350">
              <a:buAutoNum type="arabicPeriod"/>
            </a:pPr>
            <a:r>
              <a:rPr lang="en-US" sz="2800" b="1" i="1" dirty="0">
                <a:latin typeface="Bodoni MT Black" panose="02070A03080606020203" pitchFamily="18" charset="0"/>
              </a:rPr>
              <a:t> match the sentences</a:t>
            </a:r>
          </a:p>
          <a:p>
            <a:pPr marL="514350" indent="-514350">
              <a:buAutoNum type="arabicPeriod"/>
            </a:pPr>
            <a:r>
              <a:rPr lang="en-US" sz="2800" b="1" i="1" dirty="0">
                <a:latin typeface="Bodoni MT Black" panose="02070A03080606020203" pitchFamily="18" charset="0"/>
              </a:rPr>
              <a:t>Say true or false</a:t>
            </a:r>
          </a:p>
          <a:p>
            <a:pPr marL="514350" indent="-514350">
              <a:buAutoNum type="arabicPeriod"/>
            </a:pPr>
            <a:r>
              <a:rPr lang="en-US" sz="2800" b="1" i="1" dirty="0">
                <a:latin typeface="Bodoni MT Black" panose="02070A03080606020203" pitchFamily="18" charset="0"/>
              </a:rPr>
              <a:t>Fill in the  gaps without clues</a:t>
            </a:r>
          </a:p>
          <a:p>
            <a:pPr marL="514350" indent="-514350">
              <a:buAutoNum type="arabicPeriod"/>
            </a:pPr>
            <a:r>
              <a:rPr lang="en-US" sz="2800" b="1" i="1" dirty="0">
                <a:latin typeface="Bodoni MT Black" panose="02070A03080606020203" pitchFamily="18" charset="0"/>
              </a:rPr>
              <a:t>Make a dialogue about good food</a:t>
            </a:r>
          </a:p>
          <a:p>
            <a:r>
              <a:rPr lang="en-US" sz="2800" b="1" i="1" dirty="0">
                <a:latin typeface="Bodoni MT Black" panose="02070A03080606020203" pitchFamily="18" charset="0"/>
              </a:rPr>
              <a:t>6. Word meaning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1BC49A-BFD5-45DE-9BB9-8C31AD9ED7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4" y="0"/>
            <a:ext cx="1651789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5D13D9B-23A3-4BCC-9D46-5C0ECF1BF1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677626" y="-2"/>
            <a:ext cx="1497439" cy="68579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D75584-B4D5-4F19-9F44-91B35285E5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566833" y="1747203"/>
            <a:ext cx="1371598" cy="88499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599EDC-A629-4A1D-B5CB-595BFE09ED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10430" y="-3889666"/>
            <a:ext cx="1125485" cy="900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27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4E92C0C-4699-4E55-BDC9-8A4CF96445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481" y="800101"/>
            <a:ext cx="8485452" cy="59578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C576AEB-8C61-4686-A1D4-CE84FECC5988}"/>
              </a:ext>
            </a:extLst>
          </p:cNvPr>
          <p:cNvSpPr txBox="1"/>
          <p:nvPr/>
        </p:nvSpPr>
        <p:spPr>
          <a:xfrm>
            <a:off x="2283619" y="46107"/>
            <a:ext cx="7624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latin typeface="Bodoni MT Black" panose="02070A03080606020203" pitchFamily="18" charset="0"/>
              </a:rPr>
              <a:t>Loud or standard reading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980C79-6CEE-4D3E-ACCE-D0830C884B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0"/>
            <a:ext cx="1744133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1DF1FE8-FA60-4659-A691-1CE1D1708A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615348" y="0"/>
            <a:ext cx="15597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FAF2FA5-6A17-4FC0-AB7C-20057FDB7E49}"/>
              </a:ext>
            </a:extLst>
          </p:cNvPr>
          <p:cNvSpPr txBox="1"/>
          <p:nvPr/>
        </p:nvSpPr>
        <p:spPr>
          <a:xfrm>
            <a:off x="2492478" y="0"/>
            <a:ext cx="7548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rgbClr val="FF0000"/>
                </a:solidFill>
                <a:latin typeface="Bodoni MT Black" panose="02070A03080606020203" pitchFamily="18" charset="0"/>
              </a:rPr>
              <a:t>What are the pictures about?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807ADA-8E38-40D3-AAB1-595C5C8B80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636" y="829994"/>
            <a:ext cx="4268364" cy="51980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52BF40E-D7A8-4048-BCFF-A75BBA964B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829994"/>
            <a:ext cx="4524287" cy="51980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9C4F5A-87DD-4FF1-B5EF-45A1EEAC7EDA}"/>
              </a:ext>
            </a:extLst>
          </p:cNvPr>
          <p:cNvSpPr txBox="1"/>
          <p:nvPr/>
        </p:nvSpPr>
        <p:spPr>
          <a:xfrm>
            <a:off x="5776203" y="6150114"/>
            <a:ext cx="1693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latin typeface="Bodoni MT Black" panose="02070A03080606020203" pitchFamily="18" charset="0"/>
              </a:rPr>
              <a:t>Milk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5C87500-17BE-4F98-AA2C-7A6453555F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4" y="0"/>
            <a:ext cx="1693742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329DAD0-AD93-4C29-B102-06A5900617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64364" y="0"/>
            <a:ext cx="18107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25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3D0823-8389-456D-8B91-2ADEDDC99390}"/>
              </a:ext>
            </a:extLst>
          </p:cNvPr>
          <p:cNvSpPr txBox="1"/>
          <p:nvPr/>
        </p:nvSpPr>
        <p:spPr>
          <a:xfrm>
            <a:off x="2508285" y="37120"/>
            <a:ext cx="7662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latin typeface="Bodoni MT Black" panose="02070A03080606020203" pitchFamily="18" charset="0"/>
              </a:rPr>
              <a:t>What are the pictures about?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3CEA8C-5D97-425D-9458-948FFA509E4F}"/>
              </a:ext>
            </a:extLst>
          </p:cNvPr>
          <p:cNvSpPr txBox="1"/>
          <p:nvPr/>
        </p:nvSpPr>
        <p:spPr>
          <a:xfrm>
            <a:off x="5012788" y="6273225"/>
            <a:ext cx="1543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Bodoni MT Black" panose="02070A03080606020203" pitchFamily="18" charset="0"/>
              </a:rPr>
              <a:t>Eggs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AC5956-993E-4A83-92B2-BDD5C4C7C1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069" y="813723"/>
            <a:ext cx="4347899" cy="53428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46F77D2-1E0F-493D-9BDD-DE25CB8B38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866" y="872028"/>
            <a:ext cx="4199466" cy="53428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1429424-BF1D-4EC7-B734-504A97CC80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700230" y="0"/>
            <a:ext cx="1474836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BC50C03-64FE-40FF-A751-D0B2E28AE9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4" y="0"/>
            <a:ext cx="16622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2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8E69EF-700D-4CEC-8765-062B64858CF0}"/>
              </a:ext>
            </a:extLst>
          </p:cNvPr>
          <p:cNvSpPr txBox="1"/>
          <p:nvPr/>
        </p:nvSpPr>
        <p:spPr>
          <a:xfrm>
            <a:off x="1772055" y="46067"/>
            <a:ext cx="8285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latin typeface="Bodoni MT Black" panose="02070A03080606020203" pitchFamily="18" charset="0"/>
              </a:rPr>
              <a:t>What are the pictures about?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62168B-02A8-4175-889E-914CF24D43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937" y="730709"/>
            <a:ext cx="4017433" cy="27507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7C25D31-B3A8-4B95-AD5B-AB6A279E4D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481422"/>
            <a:ext cx="4131734" cy="28355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ED1F773-D945-4E97-BEB4-FCBD8260B5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671" y="705454"/>
            <a:ext cx="4131734" cy="2750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59D72A7-6239-455A-A768-8831EAE6805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266" y="3443397"/>
            <a:ext cx="4000435" cy="280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B584901-F7F2-4C3C-A3A9-C6DF82FF40CC}"/>
              </a:ext>
            </a:extLst>
          </p:cNvPr>
          <p:cNvSpPr txBox="1"/>
          <p:nvPr/>
        </p:nvSpPr>
        <p:spPr>
          <a:xfrm>
            <a:off x="4817148" y="6179712"/>
            <a:ext cx="1814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Bodoni MT Black" panose="02070A03080606020203" pitchFamily="18" charset="0"/>
              </a:rPr>
              <a:t>Fruits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52A9A1-C074-4DB7-BF40-B36F4A34AB2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4" y="0"/>
            <a:ext cx="1448126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11CA614-D4D1-416D-A04B-5D61238CFE6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14375" y="0"/>
            <a:ext cx="18606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6810C0-6977-44D1-B554-3B163A7EFD74}"/>
              </a:ext>
            </a:extLst>
          </p:cNvPr>
          <p:cNvSpPr/>
          <p:nvPr/>
        </p:nvSpPr>
        <p:spPr>
          <a:xfrm>
            <a:off x="1583266" y="1861108"/>
            <a:ext cx="902546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7213" indent="-557213">
              <a:buFontTx/>
              <a:buAutoNum type="arabicPeriod"/>
            </a:pP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is food very important for us?</a:t>
            </a:r>
          </a:p>
          <a:p>
            <a:pPr marL="557213" indent="-557213">
              <a:buAutoNum type="arabicPeriod"/>
            </a:pP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 you mean by ‘nutritious food’?</a:t>
            </a:r>
          </a:p>
          <a:p>
            <a:pPr marL="557213" indent="-557213">
              <a:buAutoNum type="arabicPeriod"/>
            </a:pP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food does a person need to eat a day?</a:t>
            </a:r>
          </a:p>
          <a:p>
            <a:pPr marL="557213" indent="-557213">
              <a:buAutoNum type="arabicPeriod"/>
            </a:pP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everyone need the same amount of food? Why 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A2BB19-6B22-42F4-9D7F-041708B1FE08}"/>
              </a:ext>
            </a:extLst>
          </p:cNvPr>
          <p:cNvSpPr txBox="1"/>
          <p:nvPr/>
        </p:nvSpPr>
        <p:spPr>
          <a:xfrm>
            <a:off x="3716867" y="169691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work: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B07CB8-2F74-4EDA-BC19-75C58D42AF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4" y="0"/>
            <a:ext cx="1439333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5289439-A209-4579-B8D6-9AFC6A082C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888133" y="0"/>
            <a:ext cx="1278466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BAA645A-3633-4B59-AED5-738EE07F62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268" y="37258"/>
            <a:ext cx="1811865" cy="155752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95125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7E15E96-D522-4656-87B3-A15CA0D17F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4" y="0"/>
            <a:ext cx="1456266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2E5C6B7-6CDD-41EA-AFF5-655512797C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888133" y="0"/>
            <a:ext cx="1286932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6ED708-4B59-4051-96D4-001932EC5C01}"/>
              </a:ext>
            </a:extLst>
          </p:cNvPr>
          <p:cNvSpPr txBox="1"/>
          <p:nvPr/>
        </p:nvSpPr>
        <p:spPr>
          <a:xfrm>
            <a:off x="1473200" y="135464"/>
            <a:ext cx="946573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Answers:</a:t>
            </a:r>
          </a:p>
          <a:p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Food is very important for us because we cannot live without it.</a:t>
            </a:r>
          </a:p>
          <a:p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Nutritious food means the right kind of food that our body need to grow properly and stay healthy.</a:t>
            </a:r>
          </a:p>
          <a:p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A person needs to eat a certain amount of food that his body needs.</a:t>
            </a:r>
          </a:p>
          <a:p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No, everyone does not need the same amount of food. Because it depends on his/ her growth and  physical structure.</a:t>
            </a:r>
          </a:p>
        </p:txBody>
      </p:sp>
    </p:spTree>
    <p:extLst>
      <p:ext uri="{BB962C8B-B14F-4D97-AF65-F5344CB8AC3E}">
        <p14:creationId xmlns:p14="http://schemas.microsoft.com/office/powerpoint/2010/main" val="26136395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A1874CB-8D7C-41B8-A7FE-79B88B19E700}"/>
              </a:ext>
            </a:extLst>
          </p:cNvPr>
          <p:cNvSpPr txBox="1"/>
          <p:nvPr/>
        </p:nvSpPr>
        <p:spPr>
          <a:xfrm>
            <a:off x="2747889" y="2654439"/>
            <a:ext cx="4925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Certain- </a:t>
            </a:r>
            <a:r>
              <a:rPr lang="en-US" sz="2000" b="1" i="1" dirty="0" err="1">
                <a:solidFill>
                  <a:srgbClr val="FF000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নির্দিষ্ট</a:t>
            </a:r>
            <a:r>
              <a:rPr lang="en-US" sz="2000" b="1" i="1" dirty="0">
                <a:solidFill>
                  <a:srgbClr val="FF000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 </a:t>
            </a:r>
            <a:r>
              <a:rPr lang="bn-IN" b="1" i="1" dirty="0">
                <a:solidFill>
                  <a:srgbClr val="FF000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i="1" dirty="0">
                <a:solidFill>
                  <a:srgbClr val="FF000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Particular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9C2D08-50F3-465E-AEB5-47C44A522614}"/>
              </a:ext>
            </a:extLst>
          </p:cNvPr>
          <p:cNvSpPr txBox="1"/>
          <p:nvPr/>
        </p:nvSpPr>
        <p:spPr>
          <a:xfrm>
            <a:off x="2675011" y="3114822"/>
            <a:ext cx="4807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70C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Contain–</a:t>
            </a:r>
            <a:r>
              <a:rPr lang="bn-IN" sz="2800" b="1" i="1" dirty="0">
                <a:solidFill>
                  <a:srgbClr val="0070C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 </a:t>
            </a:r>
            <a:r>
              <a:rPr lang="bn-IN" sz="2000" b="1" i="1" dirty="0">
                <a:solidFill>
                  <a:srgbClr val="0070C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ধারন করা  </a:t>
            </a:r>
            <a:r>
              <a:rPr lang="en-US" sz="2800" b="1" i="1" dirty="0">
                <a:solidFill>
                  <a:srgbClr val="0070C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Hold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E5F48F-79CF-4F16-9E94-28EB9D3F31B6}"/>
              </a:ext>
            </a:extLst>
          </p:cNvPr>
          <p:cNvSpPr txBox="1"/>
          <p:nvPr/>
        </p:nvSpPr>
        <p:spPr>
          <a:xfrm flipH="1">
            <a:off x="2709471" y="3472205"/>
            <a:ext cx="5117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Nutritious-</a:t>
            </a:r>
            <a:r>
              <a:rPr lang="bn-IN" sz="2800" b="1" i="1" dirty="0">
                <a:solidFill>
                  <a:srgbClr val="FF000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 </a:t>
            </a:r>
            <a:r>
              <a:rPr lang="bn-IN" sz="2000" b="1" i="1" dirty="0">
                <a:solidFill>
                  <a:srgbClr val="FF000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পুষ্টিকর  </a:t>
            </a:r>
            <a:r>
              <a:rPr lang="en-US" sz="2800" b="1" i="1" dirty="0">
                <a:solidFill>
                  <a:srgbClr val="FF000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Nutritive 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1B2600-4484-412D-966A-8400BF428FC3}"/>
              </a:ext>
            </a:extLst>
          </p:cNvPr>
          <p:cNvSpPr txBox="1"/>
          <p:nvPr/>
        </p:nvSpPr>
        <p:spPr>
          <a:xfrm>
            <a:off x="2733234" y="3793000"/>
            <a:ext cx="4925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Bodoni MT Black" panose="02070A03080606020203" pitchFamily="18" charset="0"/>
                <a:cs typeface="Times New Roman" panose="02020603050405020304" pitchFamily="18" charset="0"/>
              </a:rPr>
              <a:t>Quantity- </a:t>
            </a:r>
            <a:r>
              <a:rPr lang="bn-IN" sz="2000" b="1" i="1" dirty="0">
                <a:latin typeface="Bodoni MT Black" panose="02070A03080606020203" pitchFamily="18" charset="0"/>
                <a:cs typeface="Times New Roman" panose="02020603050405020304" pitchFamily="18" charset="0"/>
              </a:rPr>
              <a:t>পরিমাণ  </a:t>
            </a:r>
            <a:r>
              <a:rPr lang="en-US" sz="2800" b="1" i="1" dirty="0">
                <a:latin typeface="Bodoni MT Black" panose="02070A03080606020203" pitchFamily="18" charset="0"/>
                <a:cs typeface="Times New Roman" panose="02020603050405020304" pitchFamily="18" charset="0"/>
              </a:rPr>
              <a:t> Amount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8A779-C26F-4BCE-BD4C-0D9F32DD42D5}"/>
              </a:ext>
            </a:extLst>
          </p:cNvPr>
          <p:cNvSpPr txBox="1"/>
          <p:nvPr/>
        </p:nvSpPr>
        <p:spPr>
          <a:xfrm>
            <a:off x="2692738" y="4197850"/>
            <a:ext cx="5778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7030A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Remember- </a:t>
            </a:r>
            <a:r>
              <a:rPr lang="bn-IN" sz="2000" b="1" i="1" dirty="0">
                <a:solidFill>
                  <a:srgbClr val="7030A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মনে করা</a:t>
            </a:r>
            <a:r>
              <a:rPr lang="en-US" sz="2000" b="1" i="1" dirty="0">
                <a:solidFill>
                  <a:srgbClr val="7030A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 </a:t>
            </a:r>
            <a:r>
              <a:rPr lang="bn-IN" sz="2000" b="1" i="1" dirty="0">
                <a:solidFill>
                  <a:srgbClr val="7030A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solidFill>
                  <a:srgbClr val="7030A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i="1" dirty="0">
                <a:solidFill>
                  <a:srgbClr val="7030A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Recollect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B238F8-68C6-43DB-9FF9-3A58E1D92EB8}"/>
              </a:ext>
            </a:extLst>
          </p:cNvPr>
          <p:cNvSpPr txBox="1"/>
          <p:nvPr/>
        </p:nvSpPr>
        <p:spPr>
          <a:xfrm>
            <a:off x="2717934" y="4583728"/>
            <a:ext cx="5041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7030A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Physical-</a:t>
            </a:r>
            <a:r>
              <a:rPr lang="bn-IN" sz="2800" b="1" i="1" dirty="0">
                <a:solidFill>
                  <a:srgbClr val="7030A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 </a:t>
            </a:r>
            <a:r>
              <a:rPr lang="bn-IN" sz="2000" b="1" i="1" dirty="0">
                <a:solidFill>
                  <a:srgbClr val="7030A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শারীরিক</a:t>
            </a:r>
            <a:r>
              <a:rPr lang="en-US" sz="2800" b="1" i="1" dirty="0">
                <a:solidFill>
                  <a:srgbClr val="7030A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    Bodily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162F3C-CB55-4BA3-8B36-EF4606E20598}"/>
              </a:ext>
            </a:extLst>
          </p:cNvPr>
          <p:cNvSpPr txBox="1"/>
          <p:nvPr/>
        </p:nvSpPr>
        <p:spPr>
          <a:xfrm>
            <a:off x="2679836" y="5042355"/>
            <a:ext cx="5336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7030A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Structure- </a:t>
            </a:r>
            <a:r>
              <a:rPr lang="bn-IN" sz="2000" b="1" i="1" dirty="0">
                <a:solidFill>
                  <a:srgbClr val="7030A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গঠন</a:t>
            </a:r>
            <a:r>
              <a:rPr lang="en-US" sz="2800" b="1" i="1" dirty="0">
                <a:solidFill>
                  <a:srgbClr val="7030A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   Formation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07B7BE-D355-4766-8A24-F09DB6E6DD42}"/>
              </a:ext>
            </a:extLst>
          </p:cNvPr>
          <p:cNvSpPr txBox="1"/>
          <p:nvPr/>
        </p:nvSpPr>
        <p:spPr>
          <a:xfrm>
            <a:off x="2717934" y="5407749"/>
            <a:ext cx="5117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7030A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Substance- </a:t>
            </a:r>
            <a:r>
              <a:rPr lang="bn-IN" sz="2000" b="1" i="1" dirty="0">
                <a:solidFill>
                  <a:srgbClr val="7030A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পদার্থ</a:t>
            </a:r>
            <a:r>
              <a:rPr lang="en-US" sz="2000" b="1" i="1" dirty="0">
                <a:solidFill>
                  <a:srgbClr val="7030A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rgbClr val="7030A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  Element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CA3942-2177-4282-9B76-06127E05346A}"/>
              </a:ext>
            </a:extLst>
          </p:cNvPr>
          <p:cNvSpPr txBox="1"/>
          <p:nvPr/>
        </p:nvSpPr>
        <p:spPr>
          <a:xfrm>
            <a:off x="2717934" y="5852056"/>
            <a:ext cx="5336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7030A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Properly-</a:t>
            </a:r>
            <a:r>
              <a:rPr lang="bn-IN" sz="2000" b="1" i="1" dirty="0">
                <a:solidFill>
                  <a:srgbClr val="7030A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সঠিকভাবে</a:t>
            </a:r>
            <a:r>
              <a:rPr lang="en-US" sz="2000" b="1" i="1" dirty="0">
                <a:solidFill>
                  <a:srgbClr val="7030A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rgbClr val="7030A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   Rightly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77CAA4-B397-4895-B24A-1014F6775FC6}"/>
              </a:ext>
            </a:extLst>
          </p:cNvPr>
          <p:cNvSpPr txBox="1"/>
          <p:nvPr/>
        </p:nvSpPr>
        <p:spPr>
          <a:xfrm>
            <a:off x="2717934" y="6296363"/>
            <a:ext cx="4639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7030A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Depend- </a:t>
            </a:r>
            <a:r>
              <a:rPr lang="bn-IN" sz="2000" b="1" i="1" dirty="0">
                <a:solidFill>
                  <a:srgbClr val="7030A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নির্ভর করা</a:t>
            </a:r>
            <a:r>
              <a:rPr lang="en-US" sz="2000" b="1" i="1" dirty="0">
                <a:solidFill>
                  <a:srgbClr val="7030A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   </a:t>
            </a:r>
            <a:r>
              <a:rPr lang="en-US" sz="2800" b="1" i="1" dirty="0">
                <a:solidFill>
                  <a:srgbClr val="7030A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Rely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AA00BD-C12B-4A3D-81BC-4E617242F525}"/>
              </a:ext>
            </a:extLst>
          </p:cNvPr>
          <p:cNvSpPr txBox="1"/>
          <p:nvPr/>
        </p:nvSpPr>
        <p:spPr>
          <a:xfrm>
            <a:off x="4638185" y="125683"/>
            <a:ext cx="284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C00000"/>
                </a:solidFill>
                <a:latin typeface="Bodoni MT Black" panose="02070A03080606020203" pitchFamily="18" charset="0"/>
              </a:rPr>
              <a:t>Group work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E933CF-4A04-4903-87DA-71E3BF94EDEE}"/>
              </a:ext>
            </a:extLst>
          </p:cNvPr>
          <p:cNvSpPr txBox="1"/>
          <p:nvPr/>
        </p:nvSpPr>
        <p:spPr>
          <a:xfrm>
            <a:off x="1724064" y="1126203"/>
            <a:ext cx="74144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the meaning of the following words:</a:t>
            </a:r>
          </a:p>
          <a:p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Certain,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contain, </a:t>
            </a:r>
            <a:r>
              <a:rPr lang="en-US" sz="28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nutritious,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quantity,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remember,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structure, </a:t>
            </a:r>
            <a:r>
              <a:rPr lang="en-US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substance,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properly,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depend, physical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D244D96-1C95-49FA-B443-550E4D3566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2" y="-1"/>
            <a:ext cx="1464261" cy="6858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9479B82-3C7C-44FC-9EC4-184D592F9B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028582" y="0"/>
            <a:ext cx="1146483" cy="6858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C734AA5-2391-4C29-B222-8218211DF1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8237" y="105037"/>
            <a:ext cx="1743756" cy="13997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62211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9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641EB0-33B4-4A48-AFFD-E76EAF0AF176}"/>
              </a:ext>
            </a:extLst>
          </p:cNvPr>
          <p:cNvSpPr txBox="1"/>
          <p:nvPr/>
        </p:nvSpPr>
        <p:spPr>
          <a:xfrm>
            <a:off x="1642533" y="967921"/>
            <a:ext cx="689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five questions from the following table</a:t>
            </a:r>
            <a:r>
              <a:rPr lang="en-US" sz="2400" b="1" i="1" dirty="0">
                <a:latin typeface="Bodoni MT Black" panose="02070A03080606020203" pitchFamily="18" charset="0"/>
              </a:rPr>
              <a:t>.</a:t>
            </a:r>
            <a:endParaRPr lang="en-US" sz="2800" b="1" i="1" dirty="0">
              <a:latin typeface="Bodoni MT Black" panose="02070A03080606020203" pitchFamily="18" charset="0"/>
            </a:endParaRP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847CAAEC-FE8D-4807-BBD0-CCAD92DA4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280015"/>
              </p:ext>
            </p:extLst>
          </p:nvPr>
        </p:nvGraphicFramePr>
        <p:xfrm>
          <a:off x="1794932" y="1786262"/>
          <a:ext cx="8551333" cy="374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430">
                  <a:extLst>
                    <a:ext uri="{9D8B030D-6E8A-4147-A177-3AD203B41FA5}">
                      <a16:colId xmlns:a16="http://schemas.microsoft.com/office/drawing/2014/main" val="1766284175"/>
                    </a:ext>
                  </a:extLst>
                </a:gridCol>
                <a:gridCol w="840014">
                  <a:extLst>
                    <a:ext uri="{9D8B030D-6E8A-4147-A177-3AD203B41FA5}">
                      <a16:colId xmlns:a16="http://schemas.microsoft.com/office/drawing/2014/main" val="237991320"/>
                    </a:ext>
                  </a:extLst>
                </a:gridCol>
                <a:gridCol w="5812889">
                  <a:extLst>
                    <a:ext uri="{9D8B030D-6E8A-4147-A177-3AD203B41FA5}">
                      <a16:colId xmlns:a16="http://schemas.microsoft.com/office/drawing/2014/main" val="1784444544"/>
                    </a:ext>
                  </a:extLst>
                </a:gridCol>
              </a:tblGrid>
              <a:tr h="749296">
                <a:tc>
                  <a:txBody>
                    <a:bodyPr/>
                    <a:lstStyle/>
                    <a:p>
                      <a:r>
                        <a:rPr lang="en-US" sz="2800" i="1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Essential for our body?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88567"/>
                  </a:ext>
                </a:extLst>
              </a:tr>
              <a:tr h="749296"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 for our skin?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806056"/>
                  </a:ext>
                </a:extLst>
              </a:tr>
              <a:tr h="749296"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foods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 need to eat good food?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782369"/>
                  </a:ext>
                </a:extLst>
              </a:tr>
              <a:tr h="749296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Vegetables contain?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581661"/>
                  </a:ext>
                </a:extLst>
              </a:tr>
              <a:tr h="749296">
                <a:tc>
                  <a:txBody>
                    <a:bodyPr/>
                    <a:lstStyle/>
                    <a:p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Minerals</a:t>
                      </a:r>
                      <a:r>
                        <a:rPr lang="en-US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to us?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433344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29FD550C-D602-4F36-82BD-3EF30E2A5F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5" y="0"/>
            <a:ext cx="1574796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D91A5CE-741C-42F5-A2B8-D736963707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49466" y="0"/>
            <a:ext cx="1625599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D10564E-3157-4B21-8AA5-14E0CB4647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959" y="1951"/>
            <a:ext cx="1625599" cy="15648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9E3B3CE-20CC-4667-BA00-AD769A210EAD}"/>
              </a:ext>
            </a:extLst>
          </p:cNvPr>
          <p:cNvSpPr txBox="1"/>
          <p:nvPr/>
        </p:nvSpPr>
        <p:spPr>
          <a:xfrm>
            <a:off x="4470400" y="133263"/>
            <a:ext cx="2150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Pair work</a:t>
            </a:r>
          </a:p>
        </p:txBody>
      </p:sp>
    </p:spTree>
    <p:extLst>
      <p:ext uri="{BB962C8B-B14F-4D97-AF65-F5344CB8AC3E}">
        <p14:creationId xmlns:p14="http://schemas.microsoft.com/office/powerpoint/2010/main" val="221671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3599B18-A101-4C91-A6F0-744D4317AFE1}"/>
              </a:ext>
            </a:extLst>
          </p:cNvPr>
          <p:cNvSpPr txBox="1"/>
          <p:nvPr/>
        </p:nvSpPr>
        <p:spPr>
          <a:xfrm>
            <a:off x="2226732" y="2594971"/>
            <a:ext cx="77385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Both"/>
            </a:pPr>
            <a:r>
              <a:rPr lang="en-US" sz="2400" i="1" dirty="0">
                <a:latin typeface="Bodoni MT Black" panose="02070A03080606020203" pitchFamily="18" charset="0"/>
              </a:rPr>
              <a:t>We should eat good food to ----------.</a:t>
            </a:r>
          </a:p>
          <a:p>
            <a:pPr marL="514350" indent="-514350">
              <a:buAutoNum type="alphaLcParenBoth"/>
            </a:pPr>
            <a:r>
              <a:rPr lang="en-US" sz="2400" i="1" dirty="0">
                <a:latin typeface="Bodoni MT Black" panose="02070A03080606020203" pitchFamily="18" charset="0"/>
              </a:rPr>
              <a:t> We should not eat more than-------.</a:t>
            </a:r>
          </a:p>
          <a:p>
            <a:pPr marL="514350" indent="-514350">
              <a:buAutoNum type="alphaLcParenBoth"/>
            </a:pPr>
            <a:r>
              <a:rPr lang="en-US" sz="2400" i="1" dirty="0">
                <a:latin typeface="Bodoni MT Black" panose="02070A03080606020203" pitchFamily="18" charset="0"/>
              </a:rPr>
              <a:t> Eating too much food is not --------.</a:t>
            </a:r>
          </a:p>
          <a:p>
            <a:pPr marL="514350" indent="-514350">
              <a:buAutoNum type="alphaLcParenBoth"/>
            </a:pPr>
            <a:r>
              <a:rPr lang="en-US" sz="2400" i="1" dirty="0">
                <a:latin typeface="Bodoni MT Black" panose="02070A03080606020203" pitchFamily="18" charset="0"/>
              </a:rPr>
              <a:t> Good food means ----------------------.</a:t>
            </a:r>
          </a:p>
          <a:p>
            <a:pPr marL="514350" indent="-514350">
              <a:buAutoNum type="alphaLcParenBoth"/>
            </a:pPr>
            <a:r>
              <a:rPr lang="en-US" sz="2400" i="1" dirty="0">
                <a:latin typeface="Bodoni MT Black" panose="02070A03080606020203" pitchFamily="18" charset="0"/>
              </a:rPr>
              <a:t> We cannot live without --------------.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53B192-2C76-40AA-BE68-E4A30913C017}"/>
              </a:ext>
            </a:extLst>
          </p:cNvPr>
          <p:cNvSpPr txBox="1"/>
          <p:nvPr/>
        </p:nvSpPr>
        <p:spPr>
          <a:xfrm>
            <a:off x="2827866" y="1768957"/>
            <a:ext cx="55879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>
                <a:latin typeface="Bodoni MT Black" panose="02070A03080606020203" pitchFamily="18" charset="0"/>
              </a:rPr>
              <a:t>Complete the sentences.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A1EB33-F146-43E0-861D-2A991C3EDB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4" y="0"/>
            <a:ext cx="1625599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153A55-387F-4DC8-97AA-6C4B23C18F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49466" y="0"/>
            <a:ext cx="1625599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D5ACC97-C5ED-46AA-B48F-B23E980517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333999" y="1488048"/>
            <a:ext cx="1625599" cy="90424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A641648-4E0A-48A7-9796-E2CBDCEF1D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83201" y="-3604716"/>
            <a:ext cx="1625599" cy="890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12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26EC55-2014-4EF4-BFB3-BF6B53588B28}"/>
              </a:ext>
            </a:extLst>
          </p:cNvPr>
          <p:cNvSpPr txBox="1"/>
          <p:nvPr/>
        </p:nvSpPr>
        <p:spPr>
          <a:xfrm>
            <a:off x="2133056" y="2414881"/>
            <a:ext cx="62489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Md. Saiful Islam</a:t>
            </a:r>
          </a:p>
          <a:p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teacher(English)</a:t>
            </a:r>
          </a:p>
          <a:p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Bagbari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Chowbaria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High School</a:t>
            </a:r>
          </a:p>
          <a:p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Tangail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Sadar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Tangail</a:t>
            </a:r>
          </a:p>
          <a:p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hridoy9555@gmail.com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754D23-D12F-45CA-8EEB-26BBBEB51D74}"/>
              </a:ext>
            </a:extLst>
          </p:cNvPr>
          <p:cNvSpPr txBox="1"/>
          <p:nvPr/>
        </p:nvSpPr>
        <p:spPr>
          <a:xfrm>
            <a:off x="4674224" y="187616"/>
            <a:ext cx="57954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dirty="0">
                <a:latin typeface="Bodoni MT Black" panose="02070A03080606020203" pitchFamily="18" charset="0"/>
              </a:rPr>
              <a:t>Introducing: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30C804-F9E3-4FC0-9782-EA73F8D396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302" y="187616"/>
            <a:ext cx="1810702" cy="18107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405234-2358-46F2-BD61-8CA2BB5518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4" y="0"/>
            <a:ext cx="1705427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115D4E8-2347-4CDA-A0E8-8CD9C3C784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639" y="0"/>
            <a:ext cx="17054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05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F47BA9-EA60-416C-BD26-EC3B546C5E49}"/>
              </a:ext>
            </a:extLst>
          </p:cNvPr>
          <p:cNvSpPr txBox="1"/>
          <p:nvPr/>
        </p:nvSpPr>
        <p:spPr>
          <a:xfrm>
            <a:off x="0" y="728680"/>
            <a:ext cx="12084148" cy="5162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Bodoni MT Black" panose="02070A03080606020203" pitchFamily="18" charset="0"/>
              </a:rPr>
              <a:t>Choose the best answer from the alternatives:</a:t>
            </a:r>
          </a:p>
          <a:p>
            <a:pPr marL="257175" indent="-257175">
              <a:buAutoNum type="alphaLcParenBoth"/>
            </a:pPr>
            <a:r>
              <a:rPr lang="en-US" sz="1500" dirty="0">
                <a:latin typeface="Bodoni MT Black" panose="02070A03080606020203" pitchFamily="18" charset="0"/>
              </a:rPr>
              <a:t> </a:t>
            </a:r>
            <a:r>
              <a:rPr lang="en-US" sz="2400" b="1" i="1" dirty="0">
                <a:latin typeface="Bodoni MT Black" panose="02070A03080606020203" pitchFamily="18" charset="0"/>
              </a:rPr>
              <a:t>Foods are divided into classes according to their -- (</a:t>
            </a:r>
            <a:r>
              <a:rPr lang="en-US" sz="2400" b="1" i="1" dirty="0" err="1">
                <a:latin typeface="Bodoni MT Black" panose="02070A03080606020203" pitchFamily="18" charset="0"/>
              </a:rPr>
              <a:t>i</a:t>
            </a:r>
            <a:r>
              <a:rPr lang="en-US" sz="2400" b="1" i="1" dirty="0">
                <a:latin typeface="Bodoni MT Black" panose="02070A03080606020203" pitchFamily="18" charset="0"/>
              </a:rPr>
              <a:t>) </a:t>
            </a:r>
            <a:r>
              <a:rPr lang="en-US" sz="2400" b="1" i="1" dirty="0" err="1">
                <a:latin typeface="Bodoni MT Black" panose="02070A03080606020203" pitchFamily="18" charset="0"/>
              </a:rPr>
              <a:t>colours</a:t>
            </a:r>
            <a:r>
              <a:rPr lang="en-US" sz="2400" b="1" i="1" dirty="0">
                <a:latin typeface="Bodoni MT Black" panose="02070A03080606020203" pitchFamily="18" charset="0"/>
              </a:rPr>
              <a:t> and tastes (ii) shapes and sizes (iii) substances they contain (iv)  water they contain.</a:t>
            </a:r>
          </a:p>
          <a:p>
            <a:pPr marL="257175" indent="-257175">
              <a:buAutoNum type="alphaLcParenBoth"/>
            </a:pPr>
            <a:r>
              <a:rPr lang="en-US" sz="2000" dirty="0">
                <a:latin typeface="Bodoni MT Black" panose="02070A03080606020203" pitchFamily="18" charset="0"/>
              </a:rPr>
              <a:t> </a:t>
            </a:r>
            <a:r>
              <a:rPr lang="en-US" sz="2400" b="1" i="1" dirty="0">
                <a:latin typeface="Bodoni MT Black" panose="02070A03080606020203" pitchFamily="18" charset="0"/>
              </a:rPr>
              <a:t>Potatoes contain a lot of  (</a:t>
            </a:r>
            <a:r>
              <a:rPr lang="en-US" sz="2400" b="1" i="1" dirty="0" err="1">
                <a:latin typeface="Bodoni MT Black" panose="02070A03080606020203" pitchFamily="18" charset="0"/>
              </a:rPr>
              <a:t>i</a:t>
            </a:r>
            <a:r>
              <a:rPr lang="en-US" sz="2400" b="1" i="1" dirty="0">
                <a:latin typeface="Bodoni MT Black" panose="02070A03080606020203" pitchFamily="18" charset="0"/>
              </a:rPr>
              <a:t>)  carbohydrate (ii)  protein (iii) vitamins (iv) minerals.</a:t>
            </a:r>
          </a:p>
          <a:p>
            <a:pPr marL="257175" indent="-257175">
              <a:buAutoNum type="alphaLcParenBoth"/>
            </a:pPr>
            <a:r>
              <a:rPr lang="en-US" sz="2400" b="1" i="1" dirty="0">
                <a:latin typeface="Bodoni MT Black" panose="02070A03080606020203" pitchFamily="18" charset="0"/>
              </a:rPr>
              <a:t> Butter and ghee are a good source of --- .(</a:t>
            </a:r>
            <a:r>
              <a:rPr lang="en-US" sz="2400" b="1" i="1" dirty="0" err="1">
                <a:latin typeface="Bodoni MT Black" panose="02070A03080606020203" pitchFamily="18" charset="0"/>
              </a:rPr>
              <a:t>i</a:t>
            </a:r>
            <a:r>
              <a:rPr lang="en-US" sz="2400" b="1" i="1" dirty="0">
                <a:latin typeface="Bodoni MT Black" panose="02070A03080606020203" pitchFamily="18" charset="0"/>
              </a:rPr>
              <a:t>) protein (ii) fat (iii) vitamins (iv) carbohydrate.</a:t>
            </a:r>
          </a:p>
          <a:p>
            <a:pPr marL="257175" indent="-257175">
              <a:buAutoNum type="alphaLcParenBoth"/>
            </a:pPr>
            <a:endParaRPr lang="en-US" sz="2400" b="1" i="1" dirty="0">
              <a:latin typeface="Bodoni MT Black" panose="02070A03080606020203" pitchFamily="18" charset="0"/>
            </a:endParaRPr>
          </a:p>
          <a:p>
            <a:pPr marL="257175" indent="-257175">
              <a:buAutoNum type="alphaLcParenBoth"/>
            </a:pPr>
            <a:r>
              <a:rPr lang="en-US" sz="2400" b="1" i="1" dirty="0">
                <a:latin typeface="Bodoni MT Black" panose="02070A03080606020203" pitchFamily="18" charset="0"/>
              </a:rPr>
              <a:t> Minerals are present in--- (</a:t>
            </a:r>
            <a:r>
              <a:rPr lang="en-US" sz="2400" b="1" i="1" dirty="0" err="1">
                <a:latin typeface="Bodoni MT Black" panose="02070A03080606020203" pitchFamily="18" charset="0"/>
              </a:rPr>
              <a:t>i</a:t>
            </a:r>
            <a:r>
              <a:rPr lang="en-US" sz="2400" b="1" i="1" dirty="0">
                <a:latin typeface="Bodoni MT Black" panose="02070A03080606020203" pitchFamily="18" charset="0"/>
              </a:rPr>
              <a:t>) nuts  (ii) peas (iii) milk (iv) water</a:t>
            </a:r>
          </a:p>
          <a:p>
            <a:endParaRPr lang="en-US" sz="2400" b="1" i="1" dirty="0">
              <a:latin typeface="Bodoni MT Black" panose="02070A03080606020203" pitchFamily="18" charset="0"/>
            </a:endParaRPr>
          </a:p>
          <a:p>
            <a:r>
              <a:rPr lang="en-US" sz="2400" b="1" i="1" dirty="0">
                <a:latin typeface="Bodoni MT Black" panose="02070A03080606020203" pitchFamily="18" charset="0"/>
              </a:rPr>
              <a:t>(e) Which food has the most carbohydrate? (</a:t>
            </a:r>
            <a:r>
              <a:rPr lang="en-US" sz="2400" b="1" i="1" dirty="0" err="1">
                <a:latin typeface="Bodoni MT Black" panose="02070A03080606020203" pitchFamily="18" charset="0"/>
              </a:rPr>
              <a:t>i</a:t>
            </a:r>
            <a:r>
              <a:rPr lang="en-US" sz="2400" b="1" i="1" dirty="0">
                <a:latin typeface="Bodoni MT Black" panose="02070A03080606020203" pitchFamily="18" charset="0"/>
              </a:rPr>
              <a:t>) sugar (ii)  rice (iii) fruits (iv) vegetables.</a:t>
            </a:r>
          </a:p>
          <a:p>
            <a:endParaRPr lang="en-US" sz="1350" dirty="0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6DD145A5-1BAD-4EF6-8641-1D09E6536653}"/>
              </a:ext>
            </a:extLst>
          </p:cNvPr>
          <p:cNvSpPr/>
          <p:nvPr/>
        </p:nvSpPr>
        <p:spPr>
          <a:xfrm rot="10800000" flipH="1" flipV="1">
            <a:off x="9308048" y="3030868"/>
            <a:ext cx="381001" cy="32093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09B36E95-492F-47AD-97FD-089612353ABB}"/>
              </a:ext>
            </a:extLst>
          </p:cNvPr>
          <p:cNvSpPr/>
          <p:nvPr/>
        </p:nvSpPr>
        <p:spPr>
          <a:xfrm>
            <a:off x="4794447" y="2375997"/>
            <a:ext cx="392869" cy="315273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1EE0A084-85E5-42C1-890C-725F9CF23BDF}"/>
              </a:ext>
            </a:extLst>
          </p:cNvPr>
          <p:cNvSpPr/>
          <p:nvPr/>
        </p:nvSpPr>
        <p:spPr>
          <a:xfrm>
            <a:off x="4996816" y="1585650"/>
            <a:ext cx="392868" cy="315272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F6C14D88-CE01-4932-8EB2-BBEF5366F05B}"/>
              </a:ext>
            </a:extLst>
          </p:cNvPr>
          <p:cNvSpPr/>
          <p:nvPr/>
        </p:nvSpPr>
        <p:spPr>
          <a:xfrm>
            <a:off x="8022542" y="4195248"/>
            <a:ext cx="325591" cy="292085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43A63C-0798-492F-9AC3-7D49975A9D2C}"/>
              </a:ext>
            </a:extLst>
          </p:cNvPr>
          <p:cNvSpPr txBox="1"/>
          <p:nvPr/>
        </p:nvSpPr>
        <p:spPr>
          <a:xfrm>
            <a:off x="3962400" y="0"/>
            <a:ext cx="364197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i="1" dirty="0">
                <a:latin typeface="Bodoni MT Black" panose="02070A03080606020203" pitchFamily="18" charset="0"/>
              </a:rPr>
              <a:t>Evaluation</a:t>
            </a:r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0D126E0F-0EDB-47AF-80E3-80120E8EEF1F}"/>
              </a:ext>
            </a:extLst>
          </p:cNvPr>
          <p:cNvSpPr/>
          <p:nvPr/>
        </p:nvSpPr>
        <p:spPr>
          <a:xfrm>
            <a:off x="8927046" y="4898332"/>
            <a:ext cx="381001" cy="320931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30193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5F42D8B-3864-4F98-BD7E-C24861EF86B4}"/>
              </a:ext>
            </a:extLst>
          </p:cNvPr>
          <p:cNvSpPr txBox="1"/>
          <p:nvPr/>
        </p:nvSpPr>
        <p:spPr>
          <a:xfrm>
            <a:off x="4004186" y="-184117"/>
            <a:ext cx="4573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latin typeface="Bodoni MT Black" panose="02070A03080606020203" pitchFamily="18" charset="0"/>
              </a:rPr>
              <a:t>Home work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8742E0-114F-434D-BD19-8FA291372CF2}"/>
              </a:ext>
            </a:extLst>
          </p:cNvPr>
          <p:cNvSpPr txBox="1"/>
          <p:nvPr/>
        </p:nvSpPr>
        <p:spPr>
          <a:xfrm>
            <a:off x="1811868" y="6239022"/>
            <a:ext cx="82634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Bodoni MT Black" panose="02070A03080606020203" pitchFamily="18" charset="0"/>
              </a:rPr>
              <a:t>Write a paragraph about Good food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31CC00-3C23-4141-81C8-657EE63218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534" y="618978"/>
            <a:ext cx="8906931" cy="56200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1FC19C-3C53-4239-9F3D-AF49CF4506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718799" y="0"/>
            <a:ext cx="1456266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ACDA41E-E046-4543-B087-8BF6A64510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4" y="0"/>
            <a:ext cx="16255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87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B979FB-E4DF-45E3-B139-E611FE200F06}"/>
              </a:ext>
            </a:extLst>
          </p:cNvPr>
          <p:cNvSpPr txBox="1"/>
          <p:nvPr/>
        </p:nvSpPr>
        <p:spPr>
          <a:xfrm>
            <a:off x="4657096" y="0"/>
            <a:ext cx="41095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latin typeface="Bodoni MT Black" panose="02070A03080606020203" pitchFamily="18" charset="0"/>
              </a:rPr>
              <a:t>Allah Hafez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2FFBCD-7CBA-4E3F-B76D-7E4D582C37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4" y="0"/>
            <a:ext cx="1439333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7FDAB73-F46B-4E82-9DF4-884D0F7264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735732" y="0"/>
            <a:ext cx="1439332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C683804-11AD-4E26-AB27-D2EA6A58A5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267" y="769441"/>
            <a:ext cx="9279465" cy="60885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48808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D498ED-92DC-4C7A-A26A-446B0FE6AA48}"/>
              </a:ext>
            </a:extLst>
          </p:cNvPr>
          <p:cNvSpPr txBox="1"/>
          <p:nvPr/>
        </p:nvSpPr>
        <p:spPr>
          <a:xfrm>
            <a:off x="2319867" y="1783559"/>
            <a:ext cx="57065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Class: Eight</a:t>
            </a:r>
          </a:p>
          <a:p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Sub: English for today</a:t>
            </a:r>
          </a:p>
          <a:p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Unit: Two</a:t>
            </a:r>
          </a:p>
          <a:p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Lesson: 01</a:t>
            </a:r>
          </a:p>
          <a:p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Time: 50 Minutes</a:t>
            </a:r>
          </a:p>
          <a:p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Date:22-07-2020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ABCC3-A8B7-4617-B10F-56B47576609D}"/>
              </a:ext>
            </a:extLst>
          </p:cNvPr>
          <p:cNvSpPr txBox="1"/>
          <p:nvPr/>
        </p:nvSpPr>
        <p:spPr>
          <a:xfrm>
            <a:off x="3469769" y="129656"/>
            <a:ext cx="415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identity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4D6A82-97F4-4626-A558-87EF2DAC50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4" y="0"/>
            <a:ext cx="1714027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60F876C-588E-4A1A-8498-93D1BA1FE1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200" y="0"/>
            <a:ext cx="1557867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3FFC411-8A15-4462-B3A9-FF566B8A4C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7819" y="129656"/>
            <a:ext cx="1838325" cy="1927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93E84DE-7EC9-4793-AC79-A5781A1AC6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522147" y="1762945"/>
            <a:ext cx="1303867" cy="888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16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006A5AE-8D3B-4651-8A2B-2AA14597F5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266" y="844062"/>
            <a:ext cx="4385733" cy="52191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0FBB0A1-C201-4CBE-896B-B1DD3A5EEF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844062"/>
            <a:ext cx="4385734" cy="52191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D8552D2-F31D-48F2-A98F-4B8D3404B664}"/>
              </a:ext>
            </a:extLst>
          </p:cNvPr>
          <p:cNvSpPr txBox="1"/>
          <p:nvPr/>
        </p:nvSpPr>
        <p:spPr>
          <a:xfrm>
            <a:off x="5781821" y="6063175"/>
            <a:ext cx="15526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latin typeface="Bodoni MT Black" panose="02070A03080606020203" pitchFamily="18" charset="0"/>
              </a:rPr>
              <a:t>Rice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AE67DE-C239-4F1F-BD57-6A7D734518A3}"/>
              </a:ext>
            </a:extLst>
          </p:cNvPr>
          <p:cNvSpPr txBox="1"/>
          <p:nvPr/>
        </p:nvSpPr>
        <p:spPr>
          <a:xfrm>
            <a:off x="2492478" y="0"/>
            <a:ext cx="7667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latin typeface="Bodoni MT Black" panose="02070A03080606020203" pitchFamily="18" charset="0"/>
              </a:rPr>
              <a:t>What are the pictures about?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946C999-E71B-4CE0-8B16-5AF110C244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2447" y="0"/>
            <a:ext cx="155262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C08A25A-38B7-4138-9265-A31FEBCBEE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4" y="0"/>
            <a:ext cx="15526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17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C841486-FF44-43F4-978E-795061D3C07B}"/>
              </a:ext>
            </a:extLst>
          </p:cNvPr>
          <p:cNvSpPr/>
          <p:nvPr/>
        </p:nvSpPr>
        <p:spPr>
          <a:xfrm>
            <a:off x="2304260" y="51403"/>
            <a:ext cx="75834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solidFill>
                  <a:srgbClr val="FF0000"/>
                </a:solidFill>
                <a:latin typeface="Bodoni MT Black" panose="02070A03080606020203" pitchFamily="18" charset="0"/>
              </a:rPr>
              <a:t>What are the pictures about?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5F282D-7912-4F05-BF91-B7F1C5209A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055" y="1094320"/>
            <a:ext cx="3647223" cy="49089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85188DB-D0E3-47FE-8007-A746C171F9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722" y="1094320"/>
            <a:ext cx="4382628" cy="49089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3BB991D-C2E8-4FBE-B0F6-11B00AE00EAF}"/>
              </a:ext>
            </a:extLst>
          </p:cNvPr>
          <p:cNvSpPr txBox="1"/>
          <p:nvPr/>
        </p:nvSpPr>
        <p:spPr>
          <a:xfrm>
            <a:off x="4318587" y="6150114"/>
            <a:ext cx="33451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latin typeface="Bodoni MT Black" panose="02070A03080606020203" pitchFamily="18" charset="0"/>
              </a:rPr>
              <a:t>Fish curry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D463A49-8E11-4EF1-B76A-DC60B567FE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4" y="0"/>
            <a:ext cx="166162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5A07C60-1518-4AE3-A9EB-F427706CA9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03771" y="-1"/>
            <a:ext cx="1810702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04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5C0103E-4CB0-4E03-A779-CDA7B443BA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594" y="969348"/>
            <a:ext cx="3712373" cy="5051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6E0C559-D760-488B-AF05-C56289B1FD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00" y="969348"/>
            <a:ext cx="4371192" cy="5051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E6A5C4-BD4E-4FDF-9A4F-FB0ED2507E0E}"/>
              </a:ext>
            </a:extLst>
          </p:cNvPr>
          <p:cNvSpPr txBox="1"/>
          <p:nvPr/>
        </p:nvSpPr>
        <p:spPr>
          <a:xfrm>
            <a:off x="5050750" y="6020972"/>
            <a:ext cx="18428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latin typeface="Bodoni MT Black" panose="02070A03080606020203" pitchFamily="18" charset="0"/>
              </a:rPr>
              <a:t>Meat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34A9A0-4AA3-4367-98DC-0C013DAA9D4B}"/>
              </a:ext>
            </a:extLst>
          </p:cNvPr>
          <p:cNvSpPr/>
          <p:nvPr/>
        </p:nvSpPr>
        <p:spPr>
          <a:xfrm>
            <a:off x="2281797" y="0"/>
            <a:ext cx="77321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solidFill>
                  <a:srgbClr val="FF0000"/>
                </a:solidFill>
                <a:latin typeface="Bodoni MT Black" panose="02070A03080606020203" pitchFamily="18" charset="0"/>
              </a:rPr>
              <a:t>What are the pictures about?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4AB31AB-8020-4CFC-9776-C0C3761396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4" y="0"/>
            <a:ext cx="1810702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B085B4A-AFFB-4E3D-9492-EFBFCB34E5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64364" y="0"/>
            <a:ext cx="18107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53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682288-B05A-4DB9-991E-CE6B4121944D}"/>
              </a:ext>
            </a:extLst>
          </p:cNvPr>
          <p:cNvSpPr txBox="1"/>
          <p:nvPr/>
        </p:nvSpPr>
        <p:spPr>
          <a:xfrm>
            <a:off x="2257644" y="100949"/>
            <a:ext cx="83847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latin typeface="Bodoni MT Black" panose="02070A03080606020203" pitchFamily="18" charset="0"/>
              </a:rPr>
              <a:t>What are the pictures about?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A48B45-B948-4BF9-8E8B-D621C3E4D62A}"/>
              </a:ext>
            </a:extLst>
          </p:cNvPr>
          <p:cNvSpPr txBox="1"/>
          <p:nvPr/>
        </p:nvSpPr>
        <p:spPr>
          <a:xfrm>
            <a:off x="4479425" y="6272556"/>
            <a:ext cx="349695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latin typeface="Bodoni MT Black" panose="02070A03080606020203" pitchFamily="18" charset="0"/>
              </a:rPr>
              <a:t>Lentil soup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BE8E06-F196-4A8C-974B-E3E42A7FF7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00" y="970671"/>
            <a:ext cx="4165600" cy="51400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4594C7-1D3B-474A-A70F-C61FA2681E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124" y="970671"/>
            <a:ext cx="4405410" cy="51400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DBB8709-DD9C-4315-8916-01639796BA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4" y="0"/>
            <a:ext cx="1642532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4CD0611-A9AD-4CD3-9129-4F709EDA65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718800" y="0"/>
            <a:ext cx="14491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29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4B82A89-A8B0-4B52-A5EF-93BF0332AD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267" y="897467"/>
            <a:ext cx="4465666" cy="52633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AAE407-9E9B-4628-8969-EF59BE1C5B84}"/>
              </a:ext>
            </a:extLst>
          </p:cNvPr>
          <p:cNvSpPr txBox="1"/>
          <p:nvPr/>
        </p:nvSpPr>
        <p:spPr>
          <a:xfrm>
            <a:off x="2592557" y="0"/>
            <a:ext cx="6873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latin typeface="Bodoni MT Black" panose="02070A03080606020203" pitchFamily="18" charset="0"/>
              </a:rPr>
              <a:t>What are the pictures about?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4B28FAD-47F0-402B-9D29-28AB1472BD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309" y="897467"/>
            <a:ext cx="3624891" cy="53511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028E00F-53EF-47C2-95A3-1374EB7E4F4E}"/>
              </a:ext>
            </a:extLst>
          </p:cNvPr>
          <p:cNvSpPr txBox="1"/>
          <p:nvPr/>
        </p:nvSpPr>
        <p:spPr>
          <a:xfrm>
            <a:off x="3947886" y="6111554"/>
            <a:ext cx="25980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Bodoni MT Black" panose="02070A03080606020203" pitchFamily="18" charset="0"/>
              </a:rPr>
              <a:t>Vegetables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908D39-5552-4C85-85E5-2B828D0A9E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4" y="0"/>
            <a:ext cx="1692169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C3D64A-1EA6-4764-8968-194886C99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64364" y="-1"/>
            <a:ext cx="1810702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97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74A44D-8702-4208-B9AE-370542AD5508}"/>
              </a:ext>
            </a:extLst>
          </p:cNvPr>
          <p:cNvSpPr txBox="1"/>
          <p:nvPr/>
        </p:nvSpPr>
        <p:spPr>
          <a:xfrm>
            <a:off x="3312183" y="0"/>
            <a:ext cx="4416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 declaration: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3DD6F4-98D5-4ACA-9382-81F5EC500B51}"/>
              </a:ext>
            </a:extLst>
          </p:cNvPr>
          <p:cNvSpPr txBox="1"/>
          <p:nvPr/>
        </p:nvSpPr>
        <p:spPr>
          <a:xfrm>
            <a:off x="4588931" y="6027001"/>
            <a:ext cx="31393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food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55BC80-3184-4282-88F0-AD62F53594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868" y="3324310"/>
            <a:ext cx="2810931" cy="25876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DED309D-9E5D-4587-9D67-31930A6086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199" y="972458"/>
            <a:ext cx="2531155" cy="22139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958D5CB-826D-4774-9022-BA296BA251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200" y="3327825"/>
            <a:ext cx="2531155" cy="25577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819A7B5-33FA-493A-B2F6-B15BD753AE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879" y="3327825"/>
            <a:ext cx="3451188" cy="25876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AB7387C-68A4-456D-A37F-4D532AE615E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868" y="942541"/>
            <a:ext cx="2692400" cy="22438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AF305A1-9D9F-47E1-AB98-3A65A1B483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880" y="972458"/>
            <a:ext cx="3451188" cy="2220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85D2BF6-0D43-4A0E-A28B-82892CE6610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4" y="0"/>
            <a:ext cx="1456265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6AEDBC4-391E-41BA-84AA-2738A1FD37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718800" y="145"/>
            <a:ext cx="1601430" cy="6857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86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636</Words>
  <Application>Microsoft Office PowerPoint</Application>
  <PresentationFormat>Widescreen</PresentationFormat>
  <Paragraphs>137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Bodoni MT Black</vt:lpstr>
      <vt:lpstr>Calibri</vt:lpstr>
      <vt:lpstr>Calibri Light</vt:lpstr>
      <vt:lpstr>Century Gothic</vt:lpstr>
      <vt:lpstr>Corbel</vt:lpstr>
      <vt:lpstr>Times New Roman</vt:lpstr>
      <vt:lpstr>Wingdings 3</vt:lpstr>
      <vt:lpstr>Office Theme</vt:lpstr>
      <vt:lpstr>Wisp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351</cp:revision>
  <dcterms:created xsi:type="dcterms:W3CDTF">2019-07-07T05:44:31Z</dcterms:created>
  <dcterms:modified xsi:type="dcterms:W3CDTF">2020-07-15T10:02:18Z</dcterms:modified>
</cp:coreProperties>
</file>