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92" r:id="rId3"/>
    <p:sldId id="276" r:id="rId4"/>
    <p:sldId id="279" r:id="rId5"/>
    <p:sldId id="280" r:id="rId6"/>
    <p:sldId id="278" r:id="rId7"/>
    <p:sldId id="277" r:id="rId8"/>
    <p:sldId id="263" r:id="rId9"/>
    <p:sldId id="297" r:id="rId10"/>
    <p:sldId id="298" r:id="rId11"/>
    <p:sldId id="262" r:id="rId12"/>
    <p:sldId id="291" r:id="rId13"/>
    <p:sldId id="264" r:id="rId14"/>
    <p:sldId id="29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882" autoAdjust="0"/>
    <p:restoredTop sz="94660"/>
  </p:normalViewPr>
  <p:slideViewPr>
    <p:cSldViewPr snapToGrid="0">
      <p:cViewPr varScale="1">
        <p:scale>
          <a:sx n="72" d="100"/>
          <a:sy n="72" d="100"/>
        </p:scale>
        <p:origin x="2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893B6-B44B-4E84-BBE4-19330B52CEAA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422AAE-6660-4C1C-B7AC-AC94B2D29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08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80158-4A3D-4799-89A0-BA6BAC7EDB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52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A4B4-AD52-40AA-83F2-6FF2516A3DCB}" type="datetime1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192A-224C-448A-A52F-41C3DC2A0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89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AD47-960D-4F2C-9F31-1DB8BEA472F0}" type="datetime1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192A-224C-448A-A52F-41C3DC2A0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2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0F77-8ECC-449F-92BF-B2DB59D2A065}" type="datetime1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192A-224C-448A-A52F-41C3DC2A0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6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17AF-6657-4FF4-8BED-BA49886DF4B9}" type="datetime1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192A-224C-448A-A52F-41C3DC2A0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705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1F49-9945-4423-8DF9-DDD26BD2C2F7}" type="datetime1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192A-224C-448A-A52F-41C3DC2A0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53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19B1-28E3-4CBA-BA62-A325A95B0158}" type="datetime1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192A-224C-448A-A52F-41C3DC2A0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87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A62E-DD04-41A2-87DF-5EC5E5D3DB62}" type="datetime1">
              <a:rPr lang="en-US" smtClean="0"/>
              <a:t>7/16/2020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192A-224C-448A-A52F-41C3DC2A0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39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8196-BA74-420B-B93C-E610F642421B}" type="datetime1">
              <a:rPr lang="en-US" smtClean="0"/>
              <a:t>7/16/2020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192A-224C-448A-A52F-41C3DC2A0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334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EC3F-1757-4E80-BC7F-6E10E4AFDEF0}" type="datetime1">
              <a:rPr lang="en-US" smtClean="0"/>
              <a:t>7/16/2020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192A-224C-448A-A52F-41C3DC2A0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54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F7C91-2437-488B-9E58-C1049F28B961}" type="datetime1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192A-224C-448A-A52F-41C3DC2A0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501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2BD23-4C9C-4723-9682-22F62E3D2069}" type="datetime1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192A-224C-448A-A52F-41C3DC2A0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03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597FE-BD5D-46DC-825D-6CBA481E25E2}" type="datetime1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E192A-224C-448A-A52F-41C3DC2A0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77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C4C91EE-08FF-46C4-9244-427B278F5B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417983" y="2372810"/>
            <a:ext cx="9170504" cy="341632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7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7200" b="1">
                <a:latin typeface="NikoshBAN" panose="02000000000000000000" pitchFamily="2" charset="0"/>
                <a:cs typeface="NikoshBAN" panose="02000000000000000000" pitchFamily="2" charset="0"/>
              </a:rPr>
              <a:t> স্বাগতম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42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061D4A4-4CBE-40C3-8D78-7CFB2B12EB38}"/>
              </a:ext>
            </a:extLst>
          </p:cNvPr>
          <p:cNvSpPr/>
          <p:nvPr/>
        </p:nvSpPr>
        <p:spPr>
          <a:xfrm>
            <a:off x="16564" y="136525"/>
            <a:ext cx="1285129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১৩। (ক) (5p-3q)(p+7q)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দূইটি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রাশির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বর্গের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অন্তররুপে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প্রকাশ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কর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।    </a:t>
            </a:r>
          </a:p>
          <a:p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আমরা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জনি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,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8291A27-F2AE-4347-ABAE-93445FB0B205}"/>
                  </a:ext>
                </a:extLst>
              </p:cNvPr>
              <p:cNvSpPr/>
              <p:nvPr/>
            </p:nvSpPr>
            <p:spPr>
              <a:xfrm>
                <a:off x="16564" y="1531605"/>
                <a:ext cx="12192000" cy="53263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pt-BR" sz="4000" b="1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𝒂𝒃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=</m:t>
                        </m:r>
                      </m:fName>
                      <m:e>
                        <m:sSup>
                          <m:sSupPr>
                            <m:ctrlPr>
                              <a:rPr lang="pt-BR" sz="40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t-BR" sz="4000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pt-BR" sz="4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4000" b="1" i="1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  <m:r>
                                      <a:rPr lang="en-US" sz="4000" b="1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4000" b="1" i="1">
                                        <a:latin typeface="Cambria Math" panose="02040503050406030204" pitchFamily="18" charset="0"/>
                                      </a:rPr>
                                      <m:t>𝒃</m:t>
                                    </m:r>
                                  </m:num>
                                  <m:den>
                                    <m:r>
                                      <a:rPr lang="en-US" sz="4000" b="1" i="1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e>
                    </m:func>
                  </m:oMath>
                </a14:m>
                <a:r>
                  <a:rPr lang="en-US" sz="4000" b="1" dirty="0"/>
                  <a:t>  -</a:t>
                </a:r>
                <a:r>
                  <a:rPr lang="pt-BR" sz="4000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4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40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4000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num>
                              <m:den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000" b="1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w Cen MT" pitchFamily="34" charset="0"/>
                  </a:rPr>
                  <a:t>এখানে a=5p-3q, b=p+7q </a:t>
                </a:r>
                <a:endParaRPr lang="en-US" sz="4000" b="1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pt-BR" sz="4000" b="1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nor/>
                          </m:rPr>
                          <a:rPr lang="en-US" sz="4000" b="1" i="0" smtClean="0">
                            <a:latin typeface="Cambria Math" panose="02040503050406030204" pitchFamily="18" charset="0"/>
                          </a:rPr>
                          <m:t>বা</m:t>
                        </m:r>
                        <m:r>
                          <m:rPr>
                            <m:nor/>
                          </m:rPr>
                          <a:rPr lang="en-US" sz="4000" b="1" i="0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m:rPr>
                            <m:nor/>
                          </m:rPr>
                          <a:rPr lang="en-US" sz="40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w Cen MT" pitchFamily="34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40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w Cen MT" pitchFamily="34" charset="0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en-US" sz="40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w Cen MT" pitchFamily="34" charset="0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en-US" sz="40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w Cen MT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40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w Cen MT" pitchFamily="34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40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w Cen MT" pitchFamily="34" charset="0"/>
                          </a:rPr>
                          <m:t>q</m:t>
                        </m:r>
                        <m:r>
                          <m:rPr>
                            <m:nor/>
                          </m:rPr>
                          <a:rPr lang="en-US" sz="40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w Cen MT" pitchFamily="34" charset="0"/>
                          </a:rPr>
                          <m:t>)(</m:t>
                        </m:r>
                        <m:r>
                          <m:rPr>
                            <m:nor/>
                          </m:rPr>
                          <a:rPr lang="en-US" sz="40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w Cen MT" pitchFamily="34" charset="0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en-US" sz="4000" b="1" i="0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w Cen MT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40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w Cen MT" pitchFamily="34" charset="0"/>
                          </a:rPr>
                          <m:t>7</m:t>
                        </m:r>
                        <m:r>
                          <m:rPr>
                            <m:nor/>
                          </m:rPr>
                          <a:rPr lang="en-US" sz="40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w Cen MT" pitchFamily="34" charset="0"/>
                          </a:rPr>
                          <m:t>q</m:t>
                        </m:r>
                        <m:r>
                          <m:rPr>
                            <m:nor/>
                          </m:rPr>
                          <a:rPr lang="en-US" sz="40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w Cen MT" pitchFamily="34" charset="0"/>
                          </a:rPr>
                          <m:t>)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=</m:t>
                        </m:r>
                      </m:fName>
                      <m:e>
                        <m:sSup>
                          <m:sSupPr>
                            <m:ctrlPr>
                              <a:rPr lang="pt-BR" sz="40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t-BR" sz="4000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pt-BR" sz="4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en-US" sz="4000" b="1" dirty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Tw Cen MT" pitchFamily="34" charset="0"/>
                                      </a:rPr>
                                      <m:t>5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4000" b="1" dirty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Tw Cen MT" pitchFamily="34" charset="0"/>
                                      </a:rPr>
                                      <m:t>p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4000" b="1" dirty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Tw Cen MT" pitchFamily="34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4000" b="1" dirty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Tw Cen MT" pitchFamily="34" charset="0"/>
                                      </a:rPr>
                                      <m:t>3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4000" b="1" dirty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Tw Cen MT" pitchFamily="34" charset="0"/>
                                      </a:rPr>
                                      <m:t>q</m:t>
                                    </m:r>
                                    <m:r>
                                      <a:rPr lang="en-US" sz="4000" b="1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4000" b="1" dirty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Tw Cen MT" pitchFamily="34" charset="0"/>
                                      </a:rPr>
                                      <m:t>p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4000" b="1" i="0" dirty="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Tw Cen MT" pitchFamily="34" charset="0"/>
                                      </a:rPr>
                                      <m:t>+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4000" b="1" i="0" dirty="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Tw Cen MT" pitchFamily="34" charset="0"/>
                                      </a:rPr>
                                      <m:t>7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4000" b="1" dirty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Tw Cen MT" pitchFamily="34" charset="0"/>
                                      </a:rPr>
                                      <m:t>q</m:t>
                                    </m:r>
                                  </m:num>
                                  <m:den>
                                    <m:r>
                                      <a:rPr lang="en-US" sz="4000" b="1" i="1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e>
                    </m:func>
                  </m:oMath>
                </a14:m>
                <a:r>
                  <a:rPr lang="en-US" sz="4000" b="1" dirty="0"/>
                  <a:t>-</a:t>
                </a:r>
                <a:r>
                  <a:rPr lang="pt-BR" sz="4000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4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40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4000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nor/>
                                  </m:rPr>
                                  <a:rPr lang="en-US" sz="4000" b="1" dirty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Tw Cen MT" pitchFamily="34" charset="0"/>
                                  </a:rPr>
                                  <m:t>5</m:t>
                                </m:r>
                                <m:r>
                                  <m:rPr>
                                    <m:nor/>
                                  </m:rPr>
                                  <a:rPr lang="en-US" sz="4000" b="1" dirty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Tw Cen MT" pitchFamily="34" charset="0"/>
                                  </a:rPr>
                                  <m:t>p</m:t>
                                </m:r>
                                <m:r>
                                  <m:rPr>
                                    <m:nor/>
                                  </m:rPr>
                                  <a:rPr lang="en-US" sz="4000" b="1" dirty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Tw Cen MT" pitchFamily="34" charset="0"/>
                                  </a:rPr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en-US" sz="4000" b="1" dirty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Tw Cen MT" pitchFamily="34" charset="0"/>
                                  </a:rPr>
                                  <m:t>3</m:t>
                                </m:r>
                                <m:r>
                                  <m:rPr>
                                    <m:nor/>
                                  </m:rPr>
                                  <a:rPr lang="en-US" sz="4000" b="1" dirty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Tw Cen MT" pitchFamily="34" charset="0"/>
                                  </a:rPr>
                                  <m:t>q</m:t>
                                </m:r>
                                <m:r>
                                  <a:rPr lang="en-US" sz="4000" b="1" i="1" dirty="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en-US" sz="4000" b="1" dirty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Tw Cen MT" pitchFamily="34" charset="0"/>
                                  </a:rPr>
                                  <m:t>p</m:t>
                                </m:r>
                                <m:r>
                                  <m:rPr>
                                    <m:nor/>
                                  </m:rPr>
                                  <a:rPr lang="en-US" sz="4000" b="1" i="0" dirty="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Tw Cen MT" pitchFamily="34" charset="0"/>
                                  </a:rPr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en-US" sz="4000" b="1" dirty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Tw Cen MT" pitchFamily="34" charset="0"/>
                                  </a:rPr>
                                  <m:t>7</m:t>
                                </m:r>
                                <m:r>
                                  <m:rPr>
                                    <m:nor/>
                                  </m:rPr>
                                  <a:rPr lang="en-US" sz="4000" b="1" dirty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Tw Cen MT" pitchFamily="34" charset="0"/>
                                  </a:rPr>
                                  <m:t>q</m:t>
                                </m:r>
                              </m:num>
                              <m:den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4000" b="1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pt-BR" sz="4000" b="1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nor/>
                          </m:rPr>
                          <a:rPr lang="en-US" sz="4000" b="1" i="0" smtClean="0">
                            <a:latin typeface="Cambria Math" panose="02040503050406030204" pitchFamily="18" charset="0"/>
                          </a:rPr>
                          <m:t>বা</m:t>
                        </m:r>
                        <m:r>
                          <m:rPr>
                            <m:nor/>
                          </m:rPr>
                          <a:rPr lang="en-US" sz="4000" b="1" i="0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m:rPr>
                            <m:nor/>
                          </m:rPr>
                          <a:rPr lang="en-US" sz="40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w Cen MT" pitchFamily="34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40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w Cen MT" pitchFamily="34" charset="0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en-US" sz="40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w Cen MT" pitchFamily="34" charset="0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en-US" sz="40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w Cen MT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40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w Cen MT" pitchFamily="34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40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w Cen MT" pitchFamily="34" charset="0"/>
                          </a:rPr>
                          <m:t>q</m:t>
                        </m:r>
                        <m:r>
                          <m:rPr>
                            <m:nor/>
                          </m:rPr>
                          <a:rPr lang="en-US" sz="40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w Cen MT" pitchFamily="34" charset="0"/>
                          </a:rPr>
                          <m:t>)(</m:t>
                        </m:r>
                        <m:r>
                          <m:rPr>
                            <m:nor/>
                          </m:rPr>
                          <a:rPr lang="en-US" sz="40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w Cen MT" pitchFamily="34" charset="0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en-US" sz="40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w Cen MT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40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w Cen MT" pitchFamily="34" charset="0"/>
                          </a:rPr>
                          <m:t>7</m:t>
                        </m:r>
                        <m:r>
                          <m:rPr>
                            <m:nor/>
                          </m:rPr>
                          <a:rPr lang="en-US" sz="40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w Cen MT" pitchFamily="34" charset="0"/>
                          </a:rPr>
                          <m:t>q</m:t>
                        </m:r>
                        <m:r>
                          <m:rPr>
                            <m:nor/>
                          </m:rPr>
                          <a:rPr lang="en-US" sz="40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w Cen MT" pitchFamily="34" charset="0"/>
                          </a:rPr>
                          <m:t>)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=</m:t>
                        </m:r>
                      </m:fName>
                      <m:e>
                        <m:sSup>
                          <m:sSupPr>
                            <m:ctrlPr>
                              <a:rPr lang="pt-BR" sz="40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t-BR" sz="4000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pt-BR" sz="4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en-US" sz="4000" b="1" i="0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4000" b="1" dirty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Tw Cen MT" pitchFamily="34" charset="0"/>
                                      </a:rPr>
                                      <m:t>p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4000" b="1" i="0" dirty="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Tw Cen MT" pitchFamily="34" charset="0"/>
                                      </a:rPr>
                                      <m:t>+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4000" b="1" i="0" dirty="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Tw Cen MT" pitchFamily="34" charset="0"/>
                                      </a:rPr>
                                      <m:t>4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4000" b="1" dirty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Tw Cen MT" pitchFamily="34" charset="0"/>
                                      </a:rPr>
                                      <m:t>q</m:t>
                                    </m:r>
                                  </m:num>
                                  <m:den>
                                    <m:r>
                                      <a:rPr lang="en-US" sz="4000" b="1" i="1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e>
                    </m:func>
                  </m:oMath>
                </a14:m>
                <a:r>
                  <a:rPr lang="en-US" sz="4000" b="1" dirty="0"/>
                  <a:t>  -</a:t>
                </a:r>
                <a:r>
                  <a:rPr lang="pt-BR" sz="4000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4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40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4000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nor/>
                                  </m:rPr>
                                  <a:rPr lang="en-US" sz="4000" b="1" i="0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m:rPr>
                                    <m:nor/>
                                  </m:rPr>
                                  <a:rPr lang="en-US" sz="4000" b="1" dirty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Tw Cen MT" pitchFamily="34" charset="0"/>
                                  </a:rPr>
                                  <m:t>p</m:t>
                                </m:r>
                                <m:r>
                                  <m:rPr>
                                    <m:nor/>
                                  </m:rPr>
                                  <a:rPr lang="en-US" sz="4000" b="1" i="0" dirty="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Tw Cen MT" pitchFamily="34" charset="0"/>
                                  </a:rPr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en-US" sz="4000" b="1" i="0" dirty="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Tw Cen MT" pitchFamily="34" charset="0"/>
                                  </a:rPr>
                                  <m:t>10</m:t>
                                </m:r>
                                <m:r>
                                  <m:rPr>
                                    <m:nor/>
                                  </m:rPr>
                                  <a:rPr lang="en-US" sz="4000" b="1" dirty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Tw Cen MT" pitchFamily="34" charset="0"/>
                                  </a:rPr>
                                  <m:t>q</m:t>
                                </m:r>
                              </m:num>
                              <m:den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4000" b="1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pt-BR" sz="4000" b="1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nor/>
                          </m:rPr>
                          <a:rPr lang="en-US" sz="4000" b="1" i="0" smtClean="0">
                            <a:latin typeface="Cambria Math" panose="02040503050406030204" pitchFamily="18" charset="0"/>
                          </a:rPr>
                          <m:t>বা</m:t>
                        </m:r>
                        <m:r>
                          <m:rPr>
                            <m:nor/>
                          </m:rPr>
                          <a:rPr lang="en-US" sz="4000" b="1" i="0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m:rPr>
                            <m:nor/>
                          </m:rPr>
                          <a:rPr lang="en-US" sz="40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w Cen MT" pitchFamily="34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40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w Cen MT" pitchFamily="34" charset="0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en-US" sz="40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w Cen MT" pitchFamily="34" charset="0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en-US" sz="40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w Cen MT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40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w Cen MT" pitchFamily="34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40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w Cen MT" pitchFamily="34" charset="0"/>
                          </a:rPr>
                          <m:t>q</m:t>
                        </m:r>
                        <m:r>
                          <m:rPr>
                            <m:nor/>
                          </m:rPr>
                          <a:rPr lang="en-US" sz="40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w Cen MT" pitchFamily="34" charset="0"/>
                          </a:rPr>
                          <m:t>)(</m:t>
                        </m:r>
                        <m:r>
                          <m:rPr>
                            <m:nor/>
                          </m:rPr>
                          <a:rPr lang="en-US" sz="40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w Cen MT" pitchFamily="34" charset="0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en-US" sz="40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w Cen MT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40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w Cen MT" pitchFamily="34" charset="0"/>
                          </a:rPr>
                          <m:t>7</m:t>
                        </m:r>
                        <m:r>
                          <m:rPr>
                            <m:nor/>
                          </m:rPr>
                          <a:rPr lang="en-US" sz="40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w Cen MT" pitchFamily="34" charset="0"/>
                          </a:rPr>
                          <m:t>q</m:t>
                        </m:r>
                        <m:r>
                          <m:rPr>
                            <m:nor/>
                          </m:rPr>
                          <a:rPr lang="en-US" sz="40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Tw Cen MT" pitchFamily="34" charset="0"/>
                          </a:rPr>
                          <m:t>)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=</m:t>
                        </m:r>
                      </m:fName>
                      <m:e>
                        <m:sSup>
                          <m:sSupPr>
                            <m:ctrlPr>
                              <a:rPr lang="pt-BR" sz="40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t-BR" sz="4000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pt-BR" sz="4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en-US" sz="4000" b="1" i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4000" b="1" i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4000" b="1" i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4000" b="1" dirty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Tw Cen MT" pitchFamily="34" charset="0"/>
                                      </a:rPr>
                                      <m:t>p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4000" b="1" dirty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Tw Cen MT" pitchFamily="34" charset="0"/>
                                      </a:rPr>
                                      <m:t>+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4000" b="1" i="0" dirty="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Tw Cen MT" pitchFamily="34" charset="0"/>
                                      </a:rPr>
                                      <m:t>2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4000" b="1" dirty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Tw Cen MT" pitchFamily="34" charset="0"/>
                                      </a:rPr>
                                      <m:t>q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4000" b="1" i="0" dirty="0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Tw Cen MT" pitchFamily="34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en-US" sz="4000" b="1" i="1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e>
                    </m:func>
                  </m:oMath>
                </a14:m>
                <a:r>
                  <a:rPr lang="en-US" sz="4000" b="1" dirty="0"/>
                  <a:t>  -</a:t>
                </a:r>
                <a:r>
                  <a:rPr lang="pt-BR" sz="4000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4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40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4000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nor/>
                                  </m:rPr>
                                  <a:rPr lang="en-US" sz="4000" b="1" i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m:rPr>
                                    <m:nor/>
                                  </m:rPr>
                                  <a:rPr lang="en-US" sz="4000" b="1" i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nor/>
                                  </m:rPr>
                                  <a:rPr lang="en-US" sz="4000" b="1" i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m:rPr>
                                    <m:nor/>
                                  </m:rPr>
                                  <a:rPr lang="en-US" sz="4000" b="1" dirty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Tw Cen MT" pitchFamily="34" charset="0"/>
                                  </a:rPr>
                                  <m:t>p</m:t>
                                </m:r>
                                <m:r>
                                  <m:rPr>
                                    <m:nor/>
                                  </m:rPr>
                                  <a:rPr lang="en-US" sz="4000" b="1" dirty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Tw Cen MT" pitchFamily="34" charset="0"/>
                                  </a:rPr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en-US" sz="4000" b="1" i="0" dirty="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Tw Cen MT" pitchFamily="34" charset="0"/>
                                  </a:rPr>
                                  <m:t>5</m:t>
                                </m:r>
                                <m:r>
                                  <m:rPr>
                                    <m:nor/>
                                  </m:rPr>
                                  <a:rPr lang="en-US" sz="4000" b="1" dirty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Tw Cen MT" pitchFamily="34" charset="0"/>
                                  </a:rPr>
                                  <m:t>q</m:t>
                                </m:r>
                                <m:r>
                                  <m:rPr>
                                    <m:nor/>
                                  </m:rPr>
                                  <a:rPr lang="en-US" sz="4000" b="1" i="0" dirty="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Tw Cen MT" pitchFamily="34" charset="0"/>
                                  </a:rPr>
                                  <m:t>)</m:t>
                                </m:r>
                              </m:num>
                              <m:den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4000" b="1" dirty="0"/>
              </a:p>
              <a:p>
                <a:r>
                  <a:rPr lang="en-US" sz="4000" b="1" dirty="0" err="1"/>
                  <a:t>বা</a:t>
                </a:r>
                <a:r>
                  <a:rPr lang="en-US" sz="4000" b="1" dirty="0"/>
                  <a:t>,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itchFamily="34" charset="0"/>
                      </a:rPr>
                      <m:t>(</m:t>
                    </m:r>
                    <m:r>
                      <m:rPr>
                        <m:nor/>
                      </m:rPr>
                      <a:rPr lang="en-US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itchFamily="34" charset="0"/>
                      </a:rPr>
                      <m:t>5</m:t>
                    </m:r>
                    <m:r>
                      <m:rPr>
                        <m:nor/>
                      </m:rPr>
                      <a:rPr lang="en-US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itchFamily="34" charset="0"/>
                      </a:rPr>
                      <m:t>p</m:t>
                    </m:r>
                    <m:r>
                      <m:rPr>
                        <m:nor/>
                      </m:rPr>
                      <a:rPr lang="en-US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itchFamily="34" charset="0"/>
                      </a:rPr>
                      <m:t>−</m:t>
                    </m:r>
                    <m:r>
                      <m:rPr>
                        <m:nor/>
                      </m:rPr>
                      <a:rPr lang="en-US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itchFamily="34" charset="0"/>
                      </a:rPr>
                      <m:t>3</m:t>
                    </m:r>
                    <m:r>
                      <m:rPr>
                        <m:nor/>
                      </m:rPr>
                      <a:rPr lang="en-US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itchFamily="34" charset="0"/>
                      </a:rPr>
                      <m:t>q</m:t>
                    </m:r>
                    <m:r>
                      <m:rPr>
                        <m:nor/>
                      </m:rPr>
                      <a:rPr lang="en-US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itchFamily="34" charset="0"/>
                      </a:rPr>
                      <m:t>)(</m:t>
                    </m:r>
                    <m:r>
                      <m:rPr>
                        <m:nor/>
                      </m:rPr>
                      <a:rPr lang="en-US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itchFamily="34" charset="0"/>
                      </a:rPr>
                      <m:t>p</m:t>
                    </m:r>
                    <m:r>
                      <m:rPr>
                        <m:nor/>
                      </m:rPr>
                      <a:rPr lang="en-US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itchFamily="34" charset="0"/>
                      </a:rPr>
                      <m:t>+</m:t>
                    </m:r>
                    <m:r>
                      <m:rPr>
                        <m:nor/>
                      </m:rPr>
                      <a:rPr lang="en-US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itchFamily="34" charset="0"/>
                      </a:rPr>
                      <m:t>7</m:t>
                    </m:r>
                    <m:r>
                      <m:rPr>
                        <m:nor/>
                      </m:rPr>
                      <a:rPr lang="en-US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itchFamily="34" charset="0"/>
                      </a:rPr>
                      <m:t>q</m:t>
                    </m:r>
                    <m:r>
                      <m:rPr>
                        <m:nor/>
                      </m:rPr>
                      <a:rPr lang="en-US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itchFamily="34" charset="0"/>
                      </a:rPr>
                      <m:t>)</m:t>
                    </m:r>
                    <m:r>
                      <a:rPr lang="en-US" sz="4000" b="1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itchFamily="34" charset="0"/>
                      </a:rPr>
                      <m:t>(</m:t>
                    </m:r>
                    <m:r>
                      <m:rPr>
                        <m:nor/>
                      </m:rPr>
                      <a:rPr lang="en-US" sz="4000" b="1" i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itchFamily="34" charset="0"/>
                      </a:rPr>
                      <m:t>3</m:t>
                    </m:r>
                    <m:r>
                      <m:rPr>
                        <m:nor/>
                      </m:rPr>
                      <a:rPr lang="en-US" sz="4000" b="1" i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itchFamily="34" charset="0"/>
                      </a:rPr>
                      <m:t>p</m:t>
                    </m:r>
                    <m:r>
                      <m:rPr>
                        <m:nor/>
                      </m:rPr>
                      <a:rPr lang="en-US" sz="4000" b="1" i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itchFamily="34" charset="0"/>
                      </a:rPr>
                      <m:t>+</m:t>
                    </m:r>
                    <m:r>
                      <m:rPr>
                        <m:nor/>
                      </m:rPr>
                      <a:rPr lang="en-US" sz="4000" b="1" i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itchFamily="34" charset="0"/>
                      </a:rPr>
                      <m:t>2</m:t>
                    </m:r>
                    <m:r>
                      <m:rPr>
                        <m:nor/>
                      </m:rPr>
                      <a:rPr lang="en-US" sz="4000" b="1" i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itchFamily="34" charset="0"/>
                      </a:rPr>
                      <m:t>q</m:t>
                    </m:r>
                    <m:r>
                      <m:rPr>
                        <m:nor/>
                      </m:rPr>
                      <a:rPr lang="en-US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itchFamily="34" charset="0"/>
                      </a:rPr>
                      <m:t>)</m:t>
                    </m:r>
                    <m:r>
                      <m:rPr>
                        <m:nor/>
                      </m:rPr>
                      <a:rPr lang="en-US" sz="4000" b="1" baseline="30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itchFamily="34" charset="0"/>
                      </a:rPr>
                      <m:t>2</m:t>
                    </m:r>
                    <m:r>
                      <m:rPr>
                        <m:nor/>
                      </m:rPr>
                      <a:rPr lang="en-US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itchFamily="34" charset="0"/>
                      </a:rPr>
                      <m:t>−</m:t>
                    </m:r>
                    <m:r>
                      <m:rPr>
                        <m:nor/>
                      </m:rPr>
                      <a:rPr lang="en-US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itchFamily="34" charset="0"/>
                      </a:rPr>
                      <m:t>(</m:t>
                    </m:r>
                    <m:r>
                      <m:rPr>
                        <m:nor/>
                      </m:rPr>
                      <a:rPr lang="en-US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itchFamily="34" charset="0"/>
                      </a:rPr>
                      <m:t>2</m:t>
                    </m:r>
                    <m:r>
                      <m:rPr>
                        <m:nor/>
                      </m:rPr>
                      <a:rPr lang="en-US" sz="4000" b="1" i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itchFamily="34" charset="0"/>
                      </a:rPr>
                      <m:t>p</m:t>
                    </m:r>
                    <m:r>
                      <m:rPr>
                        <m:nor/>
                      </m:rPr>
                      <a:rPr lang="en-US" sz="4000" b="1" i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itchFamily="34" charset="0"/>
                      </a:rPr>
                      <m:t>−</m:t>
                    </m:r>
                    <m:r>
                      <m:rPr>
                        <m:nor/>
                      </m:rPr>
                      <a:rPr lang="en-US" sz="4000" b="1" i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itchFamily="34" charset="0"/>
                      </a:rPr>
                      <m:t>5</m:t>
                    </m:r>
                    <m:r>
                      <m:rPr>
                        <m:nor/>
                      </m:rPr>
                      <a:rPr lang="en-US" sz="4000" b="1" i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itchFamily="34" charset="0"/>
                      </a:rPr>
                      <m:t>q</m:t>
                    </m:r>
                    <m:r>
                      <m:rPr>
                        <m:nor/>
                      </m:rPr>
                      <a:rPr lang="en-US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itchFamily="34" charset="0"/>
                      </a:rPr>
                      <m:t>)</m:t>
                    </m:r>
                    <m:r>
                      <m:rPr>
                        <m:nor/>
                      </m:rPr>
                      <a:rPr lang="en-US" sz="4000" b="1" baseline="30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itchFamily="34" charset="0"/>
                      </a:rPr>
                      <m:t>2</m:t>
                    </m:r>
                  </m:oMath>
                </a14:m>
                <a:r>
                  <a:rPr lang="en-US" sz="4400" b="1" dirty="0"/>
                  <a:t> .    Ans.</a:t>
                </a:r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8291A27-F2AE-4347-ABAE-93445FB0B2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64" y="1531605"/>
                <a:ext cx="12192000" cy="5326395"/>
              </a:xfrm>
              <a:prstGeom prst="rect">
                <a:avLst/>
              </a:prstGeom>
              <a:blipFill>
                <a:blip r:embed="rId2"/>
                <a:stretch>
                  <a:fillRect l="-1800" b="-4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956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2700" y="138515"/>
                <a:ext cx="12053103" cy="7294882"/>
              </a:xfrm>
              <a:prstGeom prst="rect">
                <a:avLst/>
              </a:prstGeom>
              <a:solidFill>
                <a:schemeClr val="bg2"/>
              </a:solidFill>
              <a:ln w="76200">
                <a:solidFill>
                  <a:srgbClr val="00B050"/>
                </a:solidFill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slope"/>
              </a:sp3d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m:t>সমস্যাঃ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m:t>  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m:t>𝒂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m:t>𝒃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m:t>=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m:t>𝟏𝟑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m:t>এবং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m:t>𝒂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m:t>𝒃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m:t>𝟑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m:t>হলে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m:t>,</m:t>
                      </m:r>
                    </m:oMath>
                  </m:oMathPara>
                </a14:m>
                <a:endParaRPr lang="en-US" sz="4000" b="1" i="1" dirty="0">
                  <a:latin typeface="Cambria Math" panose="02040503050406030204" pitchFamily="18" charset="0"/>
                  <a:ea typeface="Calibri" panose="020F0502020204030204" pitchFamily="34" charset="0"/>
                  <a:cs typeface="NikoshBAN" panose="02000000000000000000" pitchFamily="2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m:t>𝒂𝒃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m:t>এর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m:t>মান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m:t>নির্ণয়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m:t>কর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m:t> 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NikoshBAN" panose="02000000000000000000" pitchFamily="2" charset="0"/>
                        </a:rPr>
                        <m:t>।</m:t>
                      </m:r>
                    </m:oMath>
                  </m:oMathPara>
                </a14:m>
                <a:endParaRPr lang="en-US" sz="4000" b="1" dirty="0">
                  <a:latin typeface="Calibri" panose="020F0502020204030204" pitchFamily="34" charset="0"/>
                  <a:ea typeface="Calibri" panose="020F0502020204030204" pitchFamily="34" charset="0"/>
                  <a:cs typeface="Vrinda" panose="02000500000000020004" pitchFamily="2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sz="4000" b="1" dirty="0">
                    <a:latin typeface="NikoshBAN" panose="02000000000000000000" pitchFamily="2" charset="0"/>
                    <a:ea typeface="Times New Roman" panose="02020603050405020304" pitchFamily="18" charset="0"/>
                    <a:cs typeface="Vrinda" panose="02000500000000020004" pitchFamily="2" charset="0"/>
                  </a:rPr>
                  <a:t>দেওয়া </a:t>
                </a:r>
                <a:r>
                  <a:rPr lang="en-US" sz="4000" b="1" dirty="0" err="1">
                    <a:latin typeface="NikoshBAN" panose="02000000000000000000" pitchFamily="2" charset="0"/>
                    <a:ea typeface="Times New Roman" panose="02020603050405020304" pitchFamily="18" charset="0"/>
                    <a:cs typeface="Vrinda" panose="02000500000000020004" pitchFamily="2" charset="0"/>
                  </a:rPr>
                  <a:t>আছে</a:t>
                </a:r>
                <a:r>
                  <a:rPr lang="en-US" sz="4000" b="1" dirty="0">
                    <a:latin typeface="NikoshBAN" panose="02000000000000000000" pitchFamily="2" charset="0"/>
                    <a:ea typeface="Times New Roman" panose="02020603050405020304" pitchFamily="18" charset="0"/>
                    <a:cs typeface="Vrinda" panose="02000500000000020004" pitchFamily="2" charset="0"/>
                  </a:rPr>
                  <a:t>, a</a:t>
                </a:r>
                <a14:m>
                  <m:oMath xmlns:m="http://schemas.openxmlformats.org/officeDocument/2006/math">
                    <m:r>
                      <a:rPr lang="en-US" sz="40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NikoshBAN" panose="02000000000000000000" pitchFamily="2" charset="0"/>
                      </a:rPr>
                      <m:t>+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NikoshBAN" panose="02000000000000000000" pitchFamily="2" charset="0"/>
                      </a:rPr>
                      <m:t>𝒃</m:t>
                    </m:r>
                    <m:r>
                      <a:rPr lang="en-US" sz="40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en-US" sz="40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NikoshBAN" panose="02000000000000000000" pitchFamily="2" charset="0"/>
                      </a:rPr>
                      <m:t>𝟏𝟑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40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NikoshBAN" panose="02000000000000000000" pitchFamily="2" charset="0"/>
                      </a:rPr>
                      <m:t>এবং</m:t>
                    </m:r>
                    <m:r>
                      <a:rPr lang="en-US" sz="40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NikoshBAN" panose="02000000000000000000" pitchFamily="2" charset="0"/>
                      </a:rPr>
                      <m:t>𝒂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NikoshBAN" panose="02000000000000000000" pitchFamily="2" charset="0"/>
                      </a:rPr>
                      <m:t>−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NikoshBAN" panose="02000000000000000000" pitchFamily="2" charset="0"/>
                      </a:rPr>
                      <m:t>𝒃</m:t>
                    </m:r>
                    <m:r>
                      <a:rPr lang="en-US" sz="40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NikoshBAN" panose="02000000000000000000" pitchFamily="2" charset="0"/>
                      </a:rPr>
                      <m:t>𝟑</m:t>
                    </m:r>
                  </m:oMath>
                </a14:m>
                <a:endParaRPr lang="en-US" sz="4000" b="1" dirty="0">
                  <a:latin typeface="NikoshBAN" panose="02000000000000000000" pitchFamily="2" charset="0"/>
                  <a:ea typeface="Calibri" panose="020F0502020204030204" pitchFamily="34" charset="0"/>
                  <a:cs typeface="NikoshBAN" panose="02000000000000000000" pitchFamily="2" charset="0"/>
                </a:endParaRPr>
              </a:p>
              <a:p>
                <a:r>
                  <a:rPr lang="en-US" sz="4000" b="1" dirty="0" err="1">
                    <a:ea typeface="Calibri" panose="020F0502020204030204" pitchFamily="34" charset="0"/>
                    <a:cs typeface="NikoshBAN" panose="02000000000000000000" pitchFamily="2" charset="0"/>
                  </a:rPr>
                  <a:t>আমরা</a:t>
                </a:r>
                <a:r>
                  <a:rPr lang="en-US" sz="4000" b="1" dirty="0">
                    <a:ea typeface="Calibri" panose="020F0502020204030204" pitchFamily="34" charset="0"/>
                    <a:cs typeface="NikoshBAN" panose="02000000000000000000" pitchFamily="2" charset="0"/>
                  </a:rPr>
                  <a:t> জানি,</a:t>
                </a:r>
                <a:r>
                  <a:rPr lang="pt-BR" sz="4000" b="1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sz="4000" b="1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𝒂𝒃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=</m:t>
                        </m:r>
                      </m:fName>
                      <m:e>
                        <m:sSup>
                          <m:sSupPr>
                            <m:ctrlPr>
                              <a:rPr lang="pt-BR" sz="40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t-BR" sz="4000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pt-BR" sz="4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4000" b="1" i="1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  <m:r>
                                      <a:rPr lang="en-US" sz="4000" b="1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4000" b="1" i="1">
                                        <a:latin typeface="Cambria Math" panose="02040503050406030204" pitchFamily="18" charset="0"/>
                                      </a:rPr>
                                      <m:t>𝒃</m:t>
                                    </m:r>
                                  </m:num>
                                  <m:den>
                                    <m:r>
                                      <a:rPr lang="en-US" sz="4000" b="1" i="1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e>
                    </m:func>
                  </m:oMath>
                </a14:m>
                <a:r>
                  <a:rPr lang="en-US" sz="4000" b="1" dirty="0"/>
                  <a:t>  -</a:t>
                </a:r>
                <a:r>
                  <a:rPr lang="pt-BR" sz="4000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4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40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4000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num>
                              <m:den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4000" b="1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pt-BR" sz="4000" b="1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বা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,   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𝒂𝒃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=</m:t>
                        </m:r>
                      </m:fName>
                      <m:e>
                        <m:sSup>
                          <m:sSupPr>
                            <m:ctrlPr>
                              <a:rPr lang="pt-BR" sz="40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t-BR" sz="4000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pt-BR" sz="4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4000" b="1" i="1" smtClean="0">
                                        <a:latin typeface="Cambria Math" panose="02040503050406030204" pitchFamily="18" charset="0"/>
                                      </a:rPr>
                                      <m:t>𝟏𝟑</m:t>
                                    </m:r>
                                  </m:num>
                                  <m:den>
                                    <m:r>
                                      <a:rPr lang="en-US" sz="4000" b="1" i="1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e>
                    </m:func>
                  </m:oMath>
                </a14:m>
                <a:r>
                  <a:rPr lang="en-US" sz="4000" b="1" dirty="0"/>
                  <a:t>  -</a:t>
                </a:r>
                <a:r>
                  <a:rPr lang="pt-BR" sz="4000" b="1" dirty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4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40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4000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4000" b="1" i="1" smtClean="0"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num>
                              <m:den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000" b="1" dirty="0"/>
                  <a:t>,       [</a:t>
                </a:r>
                <a:r>
                  <a:rPr lang="en-US" sz="4000" b="1" dirty="0" err="1"/>
                  <a:t>এখানে</a:t>
                </a:r>
                <a:r>
                  <a:rPr lang="en-US" sz="4000" b="1" dirty="0"/>
                  <a:t>, 13x13=169, 3x3=9]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pt-BR" sz="4000" b="1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বা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,  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𝒂𝒃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=</m:t>
                        </m:r>
                      </m:fName>
                      <m:e>
                        <m:f>
                          <m:fPr>
                            <m:ctrlPr>
                              <a:rPr lang="en-US" sz="40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𝟏𝟔𝟗</m:t>
                            </m:r>
                          </m:num>
                          <m:den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𝟒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4000" b="1" dirty="0"/>
                  <a:t> 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en-US" sz="4000" b="1" i="1" dirty="0">
                  <a:latin typeface="Cambria Math" panose="02040503050406030204" pitchFamily="18" charset="0"/>
                </a:endParaRPr>
              </a:p>
              <a:p>
                <a:r>
                  <a:rPr lang="en-US" sz="4000" b="1" dirty="0" err="1"/>
                  <a:t>বা</a:t>
                </a:r>
                <a:r>
                  <a:rPr lang="en-US" sz="4000" b="1" dirty="0"/>
                  <a:t>, </a:t>
                </a:r>
                <a14:m>
                  <m:oMath xmlns:m="http://schemas.openxmlformats.org/officeDocument/2006/math">
                    <m:r>
                      <a:rPr lang="en-US" sz="4000" b="1" i="1">
                        <a:latin typeface="Cambria Math" panose="02040503050406030204" pitchFamily="18" charset="0"/>
                      </a:rPr>
                      <m:t>𝒂𝒃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𝟏𝟔𝟗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4000" b="1" dirty="0"/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𝟏𝟔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num>
                      <m:den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4000" b="1" dirty="0"/>
                  <a:t>  =  40 Ans.</a:t>
                </a:r>
              </a:p>
              <a:p>
                <a:pPr>
                  <a:lnSpc>
                    <a:spcPct val="150000"/>
                  </a:lnSpc>
                </a:pPr>
                <a:endParaRPr lang="en-US" sz="4000" b="1" dirty="0">
                  <a:latin typeface="Calibri" panose="020F0502020204030204" pitchFamily="34" charset="0"/>
                  <a:ea typeface="Calibri" panose="020F0502020204030204" pitchFamily="34" charset="0"/>
                  <a:cs typeface="Vrinda" panose="02000500000000020004" pitchFamily="2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00" y="138515"/>
                <a:ext cx="12053103" cy="729488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76200">
                <a:solidFill>
                  <a:srgbClr val="00B050"/>
                </a:solidFill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7977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92ECEE3D-AC82-4344-890A-ABA09AE8260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777922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5400" b="1">
                <a:solidFill>
                  <a:schemeClr val="bg2">
                    <a:lumMod val="10000"/>
                  </a:schemeClr>
                </a:solidFill>
                <a:latin typeface="Kalpurush" pitchFamily="2" charset="0"/>
                <a:cs typeface="Kalpurush" pitchFamily="2" charset="0"/>
              </a:rPr>
              <a:t>মূল্যায়ন</a:t>
            </a:r>
            <a:r>
              <a:rPr lang="bn-BD" sz="5400" b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8AF4D844-51A6-465A-9096-F93ED7E1501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609600"/>
                <a:ext cx="12192000" cy="6248400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endParaRPr lang="en-US" sz="48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bn-IN" sz="4800" b="1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১।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  <m: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800" b="1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4800" b="1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b="1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সূত্রটি</a:t>
                </a:r>
                <a:r>
                  <a:rPr lang="en-US" sz="4800" b="1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b="1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বল</a:t>
                </a:r>
                <a:r>
                  <a:rPr lang="en-US" sz="4800" b="1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? </a:t>
                </a:r>
              </a:p>
              <a:p>
                <a:pPr marL="0" indent="0">
                  <a:buNone/>
                </a:pPr>
                <a:r>
                  <a:rPr lang="en-US" sz="4800" b="1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উত্তরঃ</a:t>
                </a:r>
                <a:r>
                  <a:rPr lang="en-US" sz="48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4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𝒂𝒃</m:t>
                    </m:r>
                    <m:r>
                      <a:rPr lang="en-US" sz="4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m:rPr>
                        <m:nor/>
                      </m:rPr>
                      <a:rPr lang="en-US" sz="4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bn-IN" sz="48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en-US" sz="4800" b="1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২।</a:t>
                </a:r>
                <a:r>
                  <a:rPr lang="bn-IN" sz="4800" b="1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𝒂𝒃</m:t>
                    </m:r>
                  </m:oMath>
                </a14:m>
                <a:r>
                  <a:rPr lang="en-US" sz="4800" b="1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4800" b="1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b="1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সূত্রটি</a:t>
                </a:r>
                <a:r>
                  <a:rPr lang="en-US" sz="4800" b="1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b="1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বল</a:t>
                </a:r>
                <a:r>
                  <a:rPr lang="en-US" sz="4800" b="1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? </a:t>
                </a:r>
              </a:p>
              <a:p>
                <a:r>
                  <a:rPr lang="en-US" sz="4800" b="1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উত্তরঃ</a:t>
                </a:r>
                <a:r>
                  <a:rPr lang="en-US" sz="4800" b="1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𝒂𝒃</m:t>
                        </m:r>
                        <m: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fName>
                      <m:e>
                        <m:sSup>
                          <m:sSupPr>
                            <m:ctrlPr>
                              <a:rPr lang="pt-BR" sz="4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t-BR" sz="4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pt-BR" sz="48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48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  <m:r>
                                      <a:rPr lang="en-US" sz="48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48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𝒃</m:t>
                                    </m:r>
                                  </m:num>
                                  <m:den>
                                    <m:r>
                                      <a:rPr lang="en-US" sz="48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4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e>
                    </m:func>
                  </m:oMath>
                </a14:m>
                <a:r>
                  <a:rPr lang="en-US" sz="4800" b="1" dirty="0">
                    <a:solidFill>
                      <a:schemeClr val="tx1"/>
                    </a:solidFill>
                  </a:rPr>
                  <a:t>  -</a:t>
                </a:r>
                <a:r>
                  <a:rPr lang="pt-BR" sz="48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4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4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4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en-US" sz="4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4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num>
                              <m:den>
                                <m:r>
                                  <a:rPr lang="en-US" sz="4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48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en-US" sz="4800" b="1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৩।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800" b="1" dirty="0" err="1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এর</a:t>
                </a:r>
                <a:r>
                  <a:rPr lang="en-US" sz="48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800" b="1" dirty="0" err="1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সূত্রটি</a:t>
                </a:r>
                <a:r>
                  <a:rPr lang="en-US" sz="48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800" b="1" dirty="0" err="1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বল</a:t>
                </a:r>
                <a:r>
                  <a:rPr lang="en-US" sz="48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?  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4800" b="1" dirty="0" err="1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উত্তরঃ</a:t>
                </a:r>
                <a:r>
                  <a:rPr lang="en-US" sz="48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(</a:t>
                </a:r>
                <a:r>
                  <a:rPr lang="en-US" sz="4800" b="1" dirty="0" err="1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a+b</a:t>
                </a:r>
                <a:r>
                  <a:rPr lang="en-US" sz="48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)(a-b)</a:t>
                </a:r>
                <a:endParaRPr lang="bn-BD" sz="48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8AF4D844-51A6-465A-9096-F93ED7E150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09600"/>
                <a:ext cx="12192000" cy="6248400"/>
              </a:xfrm>
              <a:prstGeom prst="rect">
                <a:avLst/>
              </a:prstGeom>
              <a:blipFill>
                <a:blip r:embed="rId2"/>
                <a:stretch>
                  <a:fillRect l="-2249" b="-8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293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C3E57D9-6681-4860-8C50-EFFC17945995}"/>
              </a:ext>
            </a:extLst>
          </p:cNvPr>
          <p:cNvSpPr txBox="1"/>
          <p:nvPr/>
        </p:nvSpPr>
        <p:spPr>
          <a:xfrm>
            <a:off x="0" y="232012"/>
            <a:ext cx="12191999" cy="286232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অনুশীলনী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=৪.১</a:t>
            </a:r>
          </a:p>
          <a:p>
            <a:pPr algn="ctr"/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924AE45-138F-4789-B75C-A50558976C5A}"/>
                  </a:ext>
                </a:extLst>
              </p:cNvPr>
              <p:cNvSpPr txBox="1"/>
              <p:nvPr/>
            </p:nvSpPr>
            <p:spPr>
              <a:xfrm>
                <a:off x="0" y="3872609"/>
                <a:ext cx="12192000" cy="259083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48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NikoshBAN" panose="02000000000000000000" pitchFamily="2" charset="0"/>
                      </a:rPr>
                      <m:t>সমস্যাঃ</m:t>
                    </m:r>
                    <m:r>
                      <a:rPr lang="en-US" sz="48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w Cen MT" pitchFamily="34" charset="0"/>
                  </a:rPr>
                  <a:t>১৩। (খ) (6a+9b)(7b-8a)</a:t>
                </a:r>
                <a:r>
                  <a:rPr lang="en-US" sz="48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কে</a:t>
                </a:r>
                <a:r>
                  <a:rPr lang="en-US" sz="48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দূইটি</a:t>
                </a:r>
                <a:r>
                  <a:rPr lang="en-US" sz="48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রাশির</a:t>
                </a:r>
                <a:r>
                  <a:rPr lang="en-US" sz="48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8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w Cen MT" pitchFamily="34" charset="0"/>
                  </a:rPr>
                  <a:t>বর্গের</a:t>
                </a:r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w Cen MT" pitchFamily="34" charset="0"/>
                  </a:rPr>
                  <a:t> </a:t>
                </a:r>
                <a:r>
                  <a:rPr lang="en-US" sz="48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w Cen MT" pitchFamily="34" charset="0"/>
                  </a:rPr>
                  <a:t>অন্তররুপে</a:t>
                </a:r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w Cen MT" pitchFamily="34" charset="0"/>
                  </a:rPr>
                  <a:t> </a:t>
                </a:r>
                <a:r>
                  <a:rPr lang="en-US" sz="48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w Cen MT" pitchFamily="34" charset="0"/>
                  </a:rPr>
                  <a:t>প্রকাশ</a:t>
                </a:r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w Cen MT" pitchFamily="34" charset="0"/>
                  </a:rPr>
                  <a:t> </a:t>
                </a:r>
                <a:r>
                  <a:rPr lang="en-US" sz="48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w Cen MT" pitchFamily="34" charset="0"/>
                  </a:rPr>
                  <a:t>কর</a:t>
                </a:r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w Cen MT" pitchFamily="34" charset="0"/>
                  </a:rPr>
                  <a:t> ।    </a:t>
                </a:r>
              </a:p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endParaRPr lang="en-US" sz="4800" b="1" dirty="0">
                  <a:latin typeface="Calibri" panose="020F0502020204030204" pitchFamily="34" charset="0"/>
                  <a:ea typeface="Calibri" panose="020F0502020204030204" pitchFamily="34" charset="0"/>
                  <a:cs typeface="Vrinda" panose="02000500000000020004" pitchFamily="2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924AE45-138F-4789-B75C-A50558976C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872609"/>
                <a:ext cx="12192000" cy="2590837"/>
              </a:xfrm>
              <a:prstGeom prst="rect">
                <a:avLst/>
              </a:prstGeom>
              <a:blipFill>
                <a:blip r:embed="rId2"/>
                <a:stretch>
                  <a:fillRect l="-2250" t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41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1EEBF3C-6EE3-4A3F-8CBC-4A8F9564F7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1E21BA-32E8-4AA7-9B30-ED3F6C811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EC3F-1757-4E80-BC7F-6E10E4AFDEF0}" type="datetime1">
              <a:rPr lang="en-US" smtClean="0"/>
              <a:t>7/16/2020</a:t>
            </a:fld>
            <a:endParaRPr lang="en-US"/>
          </a:p>
        </p:txBody>
      </p:sp>
      <p:sp>
        <p:nvSpPr>
          <p:cNvPr id="4" name="Snip Diagonal Corner Rectangle 5">
            <a:extLst>
              <a:ext uri="{FF2B5EF4-FFF2-40B4-BE49-F238E27FC236}">
                <a16:creationId xmlns:a16="http://schemas.microsoft.com/office/drawing/2014/main" id="{B4724226-AA0B-42C7-8D8C-E445E6172CDA}"/>
              </a:ext>
            </a:extLst>
          </p:cNvPr>
          <p:cNvSpPr/>
          <p:nvPr/>
        </p:nvSpPr>
        <p:spPr>
          <a:xfrm>
            <a:off x="127000" y="136525"/>
            <a:ext cx="11760200" cy="1069423"/>
          </a:xfrm>
          <a:prstGeom prst="snip2DiagRect">
            <a:avLst/>
          </a:prstGeom>
          <a:solidFill>
            <a:schemeClr val="bg1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b="1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সবাইকে ধন্যবাদ</a:t>
            </a:r>
            <a:endParaRPr lang="en-US" sz="8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333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772927-8016-436B-BC26-353B5C935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EC3F-1757-4E80-BC7F-6E10E4AFDEF0}" type="datetime1">
              <a:rPr lang="en-US" smtClean="0"/>
              <a:t>7/16/2020</a:t>
            </a:fld>
            <a:endParaRPr lang="en-US"/>
          </a:p>
        </p:txBody>
      </p:sp>
      <p:pic>
        <p:nvPicPr>
          <p:cNvPr id="3" name="Picture 2" descr="images22.jpg">
            <a:extLst>
              <a:ext uri="{FF2B5EF4-FFF2-40B4-BE49-F238E27FC236}">
                <a16:creationId xmlns:a16="http://schemas.microsoft.com/office/drawing/2014/main" id="{8A87C7BF-62A6-46A2-BC95-F857D6F5639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13459" y="0"/>
            <a:ext cx="5791531" cy="328930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F25B15F-96C0-4408-B54B-0C5BD0C645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6413459" cy="559241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92A16DD8-F013-4677-AE02-0C49635FEE36}"/>
              </a:ext>
            </a:extLst>
          </p:cNvPr>
          <p:cNvSpPr txBox="1">
            <a:spLocks/>
          </p:cNvSpPr>
          <p:nvPr/>
        </p:nvSpPr>
        <p:spPr>
          <a:xfrm>
            <a:off x="4952499" y="127000"/>
            <a:ext cx="2921920" cy="495301"/>
          </a:xfrm>
          <a:prstGeom prst="rect">
            <a:avLst/>
          </a:prstGeom>
          <a:solidFill>
            <a:srgbClr val="0070C0"/>
          </a:solidFill>
        </p:spPr>
        <p:txBody>
          <a:bodyPr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D03A0653-C338-47AB-BDB2-240183B061A9}"/>
              </a:ext>
            </a:extLst>
          </p:cNvPr>
          <p:cNvSpPr txBox="1">
            <a:spLocks/>
          </p:cNvSpPr>
          <p:nvPr/>
        </p:nvSpPr>
        <p:spPr>
          <a:xfrm>
            <a:off x="0" y="3260036"/>
            <a:ext cx="6413458" cy="3597964"/>
          </a:xfrm>
          <a:prstGeom prst="rect">
            <a:avLst/>
          </a:prstGeom>
          <a:solidFill>
            <a:srgbClr val="00B0F0"/>
          </a:solidFill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200" b="1" dirty="0">
                <a:latin typeface="NikoshBAN" pitchFamily="2" charset="0"/>
                <a:cs typeface="NikoshBAN" pitchFamily="2" charset="0"/>
              </a:rPr>
              <a:t>সংগীতা হালদার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  <a:p>
            <a:r>
              <a:rPr lang="bn-BD" b="1" dirty="0">
                <a:latin typeface="NikoshBAN" pitchFamily="2" charset="0"/>
                <a:cs typeface="NikoshBAN" pitchFamily="2" charset="0"/>
              </a:rPr>
              <a:t>(এ্‌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ম</a:t>
            </a:r>
            <a:r>
              <a:rPr lang="bn-BD" b="1" dirty="0">
                <a:latin typeface="NikoshBAN" pitchFamily="2" charset="0"/>
                <a:cs typeface="NikoshBAN" pitchFamily="2" charset="0"/>
              </a:rPr>
              <a:t>,এস-সি, এম.এড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) </a:t>
            </a:r>
          </a:p>
          <a:p>
            <a:r>
              <a:rPr lang="bn-BD" sz="3200" b="1" dirty="0">
                <a:latin typeface="NikoshBAN" pitchFamily="2" charset="0"/>
                <a:cs typeface="NikoshBAN" pitchFamily="2" charset="0"/>
              </a:rPr>
              <a:t>সহকারী শিক্ষক(গণিত) </a:t>
            </a:r>
          </a:p>
          <a:p>
            <a:r>
              <a:rPr lang="bn-BD" sz="3200" b="1" dirty="0">
                <a:latin typeface="NikoshBAN" pitchFamily="2" charset="0"/>
                <a:cs typeface="NikoshBAN" pitchFamily="2" charset="0"/>
              </a:rPr>
              <a:t>কাজী আব্দুল মাজেদ একাডেমী, পাংশা, রাজবাড়ী।</a:t>
            </a:r>
          </a:p>
          <a:p>
            <a:r>
              <a:rPr lang="bn-BD" sz="3200" b="1" dirty="0">
                <a:latin typeface="NikoshBAN" pitchFamily="2" charset="0"/>
                <a:cs typeface="NikoshBAN" pitchFamily="2" charset="0"/>
              </a:rPr>
              <a:t>মোবাইল : ০১৭১৬৭৯২৪৫৯</a:t>
            </a:r>
          </a:p>
          <a:p>
            <a:r>
              <a:rPr lang="en-US" sz="1800" b="1" dirty="0">
                <a:latin typeface="NikoshBAN" pitchFamily="2" charset="0"/>
                <a:cs typeface="NikoshBAN" pitchFamily="2" charset="0"/>
              </a:rPr>
              <a:t>E-mail:</a:t>
            </a:r>
            <a:r>
              <a:rPr lang="bn-BD" sz="1800" b="1" dirty="0">
                <a:latin typeface="NikoshBAN" pitchFamily="2" charset="0"/>
                <a:cs typeface="NikoshBAN" pitchFamily="2" charset="0"/>
              </a:rPr>
              <a:t> sangitahalder77@gmail.com</a:t>
            </a:r>
            <a:endParaRPr lang="en-US" sz="1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39F890-753B-4BC2-8A1F-24F284D985BC}"/>
              </a:ext>
            </a:extLst>
          </p:cNvPr>
          <p:cNvSpPr txBox="1"/>
          <p:nvPr/>
        </p:nvSpPr>
        <p:spPr>
          <a:xfrm>
            <a:off x="8666328" y="2210937"/>
            <a:ext cx="1800000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925B021-A148-496B-BF5E-EFBBCDACF0E9}"/>
              </a:ext>
            </a:extLst>
          </p:cNvPr>
          <p:cNvSpPr/>
          <p:nvPr/>
        </p:nvSpPr>
        <p:spPr>
          <a:xfrm>
            <a:off x="6413458" y="3289304"/>
            <a:ext cx="5778542" cy="3539430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শ্রেণীঃ 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৮ম</a:t>
            </a:r>
            <a:endParaRPr lang="bn-BD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বিষয়ঃ গণিত</a:t>
            </a:r>
          </a:p>
          <a:p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ধ্যায়ঃ 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৪র্থ</a:t>
            </a:r>
            <a:endParaRPr lang="bn-BD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বীজ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ণিত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ূত্রাব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ী </a:t>
            </a:r>
            <a:endParaRPr lang="bn-BD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</a:p>
          <a:p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০৯.০৭.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০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9140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uiExpand="1" build="p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>
            <a:extLst>
              <a:ext uri="{FF2B5EF4-FFF2-40B4-BE49-F238E27FC236}">
                <a16:creationId xmlns:a16="http://schemas.microsoft.com/office/drawing/2014/main" id="{259FE495-A1A0-4797-BFA6-42EFF55165B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5940088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40=49-9</a:t>
            </a:r>
          </a:p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=7×7-3×3</a:t>
            </a:r>
          </a:p>
          <a:p>
            <a:r>
              <a:rPr lang="en-US" sz="3200" b="1" dirty="0"/>
              <a:t>         </a:t>
            </a:r>
          </a:p>
          <a:p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=(7)</a:t>
            </a:r>
            <a:r>
              <a:rPr lang="en-US" sz="6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2      </a:t>
            </a:r>
            <a:r>
              <a:rPr lang="en-US" sz="8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-     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(3)</a:t>
            </a:r>
            <a:r>
              <a:rPr lang="en-US" sz="6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2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</a:p>
          <a:p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এখানে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40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একটি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রাশি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।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ইহাকে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দুটি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রাশির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বর্গের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অন্তররুপে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প্রকাশ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কর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হল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।</a:t>
            </a:r>
          </a:p>
        </p:txBody>
      </p:sp>
      <p:sp>
        <p:nvSpPr>
          <p:cNvPr id="2" name="Arrow: Left 1">
            <a:extLst>
              <a:ext uri="{FF2B5EF4-FFF2-40B4-BE49-F238E27FC236}">
                <a16:creationId xmlns:a16="http://schemas.microsoft.com/office/drawing/2014/main" id="{477A5820-D031-4869-AA40-C63D6662B655}"/>
              </a:ext>
            </a:extLst>
          </p:cNvPr>
          <p:cNvSpPr/>
          <p:nvPr/>
        </p:nvSpPr>
        <p:spPr>
          <a:xfrm rot="17559903">
            <a:off x="649942" y="2945162"/>
            <a:ext cx="1032489" cy="392179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A18C98-0EEC-4B01-B388-05B9AF290CB8}"/>
              </a:ext>
            </a:extLst>
          </p:cNvPr>
          <p:cNvSpPr txBox="1"/>
          <p:nvPr/>
        </p:nvSpPr>
        <p:spPr>
          <a:xfrm>
            <a:off x="4761604" y="1817399"/>
            <a:ext cx="2146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২য় </a:t>
            </a:r>
            <a:r>
              <a:rPr lang="en-US" sz="3200" b="1" dirty="0" err="1"/>
              <a:t>রাশি</a:t>
            </a:r>
            <a:r>
              <a:rPr lang="en-US" sz="3200" b="1" dirty="0"/>
              <a:t> </a:t>
            </a:r>
          </a:p>
        </p:txBody>
      </p:sp>
      <p:sp>
        <p:nvSpPr>
          <p:cNvPr id="5" name="Arrow: Left 4">
            <a:extLst>
              <a:ext uri="{FF2B5EF4-FFF2-40B4-BE49-F238E27FC236}">
                <a16:creationId xmlns:a16="http://schemas.microsoft.com/office/drawing/2014/main" id="{2CC26DFF-474A-435F-BD4A-0CC537844324}"/>
              </a:ext>
            </a:extLst>
          </p:cNvPr>
          <p:cNvSpPr/>
          <p:nvPr/>
        </p:nvSpPr>
        <p:spPr>
          <a:xfrm rot="17204084">
            <a:off x="4302183" y="2889448"/>
            <a:ext cx="1237362" cy="314719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AD629C-FFB2-4A60-B943-5ADCF298B9F1}"/>
              </a:ext>
            </a:extLst>
          </p:cNvPr>
          <p:cNvSpPr txBox="1"/>
          <p:nvPr/>
        </p:nvSpPr>
        <p:spPr>
          <a:xfrm>
            <a:off x="3194686" y="1916015"/>
            <a:ext cx="13973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অন্তর</a:t>
            </a:r>
            <a:r>
              <a:rPr lang="en-US" sz="3200" b="1" dirty="0"/>
              <a:t> </a:t>
            </a:r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DCD6A61F-A637-4DEC-A20E-89981B63B0D8}"/>
              </a:ext>
            </a:extLst>
          </p:cNvPr>
          <p:cNvSpPr/>
          <p:nvPr/>
        </p:nvSpPr>
        <p:spPr>
          <a:xfrm rot="18227952">
            <a:off x="2580331" y="2972469"/>
            <a:ext cx="1472932" cy="390810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4F92E2-A3A9-4CE5-9115-EB3173A4A140}"/>
              </a:ext>
            </a:extLst>
          </p:cNvPr>
          <p:cNvSpPr txBox="1"/>
          <p:nvPr/>
        </p:nvSpPr>
        <p:spPr>
          <a:xfrm>
            <a:off x="426557" y="1916016"/>
            <a:ext cx="23058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১ম </a:t>
            </a:r>
            <a:r>
              <a:rPr lang="en-US" sz="3200" b="1" dirty="0" err="1"/>
              <a:t>রাশি</a:t>
            </a:r>
            <a:r>
              <a:rPr lang="en-US" sz="3200" b="1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8AC527-21DA-4297-9796-8608CB86169A}"/>
              </a:ext>
            </a:extLst>
          </p:cNvPr>
          <p:cNvSpPr txBox="1"/>
          <p:nvPr/>
        </p:nvSpPr>
        <p:spPr>
          <a:xfrm>
            <a:off x="2174975" y="2066093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বর্গ</a:t>
            </a:r>
            <a:r>
              <a:rPr lang="en-US" sz="2800" b="1" dirty="0"/>
              <a:t> </a:t>
            </a:r>
          </a:p>
        </p:txBody>
      </p:sp>
      <p:sp>
        <p:nvSpPr>
          <p:cNvPr id="10" name="Arrow: Left 9">
            <a:extLst>
              <a:ext uri="{FF2B5EF4-FFF2-40B4-BE49-F238E27FC236}">
                <a16:creationId xmlns:a16="http://schemas.microsoft.com/office/drawing/2014/main" id="{7DFC0337-F57E-47FD-B41B-627E6BC9D51C}"/>
              </a:ext>
            </a:extLst>
          </p:cNvPr>
          <p:cNvSpPr/>
          <p:nvPr/>
        </p:nvSpPr>
        <p:spPr>
          <a:xfrm rot="17204084">
            <a:off x="1289654" y="3010514"/>
            <a:ext cx="1237362" cy="314719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Left 10">
            <a:extLst>
              <a:ext uri="{FF2B5EF4-FFF2-40B4-BE49-F238E27FC236}">
                <a16:creationId xmlns:a16="http://schemas.microsoft.com/office/drawing/2014/main" id="{20041241-7D46-4161-8EEB-1FD78F392FA7}"/>
              </a:ext>
            </a:extLst>
          </p:cNvPr>
          <p:cNvSpPr/>
          <p:nvPr/>
        </p:nvSpPr>
        <p:spPr>
          <a:xfrm rot="18488353">
            <a:off x="5264215" y="3085969"/>
            <a:ext cx="1237362" cy="314719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B3F3A60-DA60-4EAA-9259-FF911270B4E1}"/>
              </a:ext>
            </a:extLst>
          </p:cNvPr>
          <p:cNvSpPr txBox="1"/>
          <p:nvPr/>
        </p:nvSpPr>
        <p:spPr>
          <a:xfrm>
            <a:off x="6240864" y="2296925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বর্গ</a:t>
            </a:r>
            <a:r>
              <a:rPr lang="en-US" sz="3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8644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>
            <a:extLst>
              <a:ext uri="{FF2B5EF4-FFF2-40B4-BE49-F238E27FC236}">
                <a16:creationId xmlns:a16="http://schemas.microsoft.com/office/drawing/2014/main" id="{5FA12132-4C1C-4717-B71B-198F6515EBDA}"/>
              </a:ext>
            </a:extLst>
          </p:cNvPr>
          <p:cNvSpPr txBox="1">
            <a:spLocks/>
          </p:cNvSpPr>
          <p:nvPr/>
        </p:nvSpPr>
        <p:spPr>
          <a:xfrm>
            <a:off x="2245489" y="362894"/>
            <a:ext cx="7083706" cy="1015663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শিরোনাম</a:t>
            </a:r>
            <a:endParaRPr lang="bn-IN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id="{A4A21918-F120-4215-A5B6-69B3A50D2CD8}"/>
              </a:ext>
            </a:extLst>
          </p:cNvPr>
          <p:cNvSpPr txBox="1">
            <a:spLocks/>
          </p:cNvSpPr>
          <p:nvPr/>
        </p:nvSpPr>
        <p:spPr>
          <a:xfrm>
            <a:off x="235855" y="2182444"/>
            <a:ext cx="11720290" cy="3416320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৪র্থ অধ্যায়</a:t>
            </a:r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7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</a:t>
            </a:r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---৪.১</a:t>
            </a:r>
            <a:endParaRPr lang="bn-BD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দুটি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n-US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রাশির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n-US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বর্গের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n-US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অন্তররুপে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n-US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প্রকাশ</a:t>
            </a:r>
            <a:endParaRPr lang="bn-BD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80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>
            <a:extLst>
              <a:ext uri="{FF2B5EF4-FFF2-40B4-BE49-F238E27FC236}">
                <a16:creationId xmlns:a16="http://schemas.microsoft.com/office/drawing/2014/main" id="{B3514DAD-424E-4252-94D3-D0C9BC599713}"/>
              </a:ext>
            </a:extLst>
          </p:cNvPr>
          <p:cNvSpPr txBox="1">
            <a:spLocks/>
          </p:cNvSpPr>
          <p:nvPr/>
        </p:nvSpPr>
        <p:spPr>
          <a:xfrm>
            <a:off x="0" y="154421"/>
            <a:ext cx="11860696" cy="7171194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 anchor="ctr">
            <a:spAutoFit/>
          </a:bodyPr>
          <a:lstStyle/>
          <a:p>
            <a:pPr algn="ctr"/>
            <a:r>
              <a:rPr lang="en-US" sz="40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b="1" u="sng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</a:t>
            </a:r>
            <a:r>
              <a:rPr lang="en-US" sz="6000" b="1" u="sng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</a:t>
            </a:r>
            <a:r>
              <a:rPr lang="bn-BD" sz="6000" b="1" u="sng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</a:t>
            </a:r>
            <a:r>
              <a:rPr lang="en-US" sz="6000" b="1" u="sng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u="sng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</a:t>
            </a:r>
            <a:endParaRPr lang="bn-IN" sz="4000" b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857250" indent="-857250"/>
            <a:r>
              <a:rPr lang="en-US" sz="4000" b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</a:p>
          <a:p>
            <a:pPr marL="857250" indent="-857250"/>
            <a:r>
              <a:rPr lang="en-US" sz="4000" b="1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</a:t>
            </a:r>
            <a:r>
              <a:rPr lang="en-US" sz="4000" b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 ab </a:t>
            </a:r>
            <a:r>
              <a:rPr lang="en-US" sz="4000" b="1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বীজগাণিতিক</a:t>
            </a:r>
            <a:r>
              <a:rPr lang="bn-BD" sz="4000" b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সূত্র লিখতে</a:t>
            </a:r>
            <a: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পারবে ।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857250" indent="-857250"/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857250" indent="-857250"/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ii.একটি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রাশিকে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দূইটি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বীজগাণিতিক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রাশির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বর্গের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অন্তররুপে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প্রকাশ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করতে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পারবে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। </a:t>
            </a:r>
          </a:p>
          <a:p>
            <a:pPr marL="857250" indent="-857250"/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  <a:cs typeface="NikoshBAN" panose="02000000000000000000" pitchFamily="2" charset="0"/>
            </a:endParaRPr>
          </a:p>
          <a:p>
            <a:pPr marL="857250" indent="-857250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NikoshBAN" panose="02000000000000000000" pitchFamily="2" charset="0"/>
              </a:rPr>
              <a:t>iii. ab 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NikoshBAN" panose="02000000000000000000" pitchFamily="2" charset="0"/>
              </a:rPr>
              <a:t>এর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NikoshBAN" panose="02000000000000000000" pitchFamily="2" charset="0"/>
              </a:rPr>
              <a:t>সূত্র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NikoshBAN" panose="02000000000000000000" pitchFamily="2" charset="0"/>
              </a:rPr>
              <a:t>ব্যবহার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NikoshBAN" panose="02000000000000000000" pitchFamily="2" charset="0"/>
              </a:rPr>
              <a:t>করে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NikoshBAN" panose="02000000000000000000" pitchFamily="2" charset="0"/>
              </a:rPr>
              <a:t>বীজগাণিতিক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NikoshBAN" panose="02000000000000000000" pitchFamily="2" charset="0"/>
              </a:rPr>
              <a:t>সমস্যার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NikoshBAN" panose="02000000000000000000" pitchFamily="2" charset="0"/>
              </a:rPr>
              <a:t>সমাধান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NikoshBAN" panose="02000000000000000000" pitchFamily="2" charset="0"/>
              </a:rPr>
              <a:t>করতে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NikoshBAN" panose="02000000000000000000" pitchFamily="2" charset="0"/>
              </a:rPr>
              <a:t>পারবে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NikoshBAN" panose="02000000000000000000" pitchFamily="2" charset="0"/>
              </a:rPr>
              <a:t> । 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40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3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7C114F-A27B-4DDA-B983-16ED2BEE649F}"/>
              </a:ext>
            </a:extLst>
          </p:cNvPr>
          <p:cNvSpPr/>
          <p:nvPr/>
        </p:nvSpPr>
        <p:spPr>
          <a:xfrm>
            <a:off x="173620" y="671332"/>
            <a:ext cx="11632558" cy="317009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অনুঃ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৪-১</a:t>
            </a:r>
          </a:p>
          <a:p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বীজগণি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তী</a:t>
            </a:r>
            <a:r>
              <a:rPr lang="as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as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</a:p>
          <a:p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গণিতীয়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তীক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প্রকাশিত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যেকোনো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সিদ্</a:t>
            </a:r>
            <a:r>
              <a:rPr lang="as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বীজগণ</a:t>
            </a:r>
            <a:r>
              <a:rPr lang="as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as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ূত্র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A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A7DCA8-F79C-444D-9672-B812B567CC4C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28700" y="3886200"/>
            <a:ext cx="6915150" cy="1754326"/>
          </a:xfrm>
          <a:prstGeom prst="rect">
            <a:avLst/>
          </a:prstGeom>
          <a:blipFill rotWithShape="0">
            <a:blip r:embed="rId2"/>
            <a:stretch>
              <a:fillRect l="-2181" t="-6272" r="-3503" b="-14983"/>
            </a:stretch>
          </a:blipFill>
        </p:spPr>
        <p:txBody>
          <a:bodyPr/>
          <a:lstStyle/>
          <a:p>
            <a:r>
              <a:rPr lang="en-US" sz="4400" dirty="0">
                <a:noFill/>
              </a:rPr>
              <a:t> </a:t>
            </a:r>
            <a:r>
              <a:rPr lang="bn-IN" sz="4400" dirty="0">
                <a:noFill/>
              </a:rPr>
              <a:t>  </a:t>
            </a:r>
            <a:endParaRPr lang="en-US" sz="4400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584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B9C96D1-4418-4150-9D1E-0F3F992EA7A2}"/>
              </a:ext>
            </a:extLst>
          </p:cNvPr>
          <p:cNvSpPr/>
          <p:nvPr/>
        </p:nvSpPr>
        <p:spPr>
          <a:xfrm>
            <a:off x="108288" y="407330"/>
            <a:ext cx="117459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বীজগাণিতিক </a:t>
            </a:r>
            <a:r>
              <a:rPr lang="bn-IN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সূত্রাবলি</a:t>
            </a:r>
          </a:p>
          <a:p>
            <a:r>
              <a:rPr lang="bn-I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i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.(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a+b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)</a:t>
            </a:r>
            <a:r>
              <a:rPr lang="en-US" sz="4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2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=a</a:t>
            </a:r>
            <a:r>
              <a:rPr lang="en-US" sz="4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2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+2ab+b</a:t>
            </a:r>
            <a:r>
              <a:rPr lang="en-US" sz="4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2</a:t>
            </a:r>
          </a:p>
          <a:p>
            <a:r>
              <a:rPr lang="bn-I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ii.(a-b)</a:t>
            </a:r>
            <a:r>
              <a:rPr lang="en-US" sz="4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2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=a</a:t>
            </a:r>
            <a:r>
              <a:rPr lang="en-US" sz="4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2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-2ab+b</a:t>
            </a:r>
            <a:r>
              <a:rPr lang="en-US" sz="4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2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	</a:t>
            </a:r>
            <a:endParaRPr lang="en-US" sz="40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67075D-D1CF-4AA4-A83D-F165AD822477}"/>
              </a:ext>
            </a:extLst>
          </p:cNvPr>
          <p:cNvSpPr/>
          <p:nvPr/>
        </p:nvSpPr>
        <p:spPr>
          <a:xfrm>
            <a:off x="0" y="2668204"/>
            <a:ext cx="11299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u="sng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অনুসিদ্ধান্ত</a:t>
            </a:r>
            <a:r>
              <a:rPr lang="en-US" sz="3600" b="1" u="sng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/ </a:t>
            </a:r>
            <a:r>
              <a:rPr lang="bn-BD" sz="3600" b="1" u="sng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সূত্রের</a:t>
            </a:r>
            <a:r>
              <a:rPr lang="en-US" sz="3600" b="1" u="sng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u="sng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বিশেষ রূপ</a:t>
            </a:r>
            <a:r>
              <a:rPr lang="en-US" sz="3600" b="1" u="sng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i.a</a:t>
            </a:r>
            <a:r>
              <a:rPr lang="en-US" sz="3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2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+b</a:t>
            </a:r>
            <a:r>
              <a:rPr lang="en-US" sz="3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2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=(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a+b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)</a:t>
            </a:r>
            <a:r>
              <a:rPr lang="en-US" sz="3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2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Calibri" panose="020F0502020204030204" pitchFamily="34" charset="0"/>
              </a:rPr>
              <a:t>-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2ab</a:t>
            </a:r>
          </a:p>
          <a:p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ii.a</a:t>
            </a:r>
            <a:r>
              <a:rPr lang="en-US" sz="3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2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+b</a:t>
            </a:r>
            <a:r>
              <a:rPr lang="en-US" sz="3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2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=(a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Calibri" panose="020F0502020204030204" pitchFamily="34" charset="0"/>
              </a:rPr>
              <a:t>-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b)</a:t>
            </a:r>
            <a:r>
              <a:rPr lang="en-US" sz="3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2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+2ab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iii.(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a+b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)</a:t>
            </a:r>
            <a:r>
              <a:rPr lang="en-US" sz="3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2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=(a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Calibri" panose="020F0502020204030204" pitchFamily="34" charset="0"/>
              </a:rPr>
              <a:t>-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b)</a:t>
            </a:r>
            <a:r>
              <a:rPr lang="en-US" sz="3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2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+4ab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iv.(a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Calibri" panose="020F0502020204030204" pitchFamily="34" charset="0"/>
              </a:rPr>
              <a:t>-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b)</a:t>
            </a:r>
            <a:r>
              <a:rPr lang="en-US" sz="3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2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=(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a+b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)</a:t>
            </a:r>
            <a:r>
              <a:rPr lang="en-US" sz="3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2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Calibri" panose="020F0502020204030204" pitchFamily="34" charset="0"/>
              </a:rPr>
              <a:t>-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4ab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v.2(a</a:t>
            </a:r>
            <a:r>
              <a:rPr lang="en-US" sz="3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2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+b</a:t>
            </a:r>
            <a:r>
              <a:rPr lang="en-US" sz="3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2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)=(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a+b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)</a:t>
            </a:r>
            <a:r>
              <a:rPr lang="en-US" sz="3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2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+(a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Calibri" panose="020F0502020204030204" pitchFamily="34" charset="0"/>
              </a:rPr>
              <a:t>-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b)</a:t>
            </a:r>
            <a:r>
              <a:rPr lang="en-US" sz="3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2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vi.4ab=(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a+b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)</a:t>
            </a:r>
            <a:r>
              <a:rPr lang="en-US" sz="3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2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-(a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Calibri" panose="020F0502020204030204" pitchFamily="34" charset="0"/>
              </a:rPr>
              <a:t>-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b)</a:t>
            </a:r>
            <a:r>
              <a:rPr lang="en-US" sz="3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2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140650-9411-4AD4-9D01-410112CE16D6}"/>
              </a:ext>
            </a:extLst>
          </p:cNvPr>
          <p:cNvSpPr/>
          <p:nvPr/>
        </p:nvSpPr>
        <p:spPr>
          <a:xfrm>
            <a:off x="0" y="447767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	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01795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BB4FCBD-09C4-43D9-A465-DCD23BA4B9C8}"/>
              </a:ext>
            </a:extLst>
          </p:cNvPr>
          <p:cNvSpPr txBox="1"/>
          <p:nvPr/>
        </p:nvSpPr>
        <p:spPr>
          <a:xfrm>
            <a:off x="219919" y="484909"/>
            <a:ext cx="112505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ধরি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, ab </a:t>
            </a:r>
            <a:r>
              <a:rPr lang="en-US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একটি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n-US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বীজগাণিতিক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n-US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রাশি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n-US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ইহাকে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দূইটি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রাশির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বর্গের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n-US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অন্তররুপে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n-US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প্রকাশ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n-US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এর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সূত্রঃ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B92AC26-7373-4303-9DD3-815C8FB17500}"/>
                  </a:ext>
                </a:extLst>
              </p:cNvPr>
              <p:cNvSpPr txBox="1"/>
              <p:nvPr/>
            </p:nvSpPr>
            <p:spPr>
              <a:xfrm>
                <a:off x="219919" y="3510770"/>
                <a:ext cx="11410121" cy="22941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pt-BR" sz="8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8800" b="0" i="1" smtClean="0">
                            <a:latin typeface="Cambria Math" panose="02040503050406030204" pitchFamily="18" charset="0"/>
                          </a:rPr>
                          <m:t>𝑎𝑏</m:t>
                        </m:r>
                        <m:r>
                          <a:rPr lang="en-US" sz="8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fName>
                      <m:e>
                        <m:sSup>
                          <m:sSupPr>
                            <m:ctrlPr>
                              <a:rPr lang="pt-BR" sz="8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t-BR" sz="88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pt-BR" sz="8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8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US" sz="8800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88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num>
                                  <m:den>
                                    <m:r>
                                      <a:rPr lang="en-US" sz="8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8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func>
                  </m:oMath>
                </a14:m>
                <a:r>
                  <a:rPr lang="en-US" sz="8800" dirty="0"/>
                  <a:t>  -</a:t>
                </a:r>
                <a:r>
                  <a:rPr lang="pt-BR" sz="8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8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8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8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88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sz="8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88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en-US" sz="8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8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8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B92AC26-7373-4303-9DD3-815C8FB175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919" y="3510770"/>
                <a:ext cx="11410121" cy="2294154"/>
              </a:xfrm>
              <a:prstGeom prst="rect">
                <a:avLst/>
              </a:prstGeom>
              <a:blipFill>
                <a:blip r:embed="rId2"/>
                <a:stretch>
                  <a:fillRect b="-14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586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3EC51DD-054F-45E4-AC77-79A363137B8C}"/>
              </a:ext>
            </a:extLst>
          </p:cNvPr>
          <p:cNvSpPr/>
          <p:nvPr/>
        </p:nvSpPr>
        <p:spPr>
          <a:xfrm>
            <a:off x="193605" y="136525"/>
            <a:ext cx="1107881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45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এর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গুণনীয়ক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গুলো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কি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কি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?</a:t>
            </a:r>
          </a:p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45=45×1, 45=9×5, 45=15×3</a:t>
            </a:r>
          </a:p>
          <a:p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যেকোনো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একটি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গুণনীয়ক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নিয়ে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করি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,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এখানে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a=9, b=5 </a:t>
            </a:r>
          </a:p>
          <a:p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আমরা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জনি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,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0D7B754-F713-4E6D-A7FC-941AC1E8EAC9}"/>
                  </a:ext>
                </a:extLst>
              </p:cNvPr>
              <p:cNvSpPr/>
              <p:nvPr/>
            </p:nvSpPr>
            <p:spPr>
              <a:xfrm>
                <a:off x="193605" y="3429000"/>
                <a:ext cx="11804791" cy="32678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pt-BR" sz="4000" b="1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𝒂𝒃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=</m:t>
                        </m:r>
                      </m:fName>
                      <m:e>
                        <m:sSup>
                          <m:sSupPr>
                            <m:ctrlPr>
                              <a:rPr lang="pt-BR" sz="40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t-BR" sz="4000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pt-BR" sz="4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4000" b="1" i="1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  <m:r>
                                      <a:rPr lang="en-US" sz="4000" b="1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4000" b="1" i="1">
                                        <a:latin typeface="Cambria Math" panose="02040503050406030204" pitchFamily="18" charset="0"/>
                                      </a:rPr>
                                      <m:t>𝒃</m:t>
                                    </m:r>
                                  </m:num>
                                  <m:den>
                                    <m:r>
                                      <a:rPr lang="en-US" sz="4000" b="1" i="1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e>
                    </m:func>
                  </m:oMath>
                </a14:m>
                <a:r>
                  <a:rPr lang="en-US" sz="4000" b="1" dirty="0"/>
                  <a:t>  -</a:t>
                </a:r>
                <a:r>
                  <a:rPr lang="pt-BR" sz="4000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4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40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4000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num>
                              <m:den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4000" b="1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pt-BR" sz="4000" b="1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𝟒𝟓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=</m:t>
                        </m:r>
                      </m:fName>
                      <m:e>
                        <m:sSup>
                          <m:sSupPr>
                            <m:ctrlPr>
                              <a:rPr lang="pt-BR" sz="40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t-BR" sz="4000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pt-BR" sz="4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4000" b="1" i="1" smtClean="0">
                                        <a:latin typeface="Cambria Math" panose="02040503050406030204" pitchFamily="18" charset="0"/>
                                      </a:rPr>
                                      <m:t>𝟗</m:t>
                                    </m:r>
                                    <m:r>
                                      <a:rPr lang="en-US" sz="4000" b="1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4000" b="1" i="1" smtClean="0"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num>
                                  <m:den>
                                    <m:r>
                                      <a:rPr lang="en-US" sz="4000" b="1" i="1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e>
                    </m:func>
                  </m:oMath>
                </a14:m>
                <a:r>
                  <a:rPr lang="en-US" sz="4000" b="1" dirty="0"/>
                  <a:t>  -</a:t>
                </a:r>
                <a:r>
                  <a:rPr lang="pt-BR" sz="4000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4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40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4000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4000" b="1" i="1" smtClean="0"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4000" b="1" i="1" smtClean="0"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num>
                              <m:den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4000" b="1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pt-BR" sz="4000" b="1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𝟒𝟓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=</m:t>
                        </m:r>
                      </m:fName>
                      <m:e>
                        <m:sSup>
                          <m:sSupPr>
                            <m:ctrlPr>
                              <a:rPr lang="pt-BR" sz="40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t-BR" sz="4000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pt-BR" sz="4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4000" b="1" i="1" smtClean="0">
                                        <a:latin typeface="Cambria Math" panose="02040503050406030204" pitchFamily="18" charset="0"/>
                                      </a:rPr>
                                      <m:t>𝟏𝟒</m:t>
                                    </m:r>
                                  </m:num>
                                  <m:den>
                                    <m:r>
                                      <a:rPr lang="en-US" sz="4000" b="1" i="1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e>
                    </m:func>
                  </m:oMath>
                </a14:m>
                <a:r>
                  <a:rPr lang="en-US" sz="4000" b="1" dirty="0"/>
                  <a:t>  -</a:t>
                </a:r>
                <a:r>
                  <a:rPr lang="pt-BR" sz="4000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4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40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4000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4000" b="1" i="1" smtClean="0"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num>
                              <m:den>
                                <m:r>
                                  <a:rPr lang="en-US" sz="4000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000" b="1" dirty="0"/>
                  <a:t>                বা, </a:t>
                </a:r>
                <a14:m>
                  <m:oMath xmlns:m="http://schemas.openxmlformats.org/officeDocument/2006/math">
                    <m:r>
                      <a:rPr lang="en-US" sz="4000" b="1" i="1">
                        <a:latin typeface="Cambria Math" panose="02040503050406030204" pitchFamily="18" charset="0"/>
                      </a:rPr>
                      <m:t>𝟒𝟓</m:t>
                    </m:r>
                    <m:r>
                      <a:rPr lang="en-US" sz="4000" b="1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itchFamily="34" charset="0"/>
                      </a:rPr>
                      <m:t>(</m:t>
                    </m:r>
                    <m:r>
                      <m:rPr>
                        <m:nor/>
                      </m:rPr>
                      <a:rPr lang="en-US" sz="4000" b="1" i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itchFamily="34" charset="0"/>
                      </a:rPr>
                      <m:t>7</m:t>
                    </m:r>
                    <m:r>
                      <m:rPr>
                        <m:nor/>
                      </m:rPr>
                      <a:rPr lang="en-US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itchFamily="34" charset="0"/>
                      </a:rPr>
                      <m:t>)</m:t>
                    </m:r>
                    <m:r>
                      <m:rPr>
                        <m:nor/>
                      </m:rPr>
                      <a:rPr lang="en-US" sz="4000" b="1" baseline="30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itchFamily="34" charset="0"/>
                      </a:rPr>
                      <m:t>2</m:t>
                    </m:r>
                    <m:r>
                      <m:rPr>
                        <m:nor/>
                      </m:rPr>
                      <a:rPr lang="en-US" sz="4000" b="1" i="0" baseline="300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itchFamily="34" charset="0"/>
                      </a:rPr>
                      <m:t>  </m:t>
                    </m:r>
                    <m:r>
                      <m:rPr>
                        <m:nor/>
                      </m:rPr>
                      <a:rPr lang="en-US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itchFamily="34" charset="0"/>
                      </a:rPr>
                      <m:t>−</m:t>
                    </m:r>
                    <m:r>
                      <m:rPr>
                        <m:nor/>
                      </m:rPr>
                      <a:rPr lang="en-US" sz="4000" b="1" i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itchFamily="34" charset="0"/>
                      </a:rPr>
                      <m:t>(</m:t>
                    </m:r>
                    <m:r>
                      <m:rPr>
                        <m:nor/>
                      </m:rPr>
                      <a:rPr lang="en-US" sz="4000" b="1" i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itchFamily="34" charset="0"/>
                      </a:rPr>
                      <m:t>2</m:t>
                    </m:r>
                    <m:r>
                      <m:rPr>
                        <m:nor/>
                      </m:rPr>
                      <a:rPr lang="en-US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itchFamily="34" charset="0"/>
                      </a:rPr>
                      <m:t>)</m:t>
                    </m:r>
                    <m:r>
                      <m:rPr>
                        <m:nor/>
                      </m:rPr>
                      <a:rPr lang="en-US" sz="4000" b="1" baseline="30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itchFamily="34" charset="0"/>
                      </a:rPr>
                      <m:t>2</m:t>
                    </m:r>
                  </m:oMath>
                </a14:m>
                <a:r>
                  <a:rPr lang="en-US" sz="4000" b="1" dirty="0"/>
                  <a:t> 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0D7B754-F713-4E6D-A7FC-941AC1E8EA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605" y="3429000"/>
                <a:ext cx="11804791" cy="3267818"/>
              </a:xfrm>
              <a:prstGeom prst="rect">
                <a:avLst/>
              </a:prstGeom>
              <a:blipFill>
                <a:blip r:embed="rId2"/>
                <a:stretch>
                  <a:fillRect b="-26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615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</TotalTime>
  <Words>582</Words>
  <Application>Microsoft Office PowerPoint</Application>
  <PresentationFormat>Widescreen</PresentationFormat>
  <Paragraphs>91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Kalpurush</vt:lpstr>
      <vt:lpstr>Lucida Calligraphy</vt:lpstr>
      <vt:lpstr>NikoshBAN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Sujit Biswas</dc:creator>
  <cp:keywords>School</cp:keywords>
  <cp:lastModifiedBy>DOEL</cp:lastModifiedBy>
  <cp:revision>167</cp:revision>
  <dcterms:created xsi:type="dcterms:W3CDTF">2018-04-19T04:39:11Z</dcterms:created>
  <dcterms:modified xsi:type="dcterms:W3CDTF">2020-07-16T11:14:06Z</dcterms:modified>
</cp:coreProperties>
</file>