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5" r:id="rId7"/>
    <p:sldId id="262" r:id="rId8"/>
    <p:sldId id="277" r:id="rId9"/>
    <p:sldId id="269" r:id="rId10"/>
    <p:sldId id="278" r:id="rId11"/>
    <p:sldId id="271" r:id="rId12"/>
    <p:sldId id="266" r:id="rId13"/>
    <p:sldId id="267" r:id="rId14"/>
    <p:sldId id="276"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A4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CF6AF-EA5C-4E76-A02A-ABC4B3C7745C}"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CF6AF-EA5C-4E76-A02A-ABC4B3C7745C}"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CF6AF-EA5C-4E76-A02A-ABC4B3C7745C}" type="datetimeFigureOut">
              <a:rPr lang="en-US" smtClean="0"/>
              <a:pPr/>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CF6AF-EA5C-4E76-A02A-ABC4B3C7745C}" type="datetimeFigureOut">
              <a:rPr lang="en-US" smtClean="0"/>
              <a:pPr/>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CF6AF-EA5C-4E76-A02A-ABC4B3C7745C}" type="datetimeFigureOut">
              <a:rPr lang="en-US" smtClean="0"/>
              <a:pPr/>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CF6AF-EA5C-4E76-A02A-ABC4B3C7745C}"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CF6AF-EA5C-4E76-A02A-ABC4B3C7745C}"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l="-1000" t="9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CF6AF-EA5C-4E76-A02A-ABC4B3C7745C}" type="datetimeFigureOut">
              <a:rPr lang="en-US" smtClean="0"/>
              <a:pPr/>
              <a:t>7/16/2020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EFC2A-95FF-4BB7-944F-8F2898CE73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প্রকৃতির প্রতিদান"/>
          <p:cNvPicPr>
            <a:picLocks noChangeAspect="1" noChangeArrowheads="1"/>
          </p:cNvPicPr>
          <p:nvPr/>
        </p:nvPicPr>
        <p:blipFill>
          <a:blip r:embed="rId2"/>
          <a:srcRect/>
          <a:stretch>
            <a:fillRect/>
          </a:stretch>
        </p:blipFill>
        <p:spPr bwMode="auto">
          <a:xfrm>
            <a:off x="0" y="0"/>
            <a:ext cx="9144000" cy="6400800"/>
          </a:xfrm>
          <a:prstGeom prst="rect">
            <a:avLst/>
          </a:prstGeom>
          <a:noFill/>
        </p:spPr>
      </p:pic>
      <p:sp>
        <p:nvSpPr>
          <p:cNvPr id="3" name="Rectangle 2"/>
          <p:cNvSpPr/>
          <p:nvPr/>
        </p:nvSpPr>
        <p:spPr>
          <a:xfrm>
            <a:off x="381000" y="762000"/>
            <a:ext cx="5715000" cy="2215991"/>
          </a:xfrm>
          <a:prstGeom prst="rect">
            <a:avLst/>
          </a:prstGeom>
        </p:spPr>
        <p:txBody>
          <a:bodyPr wrap="square">
            <a:spAutoFit/>
          </a:bodyPr>
          <a:lstStyle/>
          <a:p>
            <a:pPr algn="ctr"/>
            <a:r>
              <a:rPr lang="bn-BD" sz="13800" dirty="0" smtClean="0">
                <a:solidFill>
                  <a:srgbClr val="FF0000"/>
                </a:solidFill>
                <a:latin typeface="Nikosh" pitchFamily="2" charset="0"/>
                <a:cs typeface="Nikosh" pitchFamily="2" charset="0"/>
              </a:rPr>
              <a:t>স্বাগতম</a:t>
            </a:r>
            <a:endParaRPr lang="en-US" sz="13800" dirty="0"/>
          </a:p>
        </p:txBody>
      </p:sp>
      <p:sp>
        <p:nvSpPr>
          <p:cNvPr id="17410" name="AutoShape 2" descr="প্রকৃতির প্রতিদান"/>
          <p:cNvSpPr>
            <a:spLocks noChangeAspect="1" noChangeArrowheads="1"/>
          </p:cNvSpPr>
          <p:nvPr/>
        </p:nvSpPr>
        <p:spPr bwMode="auto">
          <a:xfrm>
            <a:off x="155575" y="-754063"/>
            <a:ext cx="2914650" cy="157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টিকা নিলে গরু ছাগলের স্বাস্থ্য ভালো ..."/>
          <p:cNvPicPr>
            <a:picLocks noChangeAspect="1" noChangeArrowheads="1"/>
          </p:cNvPicPr>
          <p:nvPr/>
        </p:nvPicPr>
        <p:blipFill>
          <a:blip r:embed="rId2"/>
          <a:srcRect/>
          <a:stretch>
            <a:fillRect/>
          </a:stretch>
        </p:blipFill>
        <p:spPr bwMode="auto">
          <a:xfrm>
            <a:off x="4801644" y="914400"/>
            <a:ext cx="4342356" cy="2476500"/>
          </a:xfrm>
          <a:prstGeom prst="rect">
            <a:avLst/>
          </a:prstGeom>
          <a:noFill/>
        </p:spPr>
      </p:pic>
      <p:sp>
        <p:nvSpPr>
          <p:cNvPr id="3" name="Rectangle 2"/>
          <p:cNvSpPr/>
          <p:nvPr/>
        </p:nvSpPr>
        <p:spPr>
          <a:xfrm>
            <a:off x="457200" y="1219200"/>
            <a:ext cx="4267200" cy="1631216"/>
          </a:xfrm>
          <a:prstGeom prst="rect">
            <a:avLst/>
          </a:prstGeom>
          <a:solidFill>
            <a:schemeClr val="accent5">
              <a:lumMod val="60000"/>
              <a:lumOff val="40000"/>
            </a:schemeClr>
          </a:solidFill>
        </p:spPr>
        <p:txBody>
          <a:bodyPr wrap="square">
            <a:spAutoFit/>
          </a:bodyPr>
          <a:lstStyle/>
          <a:p>
            <a:r>
              <a:rPr lang="bn-BD" sz="2000" dirty="0" smtClean="0">
                <a:latin typeface="Nikosh" pitchFamily="2" charset="0"/>
                <a:cs typeface="Nikosh" pitchFamily="2" charset="0"/>
              </a:rPr>
              <a:t>পিপিআর রোগকে দু’ভাবে প্রতিরোধ করা যায়</a:t>
            </a:r>
            <a:br>
              <a:rPr lang="bn-BD" sz="2000" dirty="0" smtClean="0">
                <a:latin typeface="Nikosh" pitchFamily="2" charset="0"/>
                <a:cs typeface="Nikosh" pitchFamily="2" charset="0"/>
              </a:rPr>
            </a:br>
            <a:r>
              <a:rPr lang="bn-BD" sz="2000" dirty="0" smtClean="0">
                <a:latin typeface="Nikosh" pitchFamily="2" charset="0"/>
                <a:cs typeface="Nikosh" pitchFamily="2" charset="0"/>
              </a:rPr>
              <a:t>১। আক্রান্ত প্রাণীকে জবাই করে, পুড়ে ফেলে অথবা প্রাণী চলাচল নিয়ন্ত্রণ করে।</a:t>
            </a:r>
            <a:br>
              <a:rPr lang="bn-BD" sz="2000" dirty="0" smtClean="0">
                <a:latin typeface="Nikosh" pitchFamily="2" charset="0"/>
                <a:cs typeface="Nikosh" pitchFamily="2" charset="0"/>
              </a:rPr>
            </a:br>
            <a:r>
              <a:rPr lang="bn-BD" sz="2000" dirty="0" smtClean="0">
                <a:latin typeface="Nikosh" pitchFamily="2" charset="0"/>
                <a:cs typeface="Nikosh" pitchFamily="2" charset="0"/>
              </a:rPr>
              <a:t>২। টীকা দ্বারা রোগের আক্রমণের পূর্বেই প্রাণীর দেহে রোগ প্রতিরোধ ক্ষমতা সৃষ্টি করে।</a:t>
            </a:r>
            <a:endParaRPr lang="en-US" sz="2000" dirty="0">
              <a:latin typeface="Nikosh" pitchFamily="2" charset="0"/>
              <a:cs typeface="Nikosh" pitchFamily="2" charset="0"/>
            </a:endParaRPr>
          </a:p>
        </p:txBody>
      </p:sp>
      <p:sp>
        <p:nvSpPr>
          <p:cNvPr id="4" name="Oval 3"/>
          <p:cNvSpPr/>
          <p:nvPr/>
        </p:nvSpPr>
        <p:spPr>
          <a:xfrm>
            <a:off x="381000" y="0"/>
            <a:ext cx="4572000"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C00000"/>
                </a:solidFill>
                <a:latin typeface="Nikosh" pitchFamily="2" charset="0"/>
                <a:cs typeface="Nikosh" pitchFamily="2" charset="0"/>
              </a:rPr>
              <a:t>পিপিআর রোগ প্রতিরোধ</a:t>
            </a:r>
            <a:endParaRPr lang="en-US" sz="1600" dirty="0">
              <a:solidFill>
                <a:srgbClr val="C00000"/>
              </a:solidFill>
            </a:endParaRPr>
          </a:p>
        </p:txBody>
      </p:sp>
      <p:sp>
        <p:nvSpPr>
          <p:cNvPr id="5" name="Rectangle 4"/>
          <p:cNvSpPr/>
          <p:nvPr/>
        </p:nvSpPr>
        <p:spPr>
          <a:xfrm>
            <a:off x="381000" y="3429000"/>
            <a:ext cx="4267200" cy="1631216"/>
          </a:xfrm>
          <a:prstGeom prst="rect">
            <a:avLst/>
          </a:prstGeom>
          <a:solidFill>
            <a:schemeClr val="accent4">
              <a:lumMod val="40000"/>
              <a:lumOff val="60000"/>
            </a:schemeClr>
          </a:solidFill>
        </p:spPr>
        <p:txBody>
          <a:bodyPr wrap="square">
            <a:spAutoFit/>
          </a:bodyPr>
          <a:lstStyle/>
          <a:p>
            <a:r>
              <a:rPr lang="bn-BD" sz="2000" dirty="0" smtClean="0">
                <a:latin typeface="Nikosh" pitchFamily="2" charset="0"/>
                <a:cs typeface="Nikosh" pitchFamily="2" charset="0"/>
              </a:rPr>
              <a:t>বাংলাদেশ প্রাণিসম্পদ গবেষণা ইনস্টিটিউট এ্যান্টিসিরাম-এ্যান্টিবায়োটিক সমন্বিত চিকিৎসা  নামে একটি চিকিৎসা পদ্ধতিকে প্রতিষ্ঠিত করেছে। পদ্ধতিটি খুবই ফলপ্রসু হিসাবে বিভিন্ন গবেষণায় প্রমাণিত হয়েছে।</a:t>
            </a:r>
            <a:endParaRPr lang="en-US" sz="2000" dirty="0">
              <a:latin typeface="Nikosh" pitchFamily="2" charset="0"/>
              <a:cs typeface="Nikosh" pitchFamily="2" charset="0"/>
            </a:endParaRPr>
          </a:p>
        </p:txBody>
      </p:sp>
      <p:sp>
        <p:nvSpPr>
          <p:cNvPr id="6" name="Rectangle 5"/>
          <p:cNvSpPr/>
          <p:nvPr/>
        </p:nvSpPr>
        <p:spPr>
          <a:xfrm>
            <a:off x="228600" y="5410200"/>
            <a:ext cx="4419600" cy="1015663"/>
          </a:xfrm>
          <a:prstGeom prst="rect">
            <a:avLst/>
          </a:prstGeom>
          <a:solidFill>
            <a:schemeClr val="accent6">
              <a:lumMod val="60000"/>
              <a:lumOff val="40000"/>
            </a:schemeClr>
          </a:solidFill>
        </p:spPr>
        <p:txBody>
          <a:bodyPr wrap="square">
            <a:spAutoFit/>
          </a:bodyPr>
          <a:lstStyle/>
          <a:p>
            <a:r>
              <a:rPr lang="bn-BD" sz="2000" dirty="0" smtClean="0">
                <a:latin typeface="Nikosh" pitchFamily="2" charset="0"/>
                <a:cs typeface="Nikosh" pitchFamily="2" charset="0"/>
              </a:rPr>
              <a:t>কিন্তু আমাদের দেশে পিপিআর এ্যান্টিসিরাম সহজ লভ্য নয়। এই এ্যান্টিসিরাম বাজারজাত করার জন্য বাণিজ্যিকভাবে উৎপাদন করা হয় না। </a:t>
            </a:r>
            <a:endParaRPr lang="en-US" sz="2000" dirty="0">
              <a:latin typeface="Nikosh" pitchFamily="2" charset="0"/>
              <a:cs typeface="Nikosh" pitchFamily="2" charset="0"/>
            </a:endParaRPr>
          </a:p>
        </p:txBody>
      </p:sp>
      <p:pic>
        <p:nvPicPr>
          <p:cNvPr id="31748" name="Picture 4" descr="ছাগলের বসন্ত রোগের টিকা – Ajkerkrishi.com ই ..."/>
          <p:cNvPicPr>
            <a:picLocks noChangeAspect="1" noChangeArrowheads="1"/>
          </p:cNvPicPr>
          <p:nvPr/>
        </p:nvPicPr>
        <p:blipFill>
          <a:blip r:embed="rId3"/>
          <a:srcRect/>
          <a:stretch>
            <a:fillRect/>
          </a:stretch>
        </p:blipFill>
        <p:spPr bwMode="auto">
          <a:xfrm>
            <a:off x="4800600" y="3505200"/>
            <a:ext cx="4343400" cy="284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খরচ আর ঝুঁকি কম ছাগল পালনে - Anandabazar"/>
          <p:cNvPicPr>
            <a:picLocks noChangeAspect="1" noChangeArrowheads="1"/>
          </p:cNvPicPr>
          <p:nvPr/>
        </p:nvPicPr>
        <p:blipFill>
          <a:blip r:embed="rId2"/>
          <a:srcRect/>
          <a:stretch>
            <a:fillRect/>
          </a:stretch>
        </p:blipFill>
        <p:spPr bwMode="auto">
          <a:xfrm>
            <a:off x="457200" y="762000"/>
            <a:ext cx="8382000" cy="5410200"/>
          </a:xfrm>
          <a:prstGeom prst="rect">
            <a:avLst/>
          </a:prstGeom>
          <a:noFill/>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3200400"/>
            <a:ext cx="6858000" cy="2246769"/>
          </a:xfrm>
          <a:prstGeom prst="rect">
            <a:avLst/>
          </a:prstGeom>
          <a:solidFill>
            <a:schemeClr val="accent3">
              <a:lumMod val="60000"/>
              <a:lumOff val="40000"/>
            </a:schemeClr>
          </a:solidFill>
        </p:spPr>
        <p:txBody>
          <a:bodyPr wrap="square" rtlCol="0">
            <a:spAutoFit/>
          </a:bodyPr>
          <a:lstStyle/>
          <a:p>
            <a:r>
              <a:rPr lang="bn-BD" sz="2800" dirty="0" smtClean="0">
                <a:latin typeface="Nikosh" pitchFamily="2" charset="0"/>
                <a:cs typeface="Nikosh" pitchFamily="2" charset="0"/>
              </a:rPr>
              <a:t>১। ছাগলের ঘর কেমন হতে হবে?</a:t>
            </a:r>
          </a:p>
          <a:p>
            <a:r>
              <a:rPr lang="bn-BD" sz="2800" dirty="0" smtClean="0">
                <a:latin typeface="Nikosh" pitchFamily="2" charset="0"/>
                <a:cs typeface="Nikosh" pitchFamily="2" charset="0"/>
              </a:rPr>
              <a:t>২। ছাগল পালন লাভজনক কেন?</a:t>
            </a:r>
          </a:p>
          <a:p>
            <a:r>
              <a:rPr lang="bn-BD" sz="2800" dirty="0" smtClean="0">
                <a:latin typeface="Nikosh" pitchFamily="2" charset="0"/>
                <a:cs typeface="Nikosh" pitchFamily="2" charset="0"/>
              </a:rPr>
              <a:t>৩। ছাগলের বসন্ত রোগটি কি কারনে হয়?  </a:t>
            </a:r>
          </a:p>
          <a:p>
            <a:r>
              <a:rPr lang="bn-BD" sz="2800" dirty="0" smtClean="0">
                <a:latin typeface="Nikosh" pitchFamily="2" charset="0"/>
                <a:cs typeface="Nikosh" pitchFamily="2" charset="0"/>
              </a:rPr>
              <a:t>৪। পিপিআর রোগের ২ টি লক্ষণ বলো।</a:t>
            </a:r>
          </a:p>
          <a:p>
            <a:r>
              <a:rPr lang="bn-BD" sz="2800" dirty="0" smtClean="0">
                <a:latin typeface="Nikosh" pitchFamily="2" charset="0"/>
                <a:cs typeface="Nikosh" pitchFamily="2" charset="0"/>
              </a:rPr>
              <a:t>  </a:t>
            </a:r>
            <a:endParaRPr lang="en-US" sz="2800" dirty="0">
              <a:latin typeface="Nikosh" pitchFamily="2" charset="0"/>
              <a:cs typeface="Nikosh" pitchFamily="2" charset="0"/>
            </a:endParaRPr>
          </a:p>
        </p:txBody>
      </p:sp>
      <p:sp>
        <p:nvSpPr>
          <p:cNvPr id="3074" name="AutoShape 2"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images.jpg"/>
          <p:cNvPicPr>
            <a:picLocks noChangeAspect="1"/>
          </p:cNvPicPr>
          <p:nvPr/>
        </p:nvPicPr>
        <p:blipFill>
          <a:blip r:embed="rId2"/>
          <a:stretch>
            <a:fillRect/>
          </a:stretch>
        </p:blipFill>
        <p:spPr>
          <a:xfrm>
            <a:off x="5943600" y="381000"/>
            <a:ext cx="2524125" cy="2667000"/>
          </a:xfrm>
          <a:prstGeom prst="rect">
            <a:avLst/>
          </a:prstGeom>
        </p:spPr>
      </p:pic>
      <p:sp>
        <p:nvSpPr>
          <p:cNvPr id="11" name="Cloud Callout 10"/>
          <p:cNvSpPr/>
          <p:nvPr/>
        </p:nvSpPr>
        <p:spPr>
          <a:xfrm>
            <a:off x="1981200" y="762000"/>
            <a:ext cx="3200400" cy="1676400"/>
          </a:xfrm>
          <a:prstGeom prst="cloud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 pitchFamily="2" charset="0"/>
                <a:cs typeface="Nikosh" pitchFamily="2" charset="0"/>
              </a:rPr>
              <a:t>মূল্যায়ন</a:t>
            </a:r>
            <a:endParaRPr lang="en-US" sz="40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181600"/>
            <a:ext cx="8534400" cy="1077218"/>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 pitchFamily="2" charset="0"/>
                <a:cs typeface="Nikosh" pitchFamily="2" charset="0"/>
              </a:rPr>
              <a:t>‘ছাগলকে গরীবের গাভী বলা হয়’ উক্তিতি সম্পর্কে একটি তোমার ব্যাখ্যাসহ একটি প্রতিবেদন তৈরি কর। </a:t>
            </a:r>
            <a:endParaRPr lang="en-US" sz="3200" dirty="0">
              <a:latin typeface="Nikosh" pitchFamily="2" charset="0"/>
              <a:cs typeface="Nikosh" pitchFamily="2" charset="0"/>
            </a:endParaRPr>
          </a:p>
        </p:txBody>
      </p:sp>
      <p:sp>
        <p:nvSpPr>
          <p:cNvPr id="7" name="Isosceles Triangle 6"/>
          <p:cNvSpPr/>
          <p:nvPr/>
        </p:nvSpPr>
        <p:spPr>
          <a:xfrm>
            <a:off x="2667000" y="0"/>
            <a:ext cx="3352800" cy="2133600"/>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124200" y="1295400"/>
            <a:ext cx="2514600" cy="830997"/>
          </a:xfrm>
          <a:prstGeom prst="rect">
            <a:avLst/>
          </a:prstGeom>
          <a:noFill/>
        </p:spPr>
        <p:txBody>
          <a:bodyPr wrap="square" lIns="91440" tIns="45720" rIns="91440" bIns="45720">
            <a:spAutoFit/>
          </a:bodyPr>
          <a:lstStyle/>
          <a:p>
            <a:pPr algn="ctr"/>
            <a:r>
              <a:rPr lang="bn-BD"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বাড়ির কাজ</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pic>
        <p:nvPicPr>
          <p:cNvPr id="3074" name="Picture 2" descr="3524 cậu bé làm bài tập về nhà Hình ảnh tải xuống | vn.lovepik.com ..."/>
          <p:cNvPicPr>
            <a:picLocks noChangeAspect="1" noChangeArrowheads="1"/>
          </p:cNvPicPr>
          <p:nvPr/>
        </p:nvPicPr>
        <p:blipFill>
          <a:blip r:embed="rId2"/>
          <a:srcRect/>
          <a:stretch>
            <a:fillRect/>
          </a:stretch>
        </p:blipFill>
        <p:spPr bwMode="auto">
          <a:xfrm>
            <a:off x="2971800" y="2209800"/>
            <a:ext cx="2743200" cy="2743200"/>
          </a:xfrm>
          <a:prstGeom prst="rect">
            <a:avLst/>
          </a:prstGeom>
          <a:noFill/>
          <a:ln>
            <a:solidFill>
              <a:schemeClr val="tx1"/>
            </a:solid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9600" y="2057400"/>
            <a:ext cx="7641955" cy="3886199"/>
          </a:xfrm>
          <a:prstGeom prst="rect">
            <a:avLst/>
          </a:prstGeom>
          <a:noFill/>
          <a:ln w="9525">
            <a:noFill/>
            <a:miter lim="800000"/>
            <a:headEnd/>
            <a:tailEnd/>
          </a:ln>
          <a:effectLst/>
        </p:spPr>
      </p:pic>
      <p:sp>
        <p:nvSpPr>
          <p:cNvPr id="7" name="Oval 6"/>
          <p:cNvSpPr/>
          <p:nvPr/>
        </p:nvSpPr>
        <p:spPr>
          <a:xfrm>
            <a:off x="3200400" y="304800"/>
            <a:ext cx="2667000" cy="14478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বাণী</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ধন্যবাদ ডটকম - আমাদের পেইজটি ভিজিট ..."/>
          <p:cNvPicPr>
            <a:picLocks noChangeAspect="1" noChangeArrowheads="1"/>
          </p:cNvPicPr>
          <p:nvPr/>
        </p:nvPicPr>
        <p:blipFill>
          <a:blip r:embed="rId2"/>
          <a:srcRect/>
          <a:stretch>
            <a:fillRect/>
          </a:stretch>
        </p:blipFill>
        <p:spPr bwMode="auto">
          <a:xfrm>
            <a:off x="1066800" y="1143000"/>
            <a:ext cx="7045568" cy="39822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প্রকৃতির কিছু ভালো লাগার ছবি - Posts ..."/>
          <p:cNvPicPr>
            <a:picLocks noChangeAspect="1" noChangeArrowheads="1"/>
          </p:cNvPicPr>
          <p:nvPr/>
        </p:nvPicPr>
        <p:blipFill>
          <a:blip r:embed="rId2"/>
          <a:srcRect/>
          <a:stretch>
            <a:fillRect/>
          </a:stretch>
        </p:blipFill>
        <p:spPr bwMode="auto">
          <a:xfrm>
            <a:off x="0" y="0"/>
            <a:ext cx="6033877" cy="6115050"/>
          </a:xfrm>
          <a:prstGeom prst="rect">
            <a:avLst/>
          </a:prstGeom>
          <a:noFill/>
        </p:spPr>
      </p:pic>
      <p:sp>
        <p:nvSpPr>
          <p:cNvPr id="3" name="Content Placeholder 2"/>
          <p:cNvSpPr>
            <a:spLocks noGrp="1"/>
          </p:cNvSpPr>
          <p:nvPr>
            <p:ph idx="1"/>
          </p:nvPr>
        </p:nvSpPr>
        <p:spPr>
          <a:xfrm>
            <a:off x="6096000" y="4495800"/>
            <a:ext cx="2819400" cy="1600200"/>
          </a:xfrm>
          <a:solidFill>
            <a:schemeClr val="accent5">
              <a:lumMod val="60000"/>
              <a:lumOff val="40000"/>
            </a:schemeClr>
          </a:solidFill>
          <a:ln w="38100">
            <a:solidFill>
              <a:srgbClr val="FF0000"/>
            </a:solidFill>
          </a:ln>
        </p:spPr>
        <p:txBody>
          <a:bodyPr>
            <a:normAutofit fontScale="85000" lnSpcReduction="20000"/>
          </a:bodyPr>
          <a:lstStyle/>
          <a:p>
            <a:pPr algn="ctr">
              <a:buNone/>
            </a:pPr>
            <a:r>
              <a:rPr lang="en-US" sz="3000" dirty="0" err="1" smtClean="0">
                <a:solidFill>
                  <a:schemeClr val="tx1">
                    <a:lumMod val="95000"/>
                    <a:lumOff val="5000"/>
                  </a:schemeClr>
                </a:solidFill>
                <a:latin typeface="Nikosh" pitchFamily="2" charset="0"/>
                <a:cs typeface="Nikosh" pitchFamily="2" charset="0"/>
              </a:rPr>
              <a:t>বিষয়ঃ</a:t>
            </a:r>
            <a:r>
              <a:rPr lang="en-US" sz="3000" dirty="0" smtClean="0">
                <a:solidFill>
                  <a:schemeClr val="tx1">
                    <a:lumMod val="95000"/>
                    <a:lumOff val="5000"/>
                  </a:schemeClr>
                </a:solidFill>
                <a:latin typeface="Nikosh" pitchFamily="2" charset="0"/>
                <a:cs typeface="Nikosh" pitchFamily="2" charset="0"/>
              </a:rPr>
              <a:t>  </a:t>
            </a:r>
            <a:r>
              <a:rPr lang="bn-BD" sz="3000" dirty="0" smtClean="0">
                <a:solidFill>
                  <a:schemeClr val="tx1">
                    <a:lumMod val="95000"/>
                    <a:lumOff val="5000"/>
                  </a:schemeClr>
                </a:solidFill>
                <a:latin typeface="Nikosh" pitchFamily="2" charset="0"/>
                <a:cs typeface="Nikosh" pitchFamily="2" charset="0"/>
              </a:rPr>
              <a:t>কৃষিশিক্ষা </a:t>
            </a:r>
          </a:p>
          <a:p>
            <a:pPr algn="ctr">
              <a:buNone/>
            </a:pPr>
            <a:r>
              <a:rPr lang="en-US" sz="3000" dirty="0" err="1" smtClean="0">
                <a:solidFill>
                  <a:schemeClr val="tx1">
                    <a:lumMod val="95000"/>
                    <a:lumOff val="5000"/>
                  </a:schemeClr>
                </a:solidFill>
                <a:latin typeface="Nikosh" pitchFamily="2" charset="0"/>
                <a:cs typeface="Nikosh" pitchFamily="2" charset="0"/>
              </a:rPr>
              <a:t>শ্রেণিঃ</a:t>
            </a:r>
            <a:r>
              <a:rPr lang="en-US" sz="3000" dirty="0" smtClean="0">
                <a:solidFill>
                  <a:schemeClr val="tx1">
                    <a:lumMod val="95000"/>
                    <a:lumOff val="5000"/>
                  </a:schemeClr>
                </a:solidFill>
                <a:latin typeface="Nikosh" pitchFamily="2" charset="0"/>
                <a:cs typeface="Nikosh" pitchFamily="2" charset="0"/>
              </a:rPr>
              <a:t>  </a:t>
            </a:r>
            <a:r>
              <a:rPr lang="en-US" sz="3000" dirty="0" err="1" smtClean="0">
                <a:solidFill>
                  <a:schemeClr val="tx1">
                    <a:lumMod val="95000"/>
                    <a:lumOff val="5000"/>
                  </a:schemeClr>
                </a:solidFill>
                <a:latin typeface="Nikosh" pitchFamily="2" charset="0"/>
                <a:cs typeface="Nikosh" pitchFamily="2" charset="0"/>
              </a:rPr>
              <a:t>দ্বাদশ</a:t>
            </a:r>
            <a:r>
              <a:rPr lang="bn-BD" sz="3000" dirty="0" smtClean="0">
                <a:solidFill>
                  <a:schemeClr val="tx1">
                    <a:lumMod val="95000"/>
                    <a:lumOff val="5000"/>
                  </a:schemeClr>
                </a:solidFill>
                <a:latin typeface="Nikosh" pitchFamily="2" charset="0"/>
                <a:cs typeface="Nikosh" pitchFamily="2" charset="0"/>
              </a:rPr>
              <a:t>  </a:t>
            </a:r>
            <a:endParaRPr lang="en-US" sz="3000" dirty="0" smtClean="0">
              <a:solidFill>
                <a:schemeClr val="tx1">
                  <a:lumMod val="95000"/>
                  <a:lumOff val="5000"/>
                </a:schemeClr>
              </a:solidFill>
              <a:latin typeface="Nikosh" pitchFamily="2" charset="0"/>
              <a:cs typeface="Nikosh" pitchFamily="2" charset="0"/>
            </a:endParaRPr>
          </a:p>
          <a:p>
            <a:pPr algn="ctr">
              <a:buNone/>
            </a:pPr>
            <a:r>
              <a:rPr lang="en-US" sz="3000" dirty="0" err="1" smtClean="0">
                <a:solidFill>
                  <a:schemeClr val="tx1">
                    <a:lumMod val="95000"/>
                    <a:lumOff val="5000"/>
                  </a:schemeClr>
                </a:solidFill>
                <a:latin typeface="Nikosh" pitchFamily="2" charset="0"/>
                <a:cs typeface="Nikosh" pitchFamily="2" charset="0"/>
              </a:rPr>
              <a:t>অধ্যায়ঃ</a:t>
            </a:r>
            <a:r>
              <a:rPr lang="bn-BD" sz="3000" dirty="0" smtClean="0">
                <a:solidFill>
                  <a:schemeClr val="tx1">
                    <a:lumMod val="95000"/>
                    <a:lumOff val="5000"/>
                  </a:schemeClr>
                </a:solidFill>
                <a:latin typeface="Nikosh" pitchFamily="2" charset="0"/>
                <a:cs typeface="Nikosh" pitchFamily="2" charset="0"/>
              </a:rPr>
              <a:t> তৃতীয় </a:t>
            </a:r>
          </a:p>
          <a:p>
            <a:pPr algn="ctr">
              <a:buNone/>
            </a:pPr>
            <a:r>
              <a:rPr lang="bn-BD" sz="3000" dirty="0" smtClean="0">
                <a:solidFill>
                  <a:schemeClr val="tx1">
                    <a:lumMod val="95000"/>
                    <a:lumOff val="5000"/>
                  </a:schemeClr>
                </a:solidFill>
                <a:latin typeface="Nikosh" pitchFamily="2" charset="0"/>
                <a:cs typeface="Nikosh" pitchFamily="2" charset="0"/>
              </a:rPr>
              <a:t>পশুপালন (</a:t>
            </a:r>
            <a:r>
              <a:rPr lang="en-US" sz="2100" dirty="0" smtClean="0">
                <a:solidFill>
                  <a:schemeClr val="tx1">
                    <a:lumMod val="95000"/>
                    <a:lumOff val="5000"/>
                  </a:schemeClr>
                </a:solidFill>
                <a:latin typeface="Nikosh" pitchFamily="2" charset="0"/>
                <a:cs typeface="Nikosh" pitchFamily="2" charset="0"/>
              </a:rPr>
              <a:t>L-7</a:t>
            </a:r>
            <a:r>
              <a:rPr lang="en-US" sz="3000" dirty="0" smtClean="0">
                <a:solidFill>
                  <a:schemeClr val="tx1">
                    <a:lumMod val="95000"/>
                    <a:lumOff val="5000"/>
                  </a:schemeClr>
                </a:solidFill>
                <a:latin typeface="Nikosh" pitchFamily="2" charset="0"/>
                <a:cs typeface="Nikosh" pitchFamily="2" charset="0"/>
              </a:rPr>
              <a:t>)</a:t>
            </a:r>
            <a:r>
              <a:rPr lang="bn-BD" sz="3000" dirty="0" smtClean="0">
                <a:solidFill>
                  <a:schemeClr val="tx1">
                    <a:lumMod val="95000"/>
                    <a:lumOff val="5000"/>
                  </a:schemeClr>
                </a:solidFill>
                <a:latin typeface="Nikosh" pitchFamily="2" charset="0"/>
                <a:cs typeface="Nikosh" pitchFamily="2" charset="0"/>
              </a:rPr>
              <a:t> </a:t>
            </a:r>
            <a:endParaRPr lang="en-US" sz="3000" dirty="0" smtClean="0">
              <a:solidFill>
                <a:schemeClr val="tx1">
                  <a:lumMod val="95000"/>
                  <a:lumOff val="5000"/>
                </a:schemeClr>
              </a:solidFill>
              <a:latin typeface="Nikosh" pitchFamily="2" charset="0"/>
              <a:cs typeface="Nikosh" pitchFamily="2" charset="0"/>
            </a:endParaRPr>
          </a:p>
          <a:p>
            <a:pPr>
              <a:buNone/>
            </a:pPr>
            <a:endParaRPr lang="en-US" dirty="0"/>
          </a:p>
        </p:txBody>
      </p:sp>
      <p:sp>
        <p:nvSpPr>
          <p:cNvPr id="4" name="Text Placeholder 3"/>
          <p:cNvSpPr>
            <a:spLocks noGrp="1"/>
          </p:cNvSpPr>
          <p:nvPr>
            <p:ph type="body" sz="half" idx="2"/>
          </p:nvPr>
        </p:nvSpPr>
        <p:spPr>
          <a:xfrm>
            <a:off x="5715000" y="2590800"/>
            <a:ext cx="3276600" cy="1752600"/>
          </a:xfrm>
          <a:noFill/>
        </p:spPr>
        <p:txBody>
          <a:bodyPr>
            <a:normAutofit lnSpcReduction="10000"/>
          </a:bodyPr>
          <a:lstStyle/>
          <a:p>
            <a:pPr algn="ctr"/>
            <a:r>
              <a:rPr lang="bn-BD" sz="4000" dirty="0" smtClean="0">
                <a:latin typeface="Nikosh" pitchFamily="2" charset="0"/>
                <a:cs typeface="Nikosh" pitchFamily="2" charset="0"/>
              </a:rPr>
              <a:t>মাহমুদা নাছরিন  </a:t>
            </a:r>
            <a:endParaRPr lang="en-US" sz="4000" dirty="0" smtClean="0">
              <a:latin typeface="Nikosh" pitchFamily="2" charset="0"/>
              <a:cs typeface="Nikosh" pitchFamily="2" charset="0"/>
            </a:endParaRPr>
          </a:p>
          <a:p>
            <a:pPr algn="ctr"/>
            <a:r>
              <a:rPr lang="en-US" sz="1800" dirty="0" smtClean="0">
                <a:latin typeface="Nikosh" pitchFamily="2" charset="0"/>
                <a:cs typeface="Nikosh" pitchFamily="2" charset="0"/>
              </a:rPr>
              <a:t>   </a:t>
            </a:r>
            <a:r>
              <a:rPr lang="en-US" sz="2000" dirty="0" err="1" smtClean="0">
                <a:latin typeface="Nikosh" pitchFamily="2" charset="0"/>
                <a:cs typeface="Nikosh" pitchFamily="2" charset="0"/>
              </a:rPr>
              <a:t>প্রভাষক</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কৃষিশিক্ষা</a:t>
            </a:r>
            <a:r>
              <a:rPr lang="en-US" sz="2000" dirty="0" smtClean="0">
                <a:latin typeface="Nikosh" pitchFamily="2" charset="0"/>
                <a:cs typeface="Nikosh" pitchFamily="2" charset="0"/>
              </a:rPr>
              <a:t>)</a:t>
            </a:r>
          </a:p>
          <a:p>
            <a:pPr algn="ctr"/>
            <a:r>
              <a:rPr lang="en-US" sz="2000" dirty="0" smtClean="0">
                <a:latin typeface="Nikosh" pitchFamily="2" charset="0"/>
                <a:cs typeface="Nikosh" pitchFamily="2" charset="0"/>
              </a:rPr>
              <a:t>   </a:t>
            </a:r>
            <a:r>
              <a:rPr lang="bn-BD" sz="2000" dirty="0" smtClean="0">
                <a:latin typeface="Nikosh" pitchFamily="2" charset="0"/>
                <a:cs typeface="Nikosh" pitchFamily="2" charset="0"/>
              </a:rPr>
              <a:t>হাফেজ জিয়াউর রহমান</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ডিগ্রি</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কলেজ</a:t>
            </a:r>
            <a:r>
              <a:rPr lang="bn-BD" sz="2000" dirty="0" smtClean="0">
                <a:latin typeface="Nikosh" pitchFamily="2" charset="0"/>
                <a:cs typeface="Nikosh" pitchFamily="2" charset="0"/>
              </a:rPr>
              <a:t> </a:t>
            </a:r>
            <a:endParaRPr lang="en-US" sz="2000" dirty="0" smtClean="0">
              <a:latin typeface="Nikosh" pitchFamily="2" charset="0"/>
              <a:cs typeface="Nikosh" pitchFamily="2" charset="0"/>
            </a:endParaRPr>
          </a:p>
          <a:p>
            <a:pPr algn="ctr"/>
            <a:r>
              <a:rPr lang="en-US" sz="2000" dirty="0" smtClean="0">
                <a:latin typeface="Nikosh" pitchFamily="2" charset="0"/>
                <a:cs typeface="Nikosh" pitchFamily="2" charset="0"/>
              </a:rPr>
              <a:t>   </a:t>
            </a:r>
            <a:r>
              <a:rPr lang="bn-BD" sz="2000" dirty="0" smtClean="0">
                <a:latin typeface="Nikosh" pitchFamily="2" charset="0"/>
                <a:cs typeface="Nikosh" pitchFamily="2" charset="0"/>
              </a:rPr>
              <a:t>শ্যামগঞ্জ, পূর্বধলা, নেত্রকোনা</a:t>
            </a:r>
            <a:endParaRPr lang="en-US" sz="2000" dirty="0" smtClean="0">
              <a:latin typeface="Nikosh" pitchFamily="2" charset="0"/>
              <a:cs typeface="Nikosh" pitchFamily="2" charset="0"/>
            </a:endParaRPr>
          </a:p>
          <a:p>
            <a:endParaRPr lang="en-US" dirty="0"/>
          </a:p>
        </p:txBody>
      </p:sp>
      <p:pic>
        <p:nvPicPr>
          <p:cNvPr id="9" name="Picture 8" descr="00.jpg"/>
          <p:cNvPicPr>
            <a:picLocks noChangeAspect="1"/>
          </p:cNvPicPr>
          <p:nvPr/>
        </p:nvPicPr>
        <p:blipFill>
          <a:blip r:embed="rId3"/>
          <a:stretch>
            <a:fillRect/>
          </a:stretch>
        </p:blipFill>
        <p:spPr>
          <a:xfrm>
            <a:off x="6248400" y="152400"/>
            <a:ext cx="2057400" cy="24205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Oval 7"/>
          <p:cNvSpPr/>
          <p:nvPr/>
        </p:nvSpPr>
        <p:spPr>
          <a:xfrm>
            <a:off x="3200400" y="152400"/>
            <a:ext cx="2667000" cy="114300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228600"/>
            <a:ext cx="2015296" cy="923330"/>
          </a:xfrm>
          <a:prstGeom prst="rect">
            <a:avLst/>
          </a:prstGeom>
          <a:noFill/>
        </p:spPr>
        <p:txBody>
          <a:bodyPr wrap="none" lIns="91440" tIns="45720" rIns="91440" bIns="45720">
            <a:spAutoFit/>
          </a:bodyPr>
          <a:lstStyle/>
          <a:p>
            <a:pPr algn="ctr"/>
            <a:r>
              <a:rPr lang="bn-BD" sz="5400" b="1" cap="none" spc="0" dirty="0" smtClean="0">
                <a:ln w="1905"/>
                <a:solidFill>
                  <a:schemeClr val="bg1"/>
                </a:solidFill>
                <a:effectLst>
                  <a:innerShdw blurRad="69850" dist="43180" dir="5400000">
                    <a:srgbClr val="000000">
                      <a:alpha val="65000"/>
                    </a:srgbClr>
                  </a:innerShdw>
                </a:effectLst>
                <a:latin typeface="Nikosh" pitchFamily="2" charset="0"/>
                <a:cs typeface="Nikosh" pitchFamily="2" charset="0"/>
              </a:rPr>
              <a:t>পরিচিতি</a:t>
            </a:r>
            <a:endParaRPr lang="en-US" sz="5400" b="1" cap="none" spc="0" dirty="0">
              <a:ln w="1905"/>
              <a:solidFill>
                <a:schemeClr val="bg1"/>
              </a:solidFill>
              <a:effectLst>
                <a:innerShdw blurRad="69850" dist="43180" dir="5400000">
                  <a:srgbClr val="000000">
                    <a:alpha val="65000"/>
                  </a:srgbClr>
                </a:innerShdw>
              </a:effectLst>
              <a:latin typeface="Nikosh" pitchFamily="2" charset="0"/>
              <a:cs typeface="Nikosh" pitchFamily="2" charset="0"/>
            </a:endParaRPr>
          </a:p>
        </p:txBody>
      </p:sp>
      <p:pic>
        <p:nvPicPr>
          <p:cNvPr id="16388" name="Picture 4" descr="National University :: College Details"/>
          <p:cNvPicPr>
            <a:picLocks noChangeAspect="1" noChangeArrowheads="1"/>
          </p:cNvPicPr>
          <p:nvPr/>
        </p:nvPicPr>
        <p:blipFill>
          <a:blip r:embed="rId4"/>
          <a:srcRect/>
          <a:stretch>
            <a:fillRect/>
          </a:stretch>
        </p:blipFill>
        <p:spPr bwMode="auto">
          <a:xfrm>
            <a:off x="228600" y="0"/>
            <a:ext cx="1428750" cy="1790701"/>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p:cTn id="3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3">
                                            <p:bg/>
                                          </p:spTgt>
                                        </p:tgtEl>
                                        <p:attrNameLst>
                                          <p:attrName>style.visibility</p:attrName>
                                        </p:attrNameLst>
                                      </p:cBhvr>
                                      <p:to>
                                        <p:strVal val="visible"/>
                                      </p:to>
                                    </p:set>
                                    <p:animEffect transition="in" filter="barn(inHorizontal)">
                                      <p:cBhvr>
                                        <p:cTn id="38" dur="500"/>
                                        <p:tgtEl>
                                          <p:spTgt spid="3">
                                            <p:bg/>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barn(inHorizontal)">
                                      <p:cBhvr>
                                        <p:cTn id="43" dur="500"/>
                                        <p:tgtEl>
                                          <p:spTgt spid="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barn(inHorizontal)">
                                      <p:cBhvr>
                                        <p:cTn id="48" dur="500"/>
                                        <p:tgtEl>
                                          <p:spTgt spid="3">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barn(inHorizontal)">
                                      <p:cBhvr>
                                        <p:cTn id="53" dur="500"/>
                                        <p:tgtEl>
                                          <p:spTgt spid="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barn(inHorizontal)">
                                      <p:cBhvr>
                                        <p:cTn id="5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3886200" cy="792162"/>
          </a:xfrm>
          <a:solidFill>
            <a:schemeClr val="accent3"/>
          </a:solidFill>
          <a:ln w="38100">
            <a:solidFill>
              <a:schemeClr val="accent6">
                <a:lumMod val="75000"/>
              </a:schemeClr>
            </a:solidFill>
          </a:ln>
        </p:spPr>
        <p:txBody>
          <a:bodyPr>
            <a:normAutofit fontScale="90000"/>
          </a:bodyPr>
          <a:lstStyle/>
          <a:p>
            <a:r>
              <a:rPr lang="bn-BD" dirty="0" smtClean="0">
                <a:latin typeface="Nikosh" pitchFamily="2" charset="0"/>
                <a:cs typeface="Nikosh" pitchFamily="2" charset="0"/>
              </a:rPr>
              <a:t>ছবি দেখে কি মনে হয়? </a:t>
            </a:r>
            <a:endParaRPr lang="en-US" dirty="0">
              <a:latin typeface="Nikosh" pitchFamily="2" charset="0"/>
              <a:cs typeface="Nikosh" pitchFamily="2" charset="0"/>
            </a:endParaRPr>
          </a:p>
        </p:txBody>
      </p:sp>
      <p:sp>
        <p:nvSpPr>
          <p:cNvPr id="13318" name="AutoShape 6"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গবাদি পশু'র মাধ্যমে করোনা ছড়ানো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গবাদি পশু'র মাধ্যমে করোনা ছড়ানো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দেশি ব্ল্যাক বেঙ্গল ছাগলের খামা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BalckBengalGoat20190116113930.jpg"/>
          <p:cNvPicPr>
            <a:picLocks noChangeAspect="1"/>
          </p:cNvPicPr>
          <p:nvPr/>
        </p:nvPicPr>
        <p:blipFill>
          <a:blip r:embed="rId2"/>
          <a:stretch>
            <a:fillRect/>
          </a:stretch>
        </p:blipFill>
        <p:spPr>
          <a:xfrm>
            <a:off x="457200" y="3886200"/>
            <a:ext cx="4038600" cy="2228193"/>
          </a:xfrm>
          <a:prstGeom prst="rect">
            <a:avLst/>
          </a:prstGeom>
        </p:spPr>
      </p:pic>
      <p:sp>
        <p:nvSpPr>
          <p:cNvPr id="23" name="TextBox 22"/>
          <p:cNvSpPr txBox="1"/>
          <p:nvPr/>
        </p:nvSpPr>
        <p:spPr>
          <a:xfrm>
            <a:off x="5562600" y="3200400"/>
            <a:ext cx="1143000" cy="369332"/>
          </a:xfrm>
          <a:prstGeom prst="rect">
            <a:avLst/>
          </a:prstGeom>
          <a:noFill/>
        </p:spPr>
        <p:txBody>
          <a:bodyPr wrap="square" rtlCol="0">
            <a:spAutoFit/>
          </a:bodyPr>
          <a:lstStyle/>
          <a:p>
            <a:endParaRPr lang="en-US" dirty="0"/>
          </a:p>
        </p:txBody>
      </p:sp>
      <p:pic>
        <p:nvPicPr>
          <p:cNvPr id="15361" name="Picture 1"/>
          <p:cNvPicPr>
            <a:picLocks noChangeAspect="1" noChangeArrowheads="1"/>
          </p:cNvPicPr>
          <p:nvPr/>
        </p:nvPicPr>
        <p:blipFill>
          <a:blip r:embed="rId3"/>
          <a:srcRect/>
          <a:stretch>
            <a:fillRect/>
          </a:stretch>
        </p:blipFill>
        <p:spPr bwMode="auto">
          <a:xfrm>
            <a:off x="4648200" y="1676400"/>
            <a:ext cx="4343400" cy="4343400"/>
          </a:xfrm>
          <a:prstGeom prst="rect">
            <a:avLst/>
          </a:prstGeom>
          <a:noFill/>
          <a:ln w="9525">
            <a:noFill/>
            <a:miter lim="800000"/>
            <a:headEnd/>
            <a:tailEnd/>
          </a:ln>
          <a:effectLst/>
        </p:spPr>
      </p:pic>
      <p:pic>
        <p:nvPicPr>
          <p:cNvPr id="15365" name="Picture 5" descr="শৈলকুপায় ৪৩ গ্রামে ছাগল পালন ..."/>
          <p:cNvPicPr>
            <a:picLocks noChangeAspect="1" noChangeArrowheads="1"/>
          </p:cNvPicPr>
          <p:nvPr/>
        </p:nvPicPr>
        <p:blipFill>
          <a:blip r:embed="rId4"/>
          <a:srcRect/>
          <a:stretch>
            <a:fillRect/>
          </a:stretch>
        </p:blipFill>
        <p:spPr bwMode="auto">
          <a:xfrm>
            <a:off x="457200" y="1600200"/>
            <a:ext cx="4038600" cy="250337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0" y="304800"/>
            <a:ext cx="5943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 pitchFamily="2" charset="0"/>
                <a:cs typeface="Nikosh" pitchFamily="2" charset="0"/>
              </a:rPr>
              <a:t>আমাদের আজকের পাঠঃ </a:t>
            </a:r>
          </a:p>
        </p:txBody>
      </p:sp>
      <p:sp>
        <p:nvSpPr>
          <p:cNvPr id="9" name="TextBox 8"/>
          <p:cNvSpPr txBox="1"/>
          <p:nvPr/>
        </p:nvSpPr>
        <p:spPr>
          <a:xfrm>
            <a:off x="1600200" y="4724400"/>
            <a:ext cx="6096000" cy="707886"/>
          </a:xfrm>
          <a:prstGeom prst="rect">
            <a:avLst/>
          </a:prstGeom>
          <a:solidFill>
            <a:srgbClr val="92D050"/>
          </a:solidFill>
        </p:spPr>
        <p:txBody>
          <a:bodyPr wrap="square" rtlCol="0">
            <a:spAutoFit/>
          </a:bodyPr>
          <a:lstStyle/>
          <a:p>
            <a:pPr algn="ctr"/>
            <a:r>
              <a:rPr lang="bn-BD" sz="4000" dirty="0" smtClean="0">
                <a:latin typeface="Nikosh" pitchFamily="2" charset="0"/>
                <a:cs typeface="Nikosh" pitchFamily="2" charset="0"/>
              </a:rPr>
              <a:t>ছাগল পালন</a:t>
            </a:r>
            <a:endParaRPr lang="en-US" sz="4000" dirty="0">
              <a:latin typeface="Nikosh" pitchFamily="2" charset="0"/>
              <a:cs typeface="Nikosh" pitchFamily="2" charset="0"/>
            </a:endParaRPr>
          </a:p>
        </p:txBody>
      </p:sp>
      <p:pic>
        <p:nvPicPr>
          <p:cNvPr id="14338" name="Picture 2" descr="ছাগল পালন করে স্বাবলম্বী | 686240 ..."/>
          <p:cNvPicPr>
            <a:picLocks noChangeAspect="1" noChangeArrowheads="1"/>
          </p:cNvPicPr>
          <p:nvPr/>
        </p:nvPicPr>
        <p:blipFill>
          <a:blip r:embed="rId2"/>
          <a:srcRect/>
          <a:stretch>
            <a:fillRect/>
          </a:stretch>
        </p:blipFill>
        <p:spPr bwMode="auto">
          <a:xfrm>
            <a:off x="1752600" y="1066800"/>
            <a:ext cx="5791200" cy="348196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শাহজাদপুরে ছাগল পালন করে অনেক ..."/>
          <p:cNvPicPr>
            <a:picLocks noChangeAspect="1" noChangeArrowheads="1"/>
          </p:cNvPicPr>
          <p:nvPr/>
        </p:nvPicPr>
        <p:blipFill>
          <a:blip r:embed="rId2"/>
          <a:srcRect/>
          <a:stretch>
            <a:fillRect/>
          </a:stretch>
        </p:blipFill>
        <p:spPr bwMode="auto">
          <a:xfrm>
            <a:off x="0" y="1252010"/>
            <a:ext cx="9144000" cy="5291666"/>
          </a:xfrm>
          <a:prstGeom prst="rect">
            <a:avLst/>
          </a:prstGeom>
          <a:noFill/>
        </p:spPr>
      </p:pic>
      <p:sp>
        <p:nvSpPr>
          <p:cNvPr id="3" name="Content Placeholder 2"/>
          <p:cNvSpPr>
            <a:spLocks noGrp="1"/>
          </p:cNvSpPr>
          <p:nvPr>
            <p:ph idx="1"/>
          </p:nvPr>
        </p:nvSpPr>
        <p:spPr>
          <a:xfrm>
            <a:off x="0" y="1828800"/>
            <a:ext cx="6172200" cy="1905000"/>
          </a:xfrm>
          <a:noFill/>
          <a:ln w="38100">
            <a:noFill/>
          </a:ln>
        </p:spPr>
        <p:txBody>
          <a:bodyPr>
            <a:normAutofit fontScale="92500" lnSpcReduction="20000"/>
          </a:bodyPr>
          <a:lstStyle/>
          <a:p>
            <a:r>
              <a:rPr lang="bn-BD" b="1" dirty="0" smtClean="0">
                <a:latin typeface="Nikosh" pitchFamily="2" charset="0"/>
                <a:cs typeface="Nikosh" pitchFamily="2" charset="0"/>
              </a:rPr>
              <a:t>ছাগলের আবাসস্থল সম্পর্কে ধারণা লাভ করতে পারবে।  </a:t>
            </a:r>
          </a:p>
          <a:p>
            <a:r>
              <a:rPr lang="bn-BD" b="1" dirty="0" smtClean="0">
                <a:latin typeface="Nikosh" pitchFamily="2" charset="0"/>
                <a:cs typeface="Nikosh" pitchFamily="2" charset="0"/>
              </a:rPr>
              <a:t>ছাগলের খাদ্য ব্যবস্থাপনা ব্যাখ্যা করতে পারবে।</a:t>
            </a:r>
          </a:p>
          <a:p>
            <a:r>
              <a:rPr lang="bn-BD" b="1" dirty="0" smtClean="0">
                <a:latin typeface="Nikosh" pitchFamily="2" charset="0"/>
                <a:cs typeface="Nikosh" pitchFamily="2" charset="0"/>
              </a:rPr>
              <a:t>ছাগলের রোগ সম্পর্কে বর্ণনা করতে পারবে। </a:t>
            </a:r>
          </a:p>
        </p:txBody>
      </p:sp>
      <p:sp>
        <p:nvSpPr>
          <p:cNvPr id="4" name="Oval Callout 3"/>
          <p:cNvSpPr/>
          <p:nvPr/>
        </p:nvSpPr>
        <p:spPr>
          <a:xfrm>
            <a:off x="2362200" y="228600"/>
            <a:ext cx="4114800" cy="685800"/>
          </a:xfrm>
          <a:prstGeom prst="wedgeEllipseCallou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 pitchFamily="2" charset="0"/>
                <a:cs typeface="Nikosh" pitchFamily="2" charset="0"/>
              </a:rPr>
              <a:t>শিখন ফল</a:t>
            </a:r>
            <a:r>
              <a:rPr lang="en-US" sz="3600" b="1" dirty="0" smtClean="0">
                <a:solidFill>
                  <a:schemeClr val="tx1"/>
                </a:solidFill>
                <a:latin typeface="Nikosh" pitchFamily="2" charset="0"/>
                <a:cs typeface="Nikosh" pitchFamily="2" charset="0"/>
              </a:rPr>
              <a:t> </a:t>
            </a:r>
            <a:endParaRPr lang="en-US" sz="3600" b="1" dirty="0"/>
          </a:p>
        </p:txBody>
      </p:sp>
      <p:sp>
        <p:nvSpPr>
          <p:cNvPr id="6" name="TextBox 5"/>
          <p:cNvSpPr txBox="1"/>
          <p:nvPr/>
        </p:nvSpPr>
        <p:spPr>
          <a:xfrm>
            <a:off x="0" y="914400"/>
            <a:ext cx="2971800" cy="490904"/>
          </a:xfrm>
          <a:prstGeom prst="rect">
            <a:avLst/>
          </a:prstGeom>
          <a:solidFill>
            <a:schemeClr val="bg1"/>
          </a:solidFill>
        </p:spPr>
        <p:txBody>
          <a:bodyPr wrap="square" rtlCol="0">
            <a:spAutoFit/>
          </a:bodyPr>
          <a:lstStyle/>
          <a:p>
            <a:pPr>
              <a:lnSpc>
                <a:spcPct val="90000"/>
              </a:lnSpc>
            </a:pPr>
            <a:r>
              <a:rPr lang="bn-BD" sz="2800" dirty="0" smtClean="0">
                <a:latin typeface="Nikosh" pitchFamily="2" charset="0"/>
                <a:cs typeface="Nikosh" pitchFamily="2" charset="0"/>
              </a:rPr>
              <a:t>এই পাঠ শেষে শিক্ষার্থীরা </a:t>
            </a:r>
            <a:endParaRPr lang="en-US" sz="2800" dirty="0">
              <a:latin typeface="Nikosh" pitchFamily="2" charset="0"/>
              <a:cs typeface="Nikosh" pitchFamily="2" charset="0"/>
            </a:endParaRPr>
          </a:p>
        </p:txBody>
      </p:sp>
      <p:sp>
        <p:nvSpPr>
          <p:cNvPr id="2050" name="AutoShape 2" descr="Cooperative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ooperative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Horizont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বর্ষাকালে ছাগলের যত্নে যা করা জরুরী ..."/>
          <p:cNvPicPr>
            <a:picLocks noChangeAspect="1" noChangeArrowheads="1"/>
          </p:cNvPicPr>
          <p:nvPr/>
        </p:nvPicPr>
        <p:blipFill>
          <a:blip r:embed="rId2"/>
          <a:srcRect/>
          <a:stretch>
            <a:fillRect/>
          </a:stretch>
        </p:blipFill>
        <p:spPr bwMode="auto">
          <a:xfrm>
            <a:off x="4419600" y="3657600"/>
            <a:ext cx="4516186" cy="2498178"/>
          </a:xfrm>
          <a:prstGeom prst="rect">
            <a:avLst/>
          </a:prstGeom>
          <a:noFill/>
        </p:spPr>
      </p:pic>
      <p:sp>
        <p:nvSpPr>
          <p:cNvPr id="8" name="Rounded Rectangle 7"/>
          <p:cNvSpPr/>
          <p:nvPr/>
        </p:nvSpPr>
        <p:spPr>
          <a:xfrm>
            <a:off x="304800" y="228600"/>
            <a:ext cx="3657600" cy="609600"/>
          </a:xfrm>
          <a:prstGeom prst="roundRect">
            <a:avLst>
              <a:gd name="adj"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 pitchFamily="2" charset="0"/>
                <a:cs typeface="Nikosh" pitchFamily="2" charset="0"/>
              </a:rPr>
              <a:t>ছাগলের আবাসস্থল</a:t>
            </a:r>
            <a:endParaRPr lang="en-US" sz="2800" dirty="0">
              <a:solidFill>
                <a:schemeClr val="tx1"/>
              </a:solidFill>
            </a:endParaRPr>
          </a:p>
        </p:txBody>
      </p:sp>
      <p:pic>
        <p:nvPicPr>
          <p:cNvPr id="12294" name="Picture 6" descr="DIY: Make a Free Goat House from PALLETS - Weed 'em &amp; Reap"/>
          <p:cNvPicPr>
            <a:picLocks noChangeAspect="1" noChangeArrowheads="1"/>
          </p:cNvPicPr>
          <p:nvPr/>
        </p:nvPicPr>
        <p:blipFill>
          <a:blip r:embed="rId3" cstate="print"/>
          <a:srcRect/>
          <a:stretch>
            <a:fillRect/>
          </a:stretch>
        </p:blipFill>
        <p:spPr bwMode="auto">
          <a:xfrm>
            <a:off x="4419600" y="304800"/>
            <a:ext cx="4471667" cy="2980366"/>
          </a:xfrm>
          <a:prstGeom prst="rect">
            <a:avLst/>
          </a:prstGeom>
          <a:noFill/>
        </p:spPr>
      </p:pic>
      <p:sp>
        <p:nvSpPr>
          <p:cNvPr id="11" name="TextBox 10"/>
          <p:cNvSpPr txBox="1"/>
          <p:nvPr/>
        </p:nvSpPr>
        <p:spPr>
          <a:xfrm>
            <a:off x="4419600" y="3276600"/>
            <a:ext cx="2133600" cy="369332"/>
          </a:xfrm>
          <a:prstGeom prst="rect">
            <a:avLst/>
          </a:prstGeom>
          <a:solidFill>
            <a:srgbClr val="FFFF00"/>
          </a:solidFill>
        </p:spPr>
        <p:txBody>
          <a:bodyPr wrap="square" rtlCol="0">
            <a:spAutoFit/>
          </a:bodyPr>
          <a:lstStyle/>
          <a:p>
            <a:r>
              <a:rPr lang="bn-BD" dirty="0" smtClean="0">
                <a:latin typeface="Nikosh" pitchFamily="2" charset="0"/>
                <a:cs typeface="Nikosh" pitchFamily="2" charset="0"/>
              </a:rPr>
              <a:t>ক) ভূমির উপর স্থাপিত ঘর</a:t>
            </a:r>
            <a:endParaRPr lang="en-US" dirty="0">
              <a:latin typeface="Nikosh" pitchFamily="2" charset="0"/>
              <a:cs typeface="Nikosh" pitchFamily="2" charset="0"/>
            </a:endParaRPr>
          </a:p>
        </p:txBody>
      </p:sp>
      <p:sp>
        <p:nvSpPr>
          <p:cNvPr id="12" name="TextBox 11"/>
          <p:cNvSpPr txBox="1"/>
          <p:nvPr/>
        </p:nvSpPr>
        <p:spPr>
          <a:xfrm>
            <a:off x="4419600" y="6172200"/>
            <a:ext cx="2209800" cy="369332"/>
          </a:xfrm>
          <a:prstGeom prst="rect">
            <a:avLst/>
          </a:prstGeom>
          <a:solidFill>
            <a:srgbClr val="FFFF00"/>
          </a:solidFill>
        </p:spPr>
        <p:txBody>
          <a:bodyPr wrap="square" rtlCol="0">
            <a:spAutoFit/>
          </a:bodyPr>
          <a:lstStyle/>
          <a:p>
            <a:r>
              <a:rPr lang="bn-BD" dirty="0" smtClean="0">
                <a:latin typeface="Nikosh" pitchFamily="2" charset="0"/>
                <a:cs typeface="Nikosh" pitchFamily="2" charset="0"/>
              </a:rPr>
              <a:t>ক) মাচার উপর স্থাপিত ঘর </a:t>
            </a:r>
            <a:endParaRPr lang="en-US" dirty="0">
              <a:latin typeface="Nikosh" pitchFamily="2" charset="0"/>
              <a:cs typeface="Nikosh" pitchFamily="2" charset="0"/>
            </a:endParaRPr>
          </a:p>
        </p:txBody>
      </p:sp>
      <p:pic>
        <p:nvPicPr>
          <p:cNvPr id="12296" name="Picture 8" descr="Dream Agro: Goat"/>
          <p:cNvPicPr>
            <a:picLocks noChangeAspect="1" noChangeArrowheads="1"/>
          </p:cNvPicPr>
          <p:nvPr/>
        </p:nvPicPr>
        <p:blipFill>
          <a:blip r:embed="rId4"/>
          <a:srcRect/>
          <a:stretch>
            <a:fillRect/>
          </a:stretch>
        </p:blipFill>
        <p:spPr bwMode="auto">
          <a:xfrm>
            <a:off x="228600" y="3886200"/>
            <a:ext cx="4105500" cy="2266951"/>
          </a:xfrm>
          <a:prstGeom prst="rect">
            <a:avLst/>
          </a:prstGeom>
          <a:noFill/>
        </p:spPr>
      </p:pic>
      <p:sp>
        <p:nvSpPr>
          <p:cNvPr id="14" name="TextBox 13"/>
          <p:cNvSpPr txBox="1"/>
          <p:nvPr/>
        </p:nvSpPr>
        <p:spPr>
          <a:xfrm>
            <a:off x="533400" y="1066800"/>
            <a:ext cx="3657600" cy="2585323"/>
          </a:xfrm>
          <a:prstGeom prst="rect">
            <a:avLst/>
          </a:prstGeom>
          <a:noFill/>
        </p:spPr>
        <p:txBody>
          <a:bodyPr wrap="square" rtlCol="0">
            <a:spAutoFit/>
          </a:bodyPr>
          <a:lstStyle/>
          <a:p>
            <a:pPr marL="342900" indent="-342900">
              <a:buFont typeface="+mj-lt"/>
              <a:buAutoNum type="arabicPeriod"/>
            </a:pPr>
            <a:r>
              <a:rPr lang="bn-BD" dirty="0" smtClean="0">
                <a:latin typeface="Nikosh" pitchFamily="2" charset="0"/>
                <a:cs typeface="Nikosh" pitchFamily="2" charset="0"/>
              </a:rPr>
              <a:t>ছাগলের ঘর মাটি থেকে ৯০-১২০ সে মি উচ্চতায় খুটির উপর স্থাপিত হয়।</a:t>
            </a:r>
          </a:p>
          <a:p>
            <a:pPr marL="342900" indent="-342900">
              <a:buFont typeface="+mj-lt"/>
              <a:buAutoNum type="arabicPeriod"/>
            </a:pPr>
            <a:r>
              <a:rPr lang="bn-BD" dirty="0" smtClean="0">
                <a:latin typeface="Nikosh" pitchFamily="2" charset="0"/>
                <a:cs typeface="Nikosh" pitchFamily="2" charset="0"/>
              </a:rPr>
              <a:t>মেঝে বাশ বা কাঠ দিয়ে মাচার মত তৈরি করা হয়।</a:t>
            </a:r>
          </a:p>
          <a:p>
            <a:pPr marL="342900" indent="-342900">
              <a:buFont typeface="+mj-lt"/>
              <a:buAutoNum type="arabicPeriod"/>
            </a:pPr>
            <a:r>
              <a:rPr lang="bn-BD" dirty="0" smtClean="0">
                <a:latin typeface="Nikosh" pitchFamily="2" charset="0"/>
                <a:cs typeface="Nikosh" pitchFamily="2" charset="0"/>
              </a:rPr>
              <a:t>মাচা থেকে ছাদের উচ্চতা ১৮০-২৪০ সেমি হলে ভালো হয়।</a:t>
            </a:r>
          </a:p>
          <a:p>
            <a:pPr marL="342900" indent="-342900">
              <a:buFont typeface="+mj-lt"/>
              <a:buAutoNum type="arabicPeriod"/>
            </a:pPr>
            <a:r>
              <a:rPr lang="bn-BD" dirty="0" smtClean="0">
                <a:latin typeface="Nikosh" pitchFamily="2" charset="0"/>
                <a:cs typeface="Nikosh" pitchFamily="2" charset="0"/>
              </a:rPr>
              <a:t>ছাদ ছন, গোলপাতা, খড়, টিন বা ইট নিরমিত হতে পারে।</a:t>
            </a:r>
          </a:p>
          <a:p>
            <a:pPr marL="342900" indent="-342900">
              <a:buFont typeface="+mj-lt"/>
              <a:buAutoNum type="arabicPeriod"/>
            </a:pPr>
            <a:r>
              <a:rPr lang="bn-BD" dirty="0" smtClean="0">
                <a:latin typeface="Nikosh" pitchFamily="2" charset="0"/>
                <a:cs typeface="Nikosh" pitchFamily="2" charset="0"/>
              </a:rPr>
              <a:t>ঘর একচালা, দচালা বা চৌচালা হতে পারে।</a:t>
            </a:r>
            <a:endParaRPr lang="en-US" dirty="0">
              <a:latin typeface="Nikosh" pitchFamily="2" charset="0"/>
              <a:cs typeface="Nikosh" pitchFamily="2" charset="0"/>
            </a:endParaRPr>
          </a:p>
        </p:txBody>
      </p:sp>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876800" y="0"/>
            <a:ext cx="3048000"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C00000"/>
                </a:solidFill>
                <a:latin typeface="Nikosh" pitchFamily="2" charset="0"/>
                <a:cs typeface="Nikosh" pitchFamily="2" charset="0"/>
              </a:rPr>
              <a:t>ছাগলের খাদ্য </a:t>
            </a:r>
            <a:endParaRPr lang="en-US" dirty="0">
              <a:solidFill>
                <a:srgbClr val="C00000"/>
              </a:solidFill>
            </a:endParaRPr>
          </a:p>
        </p:txBody>
      </p:sp>
      <p:pic>
        <p:nvPicPr>
          <p:cNvPr id="11266" name="Picture 2" descr="বিভিন্ন বয়সী ছাগলের খাদ্য তৈরির ..."/>
          <p:cNvPicPr>
            <a:picLocks noChangeAspect="1" noChangeArrowheads="1"/>
          </p:cNvPicPr>
          <p:nvPr/>
        </p:nvPicPr>
        <p:blipFill>
          <a:blip r:embed="rId2"/>
          <a:srcRect/>
          <a:stretch>
            <a:fillRect/>
          </a:stretch>
        </p:blipFill>
        <p:spPr bwMode="auto">
          <a:xfrm>
            <a:off x="228600" y="3962400"/>
            <a:ext cx="3541414" cy="2492564"/>
          </a:xfrm>
          <a:prstGeom prst="rect">
            <a:avLst/>
          </a:prstGeom>
          <a:noFill/>
        </p:spPr>
      </p:pic>
      <p:sp>
        <p:nvSpPr>
          <p:cNvPr id="7" name="Rectangle 6"/>
          <p:cNvSpPr/>
          <p:nvPr/>
        </p:nvSpPr>
        <p:spPr>
          <a:xfrm>
            <a:off x="152400" y="2743200"/>
            <a:ext cx="3733800" cy="923330"/>
          </a:xfrm>
          <a:prstGeom prst="rect">
            <a:avLst/>
          </a:prstGeom>
          <a:solidFill>
            <a:srgbClr val="CEA4C5"/>
          </a:solidFill>
          <a:ln>
            <a:solidFill>
              <a:schemeClr val="tx1"/>
            </a:solidFill>
          </a:ln>
        </p:spPr>
        <p:txBody>
          <a:bodyPr wrap="square">
            <a:spAutoFit/>
          </a:bodyPr>
          <a:lstStyle/>
          <a:p>
            <a:r>
              <a:rPr lang="bn-BD" dirty="0" smtClean="0">
                <a:latin typeface="Nikosh" pitchFamily="2" charset="0"/>
                <a:cs typeface="Nikosh" pitchFamily="2" charset="0"/>
              </a:rPr>
              <a:t>ছাগল সাধারণত তার ওজনের ৪-৫% হারে খেয়ে থাকে। এরমধ্যে ৬০-৮০% আঁশ জাতীয় খাবার এবং ২০-৪০% দানাদার খাবার দিতে হবে।</a:t>
            </a:r>
            <a:endParaRPr lang="bn-BD" dirty="0">
              <a:latin typeface="Nikosh" pitchFamily="2" charset="0"/>
              <a:cs typeface="Nikosh" pitchFamily="2" charset="0"/>
            </a:endParaRPr>
          </a:p>
        </p:txBody>
      </p:sp>
      <p:sp>
        <p:nvSpPr>
          <p:cNvPr id="8" name="Rectangle 7"/>
          <p:cNvSpPr/>
          <p:nvPr/>
        </p:nvSpPr>
        <p:spPr>
          <a:xfrm>
            <a:off x="4114800" y="4648200"/>
            <a:ext cx="4876800" cy="1200329"/>
          </a:xfrm>
          <a:prstGeom prst="rect">
            <a:avLst/>
          </a:prstGeom>
          <a:solidFill>
            <a:schemeClr val="accent6">
              <a:lumMod val="60000"/>
              <a:lumOff val="40000"/>
            </a:schemeClr>
          </a:solidFill>
        </p:spPr>
        <p:txBody>
          <a:bodyPr wrap="square">
            <a:spAutoFit/>
          </a:bodyPr>
          <a:lstStyle/>
          <a:p>
            <a:r>
              <a:rPr lang="bn-BD" dirty="0" smtClean="0">
                <a:latin typeface="Nikosh" pitchFamily="2" charset="0"/>
                <a:cs typeface="Nikosh" pitchFamily="2" charset="0"/>
              </a:rPr>
              <a:t>ঘাস না পেলে খড়কে ১.৫-২.০ ইঞ্চি পরিমাণে কেটে প্রক্রিয়াজাত করে খাওয়ানো যেতে পারে। এজন্য ১ কেজি খড়ের সাথে ২০০ গ্রাম চিটাগুড়, ৩০ গ্রাম ইউরিয়া ৬০০ গ্রাম পানির সঙ্গে মিশিয়ে ইউএমএস তৈরি করে খাওয়ানো যায়।</a:t>
            </a:r>
            <a:endParaRPr lang="en-US" dirty="0">
              <a:latin typeface="Nikosh" pitchFamily="2" charset="0"/>
              <a:cs typeface="Nikosh" pitchFamily="2" charset="0"/>
            </a:endParaRPr>
          </a:p>
        </p:txBody>
      </p:sp>
      <p:sp>
        <p:nvSpPr>
          <p:cNvPr id="9" name="Rectangle 8"/>
          <p:cNvSpPr/>
          <p:nvPr/>
        </p:nvSpPr>
        <p:spPr>
          <a:xfrm>
            <a:off x="4114800" y="3276600"/>
            <a:ext cx="4800600" cy="1200329"/>
          </a:xfrm>
          <a:prstGeom prst="rect">
            <a:avLst/>
          </a:prstGeom>
          <a:solidFill>
            <a:schemeClr val="tx2">
              <a:lumMod val="40000"/>
              <a:lumOff val="60000"/>
            </a:schemeClr>
          </a:solidFill>
        </p:spPr>
        <p:txBody>
          <a:bodyPr wrap="square">
            <a:spAutoFit/>
          </a:bodyPr>
          <a:lstStyle/>
          <a:p>
            <a:r>
              <a:rPr lang="bn-BD" dirty="0" smtClean="0">
                <a:latin typeface="Nikosh" pitchFamily="2" charset="0"/>
                <a:cs typeface="Nikosh" pitchFamily="2" charset="0"/>
              </a:rPr>
              <a:t>ছাগলের জন্য ইপিল ইপিল, কাঁঠাল পাতা, খেসারি, মাসকলাই, দুর্বা, বাকসা ইত্যাদি দেশি ঘাসগুলো বেশ পুষ্টিকর। এছাড়া উচ্চফলনশীল নেপিয়ার, স্পেনডিডা, এন্ড্রোপোগন, পিকাটউলুম ইত্যাদি ঘাস চাষ করা যায়।</a:t>
            </a:r>
            <a:endParaRPr lang="bn-BD" dirty="0">
              <a:latin typeface="Nikosh" pitchFamily="2" charset="0"/>
              <a:cs typeface="Nikosh" pitchFamily="2" charset="0"/>
            </a:endParaRPr>
          </a:p>
        </p:txBody>
      </p:sp>
      <p:sp>
        <p:nvSpPr>
          <p:cNvPr id="10" name="Rectangle 9"/>
          <p:cNvSpPr/>
          <p:nvPr/>
        </p:nvSpPr>
        <p:spPr>
          <a:xfrm>
            <a:off x="4114800" y="990600"/>
            <a:ext cx="4800600" cy="1066800"/>
          </a:xfrm>
          <a:prstGeom prst="rect">
            <a:avLst/>
          </a:prstGeom>
          <a:solidFill>
            <a:schemeClr val="accent4">
              <a:lumMod val="40000"/>
              <a:lumOff val="60000"/>
            </a:schemeClr>
          </a:solidFill>
        </p:spPr>
        <p:txBody>
          <a:bodyPr wrap="square">
            <a:spAutoFit/>
          </a:bodyPr>
          <a:lstStyle/>
          <a:p>
            <a:r>
              <a:rPr lang="bn-BD" sz="1600" dirty="0" smtClean="0">
                <a:latin typeface="Nikosh" pitchFamily="2" charset="0"/>
                <a:cs typeface="Nikosh" pitchFamily="2" charset="0"/>
              </a:rPr>
              <a:t>দুই বাচ্চা বিশিষ্ট ২৫ কেজি ওজনের ছাগীর দৈনিক প্রায় ১.৫-২.৫ কেজি কাঁচা ঘাস এবং ৩৫০-৪৫০ গ্রাম দানাদার খাদ্য প্রয়োজন হয়। একটি প্রাপ্তবয়স্ক পাঁঠার দৈনিক ১.৫-২.৫ কেজি কাঁচা ঘাস এবং ২০০-৩০০ গ্রাম দানাদার খাদ্য প্রয়োজন।</a:t>
            </a:r>
            <a:endParaRPr lang="en-US" sz="1600" dirty="0"/>
          </a:p>
        </p:txBody>
      </p:sp>
      <p:sp>
        <p:nvSpPr>
          <p:cNvPr id="11" name="Rectangle 10"/>
          <p:cNvSpPr/>
          <p:nvPr/>
        </p:nvSpPr>
        <p:spPr>
          <a:xfrm>
            <a:off x="4114800" y="5943600"/>
            <a:ext cx="4876800" cy="646331"/>
          </a:xfrm>
          <a:prstGeom prst="rect">
            <a:avLst/>
          </a:prstGeom>
          <a:solidFill>
            <a:srgbClr val="00B0F0"/>
          </a:solidFill>
        </p:spPr>
        <p:txBody>
          <a:bodyPr wrap="square">
            <a:spAutoFit/>
          </a:bodyPr>
          <a:lstStyle/>
          <a:p>
            <a:r>
              <a:rPr lang="bn-BD" dirty="0" smtClean="0">
                <a:latin typeface="Nikosh" pitchFamily="2" charset="0"/>
                <a:cs typeface="Nikosh" pitchFamily="2" charset="0"/>
              </a:rPr>
              <a:t>একটি ছাগল দৈনিক ১.০-২.০ লিটার পানি খায়। এজন্য পর্যাপ্ত বিশুদ্ধ পানি সরবরাহ করতে হবে।</a:t>
            </a:r>
            <a:endParaRPr lang="en-US" dirty="0"/>
          </a:p>
        </p:txBody>
      </p:sp>
      <p:sp>
        <p:nvSpPr>
          <p:cNvPr id="12" name="Rectangle 11"/>
          <p:cNvSpPr/>
          <p:nvPr/>
        </p:nvSpPr>
        <p:spPr>
          <a:xfrm>
            <a:off x="4114800" y="2209800"/>
            <a:ext cx="4876800" cy="923330"/>
          </a:xfrm>
          <a:prstGeom prst="rect">
            <a:avLst/>
          </a:prstGeom>
          <a:solidFill>
            <a:schemeClr val="accent2">
              <a:lumMod val="60000"/>
              <a:lumOff val="40000"/>
            </a:schemeClr>
          </a:solidFill>
        </p:spPr>
        <p:txBody>
          <a:bodyPr wrap="square">
            <a:spAutoFit/>
          </a:bodyPr>
          <a:lstStyle/>
          <a:p>
            <a:r>
              <a:rPr lang="bn-BD" dirty="0" smtClean="0">
                <a:latin typeface="Nikosh" pitchFamily="2" charset="0"/>
                <a:cs typeface="Nikosh" pitchFamily="2" charset="0"/>
              </a:rPr>
              <a:t>১০ কেজি দানাদার খাদ্য বানাতে- চাল ভাঙ্গা-৪ কেজি, কুঁড়া-৫ কেজি, খেসারি/ ডালের ভুসি - ৫০০ গ্রাম, ঝিনুকের গুঁড়া- ২০০ গ্রাম, লবন ৩০০ গ্রাম মিশাতে হবে। </a:t>
            </a:r>
            <a:endParaRPr lang="en-US" dirty="0"/>
          </a:p>
        </p:txBody>
      </p:sp>
      <p:pic>
        <p:nvPicPr>
          <p:cNvPr id="13" name="Picture 4" descr="প্রাণঘাতী পিপিআর রোগে মারা যাচ্ছে ..."/>
          <p:cNvPicPr>
            <a:picLocks noChangeAspect="1" noChangeArrowheads="1"/>
          </p:cNvPicPr>
          <p:nvPr/>
        </p:nvPicPr>
        <p:blipFill>
          <a:blip r:embed="rId3" cstate="print"/>
          <a:srcRect/>
          <a:stretch>
            <a:fillRect/>
          </a:stretch>
        </p:blipFill>
        <p:spPr bwMode="auto">
          <a:xfrm>
            <a:off x="304800" y="152400"/>
            <a:ext cx="3657600" cy="242316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কোরবানি : তাৎপর্য ও আহকাম - সিসি নিউজ"/>
          <p:cNvPicPr>
            <a:picLocks noChangeAspect="1" noChangeArrowheads="1"/>
          </p:cNvPicPr>
          <p:nvPr/>
        </p:nvPicPr>
        <p:blipFill>
          <a:blip r:embed="rId2"/>
          <a:srcRect/>
          <a:stretch>
            <a:fillRect/>
          </a:stretch>
        </p:blipFill>
        <p:spPr bwMode="auto">
          <a:xfrm>
            <a:off x="4953000" y="1066800"/>
            <a:ext cx="3400425" cy="2859133"/>
          </a:xfrm>
          <a:prstGeom prst="rect">
            <a:avLst/>
          </a:prstGeom>
          <a:noFill/>
        </p:spPr>
      </p:pic>
      <p:sp>
        <p:nvSpPr>
          <p:cNvPr id="3" name="Oval 2"/>
          <p:cNvSpPr/>
          <p:nvPr/>
        </p:nvSpPr>
        <p:spPr>
          <a:xfrm>
            <a:off x="1524000" y="152400"/>
            <a:ext cx="5029200"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C00000"/>
                </a:solidFill>
                <a:latin typeface="Nikosh" pitchFamily="2" charset="0"/>
                <a:cs typeface="Nikosh" pitchFamily="2" charset="0"/>
              </a:rPr>
              <a:t>ছাগলের রোগ ব্যবস্থাপনা</a:t>
            </a:r>
            <a:endParaRPr lang="en-US" dirty="0">
              <a:solidFill>
                <a:srgbClr val="C00000"/>
              </a:solidFill>
            </a:endParaRPr>
          </a:p>
        </p:txBody>
      </p:sp>
      <p:sp>
        <p:nvSpPr>
          <p:cNvPr id="4" name="TextBox 3"/>
          <p:cNvSpPr txBox="1"/>
          <p:nvPr/>
        </p:nvSpPr>
        <p:spPr>
          <a:xfrm>
            <a:off x="685800" y="1219200"/>
            <a:ext cx="3505200" cy="2677656"/>
          </a:xfrm>
          <a:prstGeom prst="rect">
            <a:avLst/>
          </a:prstGeom>
          <a:solidFill>
            <a:schemeClr val="tx2">
              <a:lumMod val="40000"/>
              <a:lumOff val="60000"/>
            </a:schemeClr>
          </a:solidFill>
        </p:spPr>
        <p:txBody>
          <a:bodyPr wrap="square" rtlCol="0">
            <a:spAutoFit/>
          </a:bodyPr>
          <a:lstStyle/>
          <a:p>
            <a:r>
              <a:rPr lang="bn-BD" sz="2400" dirty="0" smtClean="0">
                <a:latin typeface="Nikosh" pitchFamily="2" charset="0"/>
                <a:cs typeface="Nikosh" pitchFamily="2" charset="0"/>
              </a:rPr>
              <a:t>ছাগলের যে রোগ গুলো হয়ে থাকে-</a:t>
            </a:r>
          </a:p>
          <a:p>
            <a:endParaRPr lang="bn-BD" sz="2400" dirty="0" smtClean="0">
              <a:latin typeface="Nikosh" pitchFamily="2" charset="0"/>
              <a:cs typeface="Nikosh" pitchFamily="2" charset="0"/>
            </a:endParaRPr>
          </a:p>
          <a:p>
            <a:r>
              <a:rPr lang="bn-BD" sz="2400" dirty="0" smtClean="0">
                <a:latin typeface="Nikosh" pitchFamily="2" charset="0"/>
                <a:cs typeface="Nikosh" pitchFamily="2" charset="0"/>
              </a:rPr>
              <a:t>১। ক্রিমি রোগ</a:t>
            </a:r>
          </a:p>
          <a:p>
            <a:r>
              <a:rPr lang="bn-BD" sz="2400" dirty="0" smtClean="0">
                <a:latin typeface="Nikosh" pitchFamily="2" charset="0"/>
                <a:cs typeface="Nikosh" pitchFamily="2" charset="0"/>
              </a:rPr>
              <a:t>২। নিউমোনিয়া</a:t>
            </a:r>
          </a:p>
          <a:p>
            <a:r>
              <a:rPr lang="bn-BD" sz="2400" dirty="0" smtClean="0">
                <a:latin typeface="Nikosh" pitchFamily="2" charset="0"/>
                <a:cs typeface="Nikosh" pitchFamily="2" charset="0"/>
              </a:rPr>
              <a:t>৩। বসন্ত রোগ</a:t>
            </a:r>
          </a:p>
          <a:p>
            <a:r>
              <a:rPr lang="bn-BD" sz="2400" dirty="0" smtClean="0">
                <a:latin typeface="Nikosh" pitchFamily="2" charset="0"/>
                <a:cs typeface="Nikosh" pitchFamily="2" charset="0"/>
              </a:rPr>
              <a:t>৪। খুরা রোগ</a:t>
            </a:r>
          </a:p>
          <a:p>
            <a:r>
              <a:rPr lang="bn-BD" sz="2400" dirty="0" smtClean="0">
                <a:latin typeface="Nikosh" pitchFamily="2" charset="0"/>
                <a:cs typeface="Nikosh" pitchFamily="2" charset="0"/>
              </a:rPr>
              <a:t>৫। পিপিআর বা প্লেগ রোগ </a:t>
            </a:r>
            <a:endParaRPr lang="en-US" dirty="0">
              <a:latin typeface="Nikosh" pitchFamily="2" charset="0"/>
              <a:cs typeface="Nikosh" pitchFamily="2" charset="0"/>
            </a:endParaRPr>
          </a:p>
        </p:txBody>
      </p:sp>
      <p:sp>
        <p:nvSpPr>
          <p:cNvPr id="5" name="Content Placeholder 2"/>
          <p:cNvSpPr txBox="1">
            <a:spLocks/>
          </p:cNvSpPr>
          <p:nvPr/>
        </p:nvSpPr>
        <p:spPr>
          <a:xfrm>
            <a:off x="381000" y="4114800"/>
            <a:ext cx="8001000" cy="2392363"/>
          </a:xfrm>
          <a:prstGeom prst="rect">
            <a:avLst/>
          </a:prstGeom>
          <a:solidFill>
            <a:schemeClr val="accent2">
              <a:lumMod val="40000"/>
              <a:lumOff val="60000"/>
            </a:schemeClr>
          </a:solidFill>
          <a:ln>
            <a:solidFill>
              <a:schemeClr val="accent2">
                <a:lumMod val="75000"/>
              </a:schemeClr>
            </a:solidFill>
          </a:ln>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bn-BD" sz="26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ছাগলকে বছরে দু’বার (বর্ষার শুরু এবং শীতের শুরু) কৃমিনাশক খাওয়াতে হবে। ছাগলের মারাত্মক রোগ হলে দ্রুত পশুহাসপাতালে যোগাযোগ করে ব্যবস্থা নিতে হবে। এছাড়া তড়কা, হেমোরেজিক সেপ্টিসেমিয়া, এন্টারোটক্সিমিয়া, বিভিন্ন কারণে পাতলা পায়খানা এবং নিউমোনিয়া হতে পারে। স্বাস্থ্যসম্মত পরিবেশে সুস্থ ছাগলের জন্য একথাইমা রোগের ভ্যাকসিন জন্মের ৩য় দিন ১ম ডোজ এবং ২য় ডোজ জন্মের ১৫-২০ দিন পর দিতে হবে। পিপিআর রোগের ভ্যাকসিন ৪ মাস বয়সে এবং গোট পক্সের ভ্যাকসিন ৫ মাস বয়সে দিতে হবে।</a:t>
            </a:r>
            <a:endParaRPr kumimoji="0" lang="en-US" sz="3200" b="0" i="0" u="none" strike="noStrike" kern="1200" cap="none" spc="0" normalizeH="0" baseline="0" noProof="0" dirty="0">
              <a:ln>
                <a:noFill/>
              </a:ln>
              <a:solidFill>
                <a:schemeClr val="tx1"/>
              </a:solidFill>
              <a:effectLst/>
              <a:uLnTx/>
              <a:uFillTx/>
              <a:latin typeface="Nikosh" pitchFamily="2" charset="0"/>
              <a:ea typeface="+mn-ea"/>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dissolv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447800"/>
            <a:ext cx="5486400" cy="5078313"/>
          </a:xfrm>
          <a:prstGeom prst="rect">
            <a:avLst/>
          </a:prstGeom>
          <a:solidFill>
            <a:schemeClr val="accent6">
              <a:lumMod val="40000"/>
              <a:lumOff val="60000"/>
            </a:schemeClr>
          </a:solidFill>
        </p:spPr>
        <p:txBody>
          <a:bodyPr wrap="square">
            <a:spAutoFit/>
          </a:bodyPr>
          <a:lstStyle/>
          <a:p>
            <a:r>
              <a:rPr lang="bn-BD" b="1" dirty="0" smtClean="0">
                <a:latin typeface="Nikosh" pitchFamily="2" charset="0"/>
                <a:cs typeface="Nikosh" pitchFamily="2" charset="0"/>
              </a:rPr>
              <a:t>পিপিআর রোগের লক্ষণঃ</a:t>
            </a:r>
          </a:p>
          <a:p>
            <a:r>
              <a:rPr lang="bn-BD" dirty="0" smtClean="0">
                <a:latin typeface="Nikosh" pitchFamily="2" charset="0"/>
                <a:cs typeface="Nikosh" pitchFamily="2" charset="0"/>
              </a:rPr>
              <a:t>১। পিপিআর রোগের শুরুতে প্রাণীর শরীরের তাপমাত্রা অত্যধিক বৃদ্ধি পায় (১০৫-১০৭০ফা:) এবং আক্রান্ত ছাগল মাথা নিচু করে ঝিমায়।</a:t>
            </a:r>
            <a:br>
              <a:rPr lang="bn-BD" dirty="0" smtClean="0">
                <a:latin typeface="Nikosh" pitchFamily="2" charset="0"/>
                <a:cs typeface="Nikosh" pitchFamily="2" charset="0"/>
              </a:rPr>
            </a:br>
            <a:r>
              <a:rPr lang="bn-BD" dirty="0" smtClean="0">
                <a:latin typeface="Nikosh" pitchFamily="2" charset="0"/>
                <a:cs typeface="Nikosh" pitchFamily="2" charset="0"/>
              </a:rPr>
              <a:t>২। আক্রান্ত ছাগলের নাক, চোখ এবং মুখ দিয়ে প্রথমে পানির মত তরল পর্দাথ বের হয়, পরে তা গাঢ় ও হলুদ বর্ণ ধারণ করে। পরবর্তীতে ঐ তরল পর্দাথ শুকিয়ে গিয়ে চোখ ও নাক বন্ধ হয়ে যেতে পারে এবং আক্রান্ত ছাগলে শ্বাসকষ্ট দেখা দিতে পারে।</a:t>
            </a:r>
            <a:br>
              <a:rPr lang="bn-BD" dirty="0" smtClean="0">
                <a:latin typeface="Nikosh" pitchFamily="2" charset="0"/>
                <a:cs typeface="Nikosh" pitchFamily="2" charset="0"/>
              </a:rPr>
            </a:br>
            <a:r>
              <a:rPr lang="bn-BD" dirty="0" smtClean="0">
                <a:latin typeface="Nikosh" pitchFamily="2" charset="0"/>
                <a:cs typeface="Nikosh" pitchFamily="2" charset="0"/>
              </a:rPr>
              <a:t>৩। আক্রান্ত ছাগল খাওয়া-দাওয়া কম করে এবং রোগের মাত্রা অধিক হলে ছাগল খাওয়া-দাওয়া বন্ধ করে দিতে পারে।</a:t>
            </a:r>
            <a:br>
              <a:rPr lang="bn-BD" dirty="0" smtClean="0">
                <a:latin typeface="Nikosh" pitchFamily="2" charset="0"/>
                <a:cs typeface="Nikosh" pitchFamily="2" charset="0"/>
              </a:rPr>
            </a:br>
            <a:r>
              <a:rPr lang="bn-BD" dirty="0" smtClean="0">
                <a:latin typeface="Nikosh" pitchFamily="2" charset="0"/>
                <a:cs typeface="Nikosh" pitchFamily="2" charset="0"/>
              </a:rPr>
              <a:t>৪। আক্রান্ত ছাগলের মুখের ভিতরে, মাড়ীতে, চোয়ালে এবং জিহ্বায় ঘা দেখা দেয়। এ ছাড়াও নাক, যোনীনালীর মুখ ও যোনীনালীর মধ্যেও ঘা হতে পারে।</a:t>
            </a:r>
            <a:br>
              <a:rPr lang="bn-BD" dirty="0" smtClean="0">
                <a:latin typeface="Nikosh" pitchFamily="2" charset="0"/>
                <a:cs typeface="Nikosh" pitchFamily="2" charset="0"/>
              </a:rPr>
            </a:br>
            <a:r>
              <a:rPr lang="bn-BD" dirty="0" smtClean="0">
                <a:latin typeface="Nikosh" pitchFamily="2" charset="0"/>
                <a:cs typeface="Nikosh" pitchFamily="2" charset="0"/>
              </a:rPr>
              <a:t>৫। পরবর্তীতে আক্রান্ত ছাগলের নিউমোনিয়া দেখা দেয় এবং এর সাথে র্দুগন্ধযুক্ত পানির মত ডায়রিয়া হয় যা অনেক সময় রক্ত মিশ্রিত হতে পারে।</a:t>
            </a:r>
            <a:br>
              <a:rPr lang="bn-BD" dirty="0" smtClean="0">
                <a:latin typeface="Nikosh" pitchFamily="2" charset="0"/>
                <a:cs typeface="Nikosh" pitchFamily="2" charset="0"/>
              </a:rPr>
            </a:br>
            <a:r>
              <a:rPr lang="bn-BD" dirty="0" smtClean="0">
                <a:latin typeface="Nikosh" pitchFamily="2" charset="0"/>
                <a:cs typeface="Nikosh" pitchFamily="2" charset="0"/>
              </a:rPr>
              <a:t>৬। পিপিআর রোগ হলে আক্রান্ত ছাগলে রোগ প্রতিরোধ ব্যবস্থা ভেঙ্গেপরে এবং দ্বিতীয় পর্যায়ের অন্যান্য রোগ জীবাণুর সংক্রমনের (ঝবপড়হফধৎু ওহভবপঃরড়হ) ফলে রোগটি জটিল আকার ধারণ করে।</a:t>
            </a:r>
            <a:br>
              <a:rPr lang="bn-BD" dirty="0" smtClean="0">
                <a:latin typeface="Nikosh" pitchFamily="2" charset="0"/>
                <a:cs typeface="Nikosh" pitchFamily="2" charset="0"/>
              </a:rPr>
            </a:br>
            <a:r>
              <a:rPr lang="bn-BD" dirty="0" smtClean="0">
                <a:latin typeface="Nikosh" pitchFamily="2" charset="0"/>
                <a:cs typeface="Nikosh" pitchFamily="2" charset="0"/>
              </a:rPr>
              <a:t>৭। উপযুক্ত চিকিৎসা না দিলে পিপিআর রোগে আক্রান্ত ছাগল ৪-৯ দিনের মধ্যে মারা যেতে পারে।</a:t>
            </a:r>
            <a:endParaRPr lang="bn-BD" dirty="0">
              <a:latin typeface="Nikosh" pitchFamily="2" charset="0"/>
              <a:cs typeface="Nikosh" pitchFamily="2" charset="0"/>
            </a:endParaRPr>
          </a:p>
        </p:txBody>
      </p:sp>
      <p:sp>
        <p:nvSpPr>
          <p:cNvPr id="9" name="TextBox 8"/>
          <p:cNvSpPr txBox="1"/>
          <p:nvPr/>
        </p:nvSpPr>
        <p:spPr>
          <a:xfrm>
            <a:off x="2209800" y="914400"/>
            <a:ext cx="4419600" cy="400110"/>
          </a:xfrm>
          <a:prstGeom prst="rect">
            <a:avLst/>
          </a:prstGeom>
          <a:solidFill>
            <a:schemeClr val="accent5">
              <a:lumMod val="60000"/>
              <a:lumOff val="40000"/>
            </a:schemeClr>
          </a:solidFill>
        </p:spPr>
        <p:txBody>
          <a:bodyPr wrap="square" rtlCol="0">
            <a:spAutoFit/>
          </a:bodyPr>
          <a:lstStyle/>
          <a:p>
            <a:pPr algn="ctr"/>
            <a:r>
              <a:rPr lang="en-US" sz="2000" dirty="0" smtClean="0"/>
              <a:t>PPR-</a:t>
            </a:r>
            <a:r>
              <a:rPr lang="en-US" sz="2000" dirty="0" err="1" smtClean="0"/>
              <a:t>Peste</a:t>
            </a:r>
            <a:r>
              <a:rPr lang="en-US" sz="2000" dirty="0" smtClean="0"/>
              <a:t> des </a:t>
            </a:r>
            <a:r>
              <a:rPr lang="en-US" sz="2000" dirty="0" err="1" smtClean="0"/>
              <a:t>Petits</a:t>
            </a:r>
            <a:r>
              <a:rPr lang="en-US" sz="2000" dirty="0" smtClean="0"/>
              <a:t> Ruminants</a:t>
            </a:r>
            <a:endParaRPr lang="en-US" sz="2000" dirty="0"/>
          </a:p>
        </p:txBody>
      </p:sp>
      <p:sp>
        <p:nvSpPr>
          <p:cNvPr id="10" name="TextBox 9"/>
          <p:cNvSpPr txBox="1"/>
          <p:nvPr/>
        </p:nvSpPr>
        <p:spPr>
          <a:xfrm>
            <a:off x="5715000" y="3733800"/>
            <a:ext cx="3276600" cy="646331"/>
          </a:xfrm>
          <a:prstGeom prst="rect">
            <a:avLst/>
          </a:prstGeom>
          <a:solidFill>
            <a:schemeClr val="tx2">
              <a:lumMod val="40000"/>
              <a:lumOff val="60000"/>
            </a:schemeClr>
          </a:solidFill>
        </p:spPr>
        <p:txBody>
          <a:bodyPr wrap="square" rtlCol="0">
            <a:spAutoFit/>
          </a:bodyPr>
          <a:lstStyle/>
          <a:p>
            <a:r>
              <a:rPr lang="en-US" dirty="0" err="1" smtClean="0">
                <a:latin typeface="Nikosh" pitchFamily="2" charset="0"/>
                <a:cs typeface="Nikosh" pitchFamily="2" charset="0"/>
              </a:rPr>
              <a:t>Morvili</a:t>
            </a:r>
            <a:r>
              <a:rPr lang="en-US" dirty="0" smtClean="0">
                <a:latin typeface="Nikosh" pitchFamily="2" charset="0"/>
                <a:cs typeface="Nikosh" pitchFamily="2" charset="0"/>
              </a:rPr>
              <a:t> Virus </a:t>
            </a:r>
            <a:r>
              <a:rPr lang="bn-BD" dirty="0" smtClean="0">
                <a:latin typeface="Nikosh" pitchFamily="2" charset="0"/>
                <a:cs typeface="Nikosh" pitchFamily="2" charset="0"/>
              </a:rPr>
              <a:t>দ্বারা এ রোগ হয়ে থাকে </a:t>
            </a:r>
            <a:endParaRPr lang="en-US" dirty="0">
              <a:latin typeface="Nikosh" pitchFamily="2" charset="0"/>
              <a:cs typeface="Nikosh" pitchFamily="2" charset="0"/>
            </a:endParaRPr>
          </a:p>
        </p:txBody>
      </p:sp>
      <p:pic>
        <p:nvPicPr>
          <p:cNvPr id="10242" name="Picture 2" descr="PPR (PESTE DES PETITS RUMINANTS) DISEASE IN GOATS AND ITS PREVENTION"/>
          <p:cNvPicPr>
            <a:picLocks noChangeAspect="1" noChangeArrowheads="1"/>
          </p:cNvPicPr>
          <p:nvPr/>
        </p:nvPicPr>
        <p:blipFill>
          <a:blip r:embed="rId2"/>
          <a:srcRect/>
          <a:stretch>
            <a:fillRect/>
          </a:stretch>
        </p:blipFill>
        <p:spPr bwMode="auto">
          <a:xfrm>
            <a:off x="5715000" y="1371600"/>
            <a:ext cx="3124200" cy="2340135"/>
          </a:xfrm>
          <a:prstGeom prst="rect">
            <a:avLst/>
          </a:prstGeom>
          <a:noFill/>
        </p:spPr>
      </p:pic>
      <p:sp>
        <p:nvSpPr>
          <p:cNvPr id="11" name="Oval 10"/>
          <p:cNvSpPr/>
          <p:nvPr/>
        </p:nvSpPr>
        <p:spPr>
          <a:xfrm>
            <a:off x="2133600" y="0"/>
            <a:ext cx="4572000"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C00000"/>
                </a:solidFill>
                <a:latin typeface="Nikosh" pitchFamily="2" charset="0"/>
                <a:cs typeface="Nikosh" pitchFamily="2" charset="0"/>
              </a:rPr>
              <a:t>ছাগলের পিপিআর রোগ</a:t>
            </a:r>
            <a:endParaRPr lang="en-US" sz="1600" dirty="0">
              <a:solidFill>
                <a:srgbClr val="C00000"/>
              </a:solidFill>
            </a:endParaRPr>
          </a:p>
        </p:txBody>
      </p:sp>
      <p:pic>
        <p:nvPicPr>
          <p:cNvPr id="10244" name="Picture 4" descr="ছাগলের পিপিআর রোগের কারণ, লক্ষণ ও ..."/>
          <p:cNvPicPr>
            <a:picLocks noChangeAspect="1" noChangeArrowheads="1"/>
          </p:cNvPicPr>
          <p:nvPr/>
        </p:nvPicPr>
        <p:blipFill>
          <a:blip r:embed="rId3"/>
          <a:srcRect/>
          <a:stretch>
            <a:fillRect/>
          </a:stretch>
        </p:blipFill>
        <p:spPr bwMode="auto">
          <a:xfrm>
            <a:off x="5715000" y="4469218"/>
            <a:ext cx="3200400" cy="2083982"/>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566</Words>
  <Application>Microsoft Office PowerPoint</Application>
  <PresentationFormat>On-screen Show (4:3)</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ছবি দেখে কি মনে হয়?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64</cp:revision>
  <dcterms:created xsi:type="dcterms:W3CDTF">2020-07-02T02:59:26Z</dcterms:created>
  <dcterms:modified xsi:type="dcterms:W3CDTF">2020-07-15T19:05:48Z</dcterms:modified>
</cp:coreProperties>
</file>