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3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500" advTm="121000">
        <p:sndAc>
          <p:stSnd>
            <p:snd r:embed="rId1" name="chimes.wav"/>
          </p:stSnd>
        </p:sndAc>
      </p:transition>
    </mc:Choice>
    <mc:Fallback>
      <p:transition spd="slow" advTm="121000">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500" advTm="121000">
        <p:sndAc>
          <p:stSnd>
            <p:snd r:embed="rId13" name="chimes.wav"/>
          </p:stSnd>
        </p:sndAc>
      </p:transition>
    </mc:Choice>
    <mc:Fallback>
      <p:transition spd="slow" advTm="121000">
        <p:sndAc>
          <p:stSnd>
            <p:snd r:embed="rId13"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228600"/>
            <a:ext cx="8826800" cy="6248400"/>
            <a:chOff x="228600" y="228600"/>
            <a:chExt cx="8826800" cy="624840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228600" y="228600"/>
              <a:ext cx="8826800" cy="6248400"/>
            </a:xfrm>
            <a:prstGeom prst="rect">
              <a:avLst/>
            </a:prstGeom>
          </p:spPr>
        </p:pic>
        <p:sp>
          <p:nvSpPr>
            <p:cNvPr id="6" name="TextBox 5"/>
            <p:cNvSpPr txBox="1"/>
            <p:nvPr/>
          </p:nvSpPr>
          <p:spPr>
            <a:xfrm>
              <a:off x="1143000" y="1928336"/>
              <a:ext cx="7130900" cy="3416320"/>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nchor="ctr">
              <a:spAutoFit/>
            </a:bodyPr>
            <a:lstStyle/>
            <a:p>
              <a:r>
                <a:rPr lang="bn-BD" sz="7200" dirty="0" smtClean="0"/>
                <a:t>আজকের পাঠে </a:t>
              </a:r>
            </a:p>
            <a:p>
              <a:r>
                <a:rPr lang="bn-BD" sz="7200" dirty="0" smtClean="0"/>
                <a:t>সবাইকে ধন্যবাদ </a:t>
              </a:r>
            </a:p>
            <a:p>
              <a:endParaRPr lang="bn-BD" sz="7200" dirty="0"/>
            </a:p>
          </p:txBody>
        </p:sp>
      </p:grpSp>
    </p:spTree>
    <p:extLst>
      <p:ext uri="{BB962C8B-B14F-4D97-AF65-F5344CB8AC3E}">
        <p14:creationId xmlns:p14="http://schemas.microsoft.com/office/powerpoint/2010/main" val="3430817869"/>
      </p:ext>
    </p:extLst>
  </p:cSld>
  <p:clrMapOvr>
    <a:masterClrMapping/>
  </p:clrMapOvr>
  <mc:AlternateContent xmlns:mc="http://schemas.openxmlformats.org/markup-compatibility/2006">
    <mc:Choice xmlns:p14="http://schemas.microsoft.com/office/powerpoint/2010/main" Requires="p14">
      <p:transition spd="slow" p14:dur="4400" advTm="121000">
        <p14:honeycomb/>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80703" y="224246"/>
            <a:ext cx="8826800"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460503" y="1074003"/>
            <a:ext cx="4267200" cy="1015663"/>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txBody>
          <a:bodyPr wrap="square" rtlCol="0">
            <a:spAutoFit/>
          </a:bodyPr>
          <a:lstStyle/>
          <a:p>
            <a:r>
              <a:rPr lang="bn-BD" sz="6000" dirty="0" smtClean="0"/>
              <a:t>দেখি ও বলি    </a:t>
            </a:r>
            <a:endParaRPr lang="en-US" sz="6000" dirty="0"/>
          </a:p>
        </p:txBody>
      </p:sp>
      <p:sp>
        <p:nvSpPr>
          <p:cNvPr id="5" name="Oval 4"/>
          <p:cNvSpPr/>
          <p:nvPr/>
        </p:nvSpPr>
        <p:spPr>
          <a:xfrm>
            <a:off x="6727703" y="1145827"/>
            <a:ext cx="1044697" cy="888274"/>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94103" y="2209800"/>
            <a:ext cx="2797297"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209800"/>
            <a:ext cx="31242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93029" y="2089666"/>
            <a:ext cx="6096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2930434"/>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14800" y="3651068"/>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14800" y="4371702"/>
            <a:ext cx="609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14800" y="5240382"/>
            <a:ext cx="609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69903" y="2378060"/>
            <a:ext cx="2492497" cy="3139321"/>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dirty="0"/>
              <a:t>আহমেদ মুহিদ্দীন পিরি (১৪৬৫/৭০–১৫৫৩),[১] যিনি পিরি রেইস (তুর্কী: পিরি রেইস; বা, হাছি আহমেত মুহিত্তিন পিরি বিইএ) নামেই অধিক পরিচিত, ছিলেন একজন উসমানীয় সামরিক প্রশাসক, যোগাযোগবিদ, মধ্যযুগের ভূগোলবিদ এবং মানচিত্রাঙ্কনবিদ।</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09800"/>
            <a:ext cx="2373251" cy="33353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066180"/>
      </p:ext>
    </p:extLst>
  </p:cSld>
  <p:clrMapOvr>
    <a:masterClrMapping/>
  </p:clrMapOvr>
  <mc:AlternateContent xmlns:mc="http://schemas.openxmlformats.org/markup-compatibility/2006">
    <mc:Choice xmlns:p14="http://schemas.microsoft.com/office/powerpoint/2010/main" Requires="p14">
      <p:transition spd="slow" p14:dur="1600" advTm="121000">
        <p:blinds dir="vert"/>
        <p:sndAc>
          <p:stSnd>
            <p:snd r:embed="rId2" name="chimes.wav"/>
          </p:stSnd>
        </p:sndAc>
      </p:transition>
    </mc:Choice>
    <mc:Fallback>
      <p:transition spd="slow" advTm="121000">
        <p:blinds dir="vert"/>
        <p:sndAc>
          <p:stSnd>
            <p:snd r:embed="rId2"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47611" y="111034"/>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60503" y="1074003"/>
            <a:ext cx="4267200" cy="1015663"/>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txBody>
          <a:bodyPr wrap="square" rtlCol="0">
            <a:spAutoFit/>
          </a:bodyPr>
          <a:lstStyle/>
          <a:p>
            <a:r>
              <a:rPr lang="bn-BD" sz="6000" dirty="0" smtClean="0"/>
              <a:t>দেখি ও বলি    </a:t>
            </a:r>
            <a:endParaRPr lang="en-US" sz="6000" dirty="0"/>
          </a:p>
        </p:txBody>
      </p:sp>
      <p:sp>
        <p:nvSpPr>
          <p:cNvPr id="5" name="Oval 4"/>
          <p:cNvSpPr/>
          <p:nvPr/>
        </p:nvSpPr>
        <p:spPr>
          <a:xfrm>
            <a:off x="6727703" y="1145827"/>
            <a:ext cx="1044697" cy="888274"/>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94103" y="2165168"/>
            <a:ext cx="3635497"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600" y="2209800"/>
            <a:ext cx="31242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93029" y="2089666"/>
            <a:ext cx="6096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2930434"/>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14800" y="3651068"/>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14800" y="4371702"/>
            <a:ext cx="609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93029" y="5240382"/>
            <a:ext cx="631371"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025" y="2424793"/>
            <a:ext cx="3294124" cy="3151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90600" y="2394466"/>
            <a:ext cx="3543300" cy="2462213"/>
          </a:xfrm>
          <a:prstGeom prst="rect">
            <a:avLst/>
          </a:prstGeom>
        </p:spPr>
        <p:txBody>
          <a:bodyPr wrap="square">
            <a:spAutoFit/>
          </a:bodyPr>
          <a:lstStyle/>
          <a:p>
            <a:r>
              <a:rPr lang="as-IN" sz="1400" dirty="0"/>
              <a:t>পিরি রেইসের মানচিত্র</a:t>
            </a:r>
          </a:p>
          <a:p>
            <a:r>
              <a:rPr lang="as-IN" sz="1400" dirty="0"/>
              <a:t>উইকিপিডিয়া, মুক্ত বিশ্বকোষ থেকে</a:t>
            </a:r>
          </a:p>
          <a:p>
            <a:r>
              <a:rPr lang="as-IN" sz="1400" dirty="0"/>
              <a:t>পরিভ্রমণে ঝাঁপ দিনঅনুসন্ধানে ঝাঁপ দিন</a:t>
            </a:r>
          </a:p>
          <a:p>
            <a:endParaRPr lang="as-IN" sz="1400" dirty="0"/>
          </a:p>
          <a:p>
            <a:r>
              <a:rPr lang="as-IN" sz="1400" dirty="0"/>
              <a:t>মধ্য ও দক্ষিণ আমেরিকার উপকূলীয় এলাকার জন্য অঙ্কিত পিরি রেইসের মানচিত্র। টীকায় বর্ণিতঃ "কলম্বাস কর্তৃক চিত্রিত পশ্চিমাভূমির মানচিত্র।"[১]</a:t>
            </a:r>
          </a:p>
          <a:p>
            <a:r>
              <a:rPr lang="as-IN" sz="1400" dirty="0"/>
              <a:t>পিরি রেইসের মানচিত্র ১৫৫৩ সালে অঙ্কিত একটি বিশ্ব মানচিত্র যেটি মধ্যযুগের মানচিত্রাঙ্কনবিদ পিরি রেইস কর্তৃক প্রস্তুতকৃত।</a:t>
            </a:r>
            <a:endParaRPr lang="en-US" sz="1400" dirty="0"/>
          </a:p>
        </p:txBody>
      </p:sp>
    </p:spTree>
    <p:extLst>
      <p:ext uri="{BB962C8B-B14F-4D97-AF65-F5344CB8AC3E}">
        <p14:creationId xmlns:p14="http://schemas.microsoft.com/office/powerpoint/2010/main" val="840503293"/>
      </p:ext>
    </p:extLst>
  </p:cSld>
  <p:clrMapOvr>
    <a:masterClrMapping/>
  </p:clrMapOvr>
  <mc:AlternateContent xmlns:mc="http://schemas.openxmlformats.org/markup-compatibility/2006">
    <mc:Choice xmlns:p14="http://schemas.microsoft.com/office/powerpoint/2010/main" Requires="p14">
      <p:transition spd="slow" p14:dur="3500" advTm="121000">
        <p:sndAc>
          <p:stSnd>
            <p:snd r:embed="rId2" name="chimes.wav"/>
          </p:stSnd>
        </p:sndAc>
      </p:transition>
    </mc:Choice>
    <mc:Fallback>
      <p:transition spd="slow" advTm="121000">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48046" y="415834"/>
            <a:ext cx="8826800"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460503" y="1074003"/>
            <a:ext cx="4267200" cy="1015663"/>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txBody>
          <a:bodyPr wrap="square" rtlCol="0">
            <a:spAutoFit/>
          </a:bodyPr>
          <a:lstStyle/>
          <a:p>
            <a:r>
              <a:rPr lang="bn-BD" sz="6000" dirty="0" smtClean="0"/>
              <a:t>দেখি ও বলি    </a:t>
            </a:r>
            <a:endParaRPr lang="en-US" sz="6000" dirty="0"/>
          </a:p>
        </p:txBody>
      </p:sp>
      <p:sp>
        <p:nvSpPr>
          <p:cNvPr id="5" name="Oval 4"/>
          <p:cNvSpPr/>
          <p:nvPr/>
        </p:nvSpPr>
        <p:spPr>
          <a:xfrm>
            <a:off x="6727703" y="1145827"/>
            <a:ext cx="1044697" cy="888274"/>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5897" y="2364938"/>
            <a:ext cx="4011903" cy="3223914"/>
          </a:xfrm>
          <a:prstGeom prst="rect">
            <a:avLst/>
          </a:prstGeom>
          <a:solidFill>
            <a:srgbClr val="92D050"/>
          </a:solidFill>
        </p:spPr>
        <p:txBody>
          <a:bodyPr wrap="square">
            <a:spAutoFit/>
          </a:bodyPr>
          <a:lstStyle/>
          <a:p>
            <a:r>
              <a:rPr lang="as-IN" sz="2000" dirty="0"/>
              <a:t>আবু আবদুল্লাহ মুহাম্মাদ আল-ইদ্রিসি আল-কুরতুবী আল-হাসানী আস-সাবিত, বা সাধারণভাবে আল-ইদ্রিসি /</a:t>
            </a:r>
            <a:r>
              <a:rPr lang="en-US" sz="2000" dirty="0" err="1"/>
              <a:t>ælɪˈdriːsi</a:t>
            </a:r>
            <a:r>
              <a:rPr lang="en-US" sz="2000" dirty="0"/>
              <a:t>ː/ (</a:t>
            </a:r>
            <a:r>
              <a:rPr lang="as-IN" sz="2000" dirty="0"/>
              <a:t>আরবি: </a:t>
            </a:r>
            <a:r>
              <a:rPr lang="ar-AE" sz="2000" dirty="0"/>
              <a:t>أبو عبد الله محمد الإدريسي القرطبي الحسني السبتي‎‎; </a:t>
            </a:r>
            <a:r>
              <a:rPr lang="as-IN" sz="2000" dirty="0"/>
              <a:t>লাতিন: </a:t>
            </a:r>
            <a:r>
              <a:rPr lang="en-US" sz="2000" dirty="0" err="1"/>
              <a:t>Dreses</a:t>
            </a:r>
            <a:r>
              <a:rPr lang="en-US" sz="2000" dirty="0"/>
              <a:t>; </a:t>
            </a:r>
            <a:r>
              <a:rPr lang="as-IN" sz="2000" dirty="0"/>
              <a:t>১১০০ - ১১৬৫), ছিলেন একজন আরব মুসলিম ভূগোলবিদ, মানচিত্রাঙ্কনবিদ এবং মিশর বিশেষজ্ঞ যিনি সিসিলির পালার্মোতে বসবাস করতেন রাজা ২য় রজারের শাসনাম</a:t>
            </a:r>
            <a:endParaRPr lang="en-US" sz="20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64938"/>
            <a:ext cx="2381250" cy="32239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454679"/>
      </p:ext>
    </p:extLst>
  </p:cSld>
  <p:clrMapOvr>
    <a:masterClrMapping/>
  </p:clrMapOvr>
  <mc:AlternateContent xmlns:mc="http://schemas.openxmlformats.org/markup-compatibility/2006">
    <mc:Choice xmlns:p14="http://schemas.microsoft.com/office/powerpoint/2010/main" Requires="p14">
      <p:transition spd="slow" p14:dur="3500" advTm="121000">
        <p:sndAc>
          <p:stSnd>
            <p:snd r:embed="rId2" name="chimes.wav"/>
          </p:stSnd>
        </p:sndAc>
      </p:transition>
    </mc:Choice>
    <mc:Fallback>
      <p:transition spd="slow" advTm="121000">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80703" y="2286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60503" y="1074003"/>
            <a:ext cx="4267200" cy="1015663"/>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txBody>
          <a:bodyPr wrap="square" rtlCol="0">
            <a:spAutoFit/>
          </a:bodyPr>
          <a:lstStyle/>
          <a:p>
            <a:r>
              <a:rPr lang="bn-BD" sz="6000" dirty="0" smtClean="0"/>
              <a:t>দেখি ও বলি    </a:t>
            </a:r>
            <a:endParaRPr lang="en-US" sz="6000" dirty="0"/>
          </a:p>
        </p:txBody>
      </p:sp>
      <p:sp>
        <p:nvSpPr>
          <p:cNvPr id="5" name="Oval 4"/>
          <p:cNvSpPr/>
          <p:nvPr/>
        </p:nvSpPr>
        <p:spPr>
          <a:xfrm>
            <a:off x="6727703" y="1145827"/>
            <a:ext cx="1044697" cy="888274"/>
          </a:xfrm>
          <a:prstGeom prst="ellipse">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089666"/>
            <a:ext cx="2819400" cy="30919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814" y="4114800"/>
            <a:ext cx="1420586" cy="17290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2089666"/>
            <a:ext cx="4114800" cy="2031325"/>
          </a:xfrm>
          <a:prstGeom prst="rect">
            <a:avLst/>
          </a:prstGeom>
        </p:spPr>
        <p:txBody>
          <a:bodyPr wrap="square">
            <a:spAutoFit/>
          </a:bodyPr>
          <a:lstStyle/>
          <a:p>
            <a:r>
              <a:rPr lang="as-IN" dirty="0"/>
              <a:t>মাহমুদ ইবনে হুসাইন ইবনে মুহাম্মদ আল কাশগরি (আরবি:</a:t>
            </a:r>
            <a:r>
              <a:rPr lang="ar-AE" dirty="0"/>
              <a:t>محمود بن الحسين بن محمد الكاشغري - </a:t>
            </a:r>
            <a:r>
              <a:rPr lang="en-US" dirty="0" err="1"/>
              <a:t>Maḥmūd</a:t>
            </a:r>
            <a:r>
              <a:rPr lang="en-US" dirty="0"/>
              <a:t> </a:t>
            </a:r>
            <a:r>
              <a:rPr lang="en-US" dirty="0" err="1"/>
              <a:t>ibnu</a:t>
            </a:r>
            <a:r>
              <a:rPr lang="en-US" dirty="0"/>
              <a:t> 'l-</a:t>
            </a:r>
            <a:r>
              <a:rPr lang="en-US" dirty="0" err="1"/>
              <a:t>Ḥussayn</a:t>
            </a:r>
            <a:r>
              <a:rPr lang="en-US" dirty="0"/>
              <a:t> </a:t>
            </a:r>
            <a:r>
              <a:rPr lang="en-US" dirty="0" err="1"/>
              <a:t>ibn</a:t>
            </a:r>
            <a:r>
              <a:rPr lang="en-US" dirty="0"/>
              <a:t> </a:t>
            </a:r>
            <a:r>
              <a:rPr lang="en-US" dirty="0" err="1"/>
              <a:t>Muḥammad</a:t>
            </a:r>
            <a:r>
              <a:rPr lang="en-US" dirty="0"/>
              <a:t> al-</a:t>
            </a:r>
            <a:r>
              <a:rPr lang="en-US" dirty="0" err="1"/>
              <a:t>Kāšġarī</a:t>
            </a:r>
            <a:r>
              <a:rPr lang="en-US" dirty="0"/>
              <a:t>; </a:t>
            </a:r>
            <a:r>
              <a:rPr lang="as-IN" dirty="0"/>
              <a:t>তুর্কি: </a:t>
            </a:r>
            <a:r>
              <a:rPr lang="en-US" dirty="0" err="1"/>
              <a:t>Kâşgarlı</a:t>
            </a:r>
            <a:r>
              <a:rPr lang="en-US" dirty="0"/>
              <a:t> Mahmud; </a:t>
            </a:r>
            <a:r>
              <a:rPr lang="as-IN" dirty="0"/>
              <a:t>উইঘুর: </a:t>
            </a:r>
            <a:r>
              <a:rPr lang="ar-AE" dirty="0"/>
              <a:t>مەھمۇد قەشقىرى) </a:t>
            </a:r>
            <a:r>
              <a:rPr lang="as-IN" dirty="0"/>
              <a:t>ছিলেন ১১শ শতাব্দীতে কাশগরের একজন তুর্কি বংশোদ্ভূত মুসলিম পন্ডিত,</a:t>
            </a:r>
            <a:endParaRPr lang="en-US" dirty="0"/>
          </a:p>
        </p:txBody>
      </p:sp>
    </p:spTree>
    <p:extLst>
      <p:ext uri="{BB962C8B-B14F-4D97-AF65-F5344CB8AC3E}">
        <p14:creationId xmlns:p14="http://schemas.microsoft.com/office/powerpoint/2010/main" val="1311762184"/>
      </p:ext>
    </p:extLst>
  </p:cSld>
  <p:clrMapOvr>
    <a:masterClrMapping/>
  </p:clrMapOvr>
  <mc:AlternateContent xmlns:mc="http://schemas.openxmlformats.org/markup-compatibility/2006">
    <mc:Choice xmlns:p14="http://schemas.microsoft.com/office/powerpoint/2010/main" Requires="p14">
      <p:transition spd="slow" p14:dur="1200" advTm="121000">
        <p14:prism/>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80703" y="2286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60503" y="1074003"/>
            <a:ext cx="4267200" cy="101566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wrap="square" rtlCol="0">
            <a:spAutoFit/>
          </a:bodyPr>
          <a:lstStyle/>
          <a:p>
            <a:r>
              <a:rPr lang="bn-BD" sz="6000" dirty="0" smtClean="0"/>
              <a:t>মুল্যায়ন     </a:t>
            </a:r>
            <a:endParaRPr lang="en-US" sz="6000" dirty="0"/>
          </a:p>
        </p:txBody>
      </p:sp>
      <p:sp>
        <p:nvSpPr>
          <p:cNvPr id="5" name="Oval 4"/>
          <p:cNvSpPr/>
          <p:nvPr/>
        </p:nvSpPr>
        <p:spPr>
          <a:xfrm>
            <a:off x="6727703" y="1145827"/>
            <a:ext cx="1044697" cy="888274"/>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2286000"/>
            <a:ext cx="6324600" cy="310854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wrap="square" rtlCol="0">
            <a:spAutoFit/>
          </a:bodyPr>
          <a:lstStyle/>
          <a:p>
            <a:pPr marL="285750" indent="-285750">
              <a:buFont typeface="Wingdings" pitchFamily="2" charset="2"/>
              <a:buChar char="Ø"/>
            </a:pPr>
            <a:r>
              <a:rPr lang="bn-BD" sz="2800" dirty="0" smtClean="0"/>
              <a:t> ইবনে খালদুন এর আসল নাম কি ? </a:t>
            </a:r>
          </a:p>
          <a:p>
            <a:pPr marL="285750" indent="-285750">
              <a:buFont typeface="Wingdings" pitchFamily="2" charset="2"/>
              <a:buChar char="Ø"/>
            </a:pPr>
            <a:r>
              <a:rPr lang="bn-BD" sz="2800" dirty="0"/>
              <a:t> </a:t>
            </a:r>
            <a:r>
              <a:rPr lang="bn-BD" sz="2800" dirty="0" smtClean="0"/>
              <a:t>দুইজন ভুগোলবিদ এর নাম বলি । </a:t>
            </a:r>
          </a:p>
          <a:p>
            <a:pPr marL="285750" indent="-285750">
              <a:buFont typeface="Wingdings" pitchFamily="2" charset="2"/>
              <a:buChar char="Ø"/>
            </a:pPr>
            <a:r>
              <a:rPr lang="bn-BD" sz="2800" dirty="0"/>
              <a:t> </a:t>
            </a:r>
            <a:r>
              <a:rPr lang="bn-BD" sz="2800" dirty="0" smtClean="0"/>
              <a:t>খালদুন এর ভুগোল বিষয়ক বই টির  নাম কি ? </a:t>
            </a:r>
          </a:p>
          <a:p>
            <a:pPr marL="285750" indent="-285750">
              <a:buFont typeface="Wingdings" pitchFamily="2" charset="2"/>
              <a:buChar char="Ø"/>
            </a:pPr>
            <a:r>
              <a:rPr lang="bn-BD" sz="2800" dirty="0"/>
              <a:t> </a:t>
            </a:r>
            <a:r>
              <a:rPr lang="bn-BD" sz="2800" dirty="0" smtClean="0"/>
              <a:t>খালদুন কোথায় জন্ম নেন ? </a:t>
            </a:r>
          </a:p>
          <a:p>
            <a:pPr marL="285750" indent="-285750">
              <a:buFont typeface="Wingdings" pitchFamily="2" charset="2"/>
              <a:buChar char="Ø"/>
            </a:pPr>
            <a:r>
              <a:rPr lang="bn-BD" sz="2800" dirty="0"/>
              <a:t> </a:t>
            </a:r>
            <a:r>
              <a:rPr lang="bn-BD" sz="2800" dirty="0" smtClean="0"/>
              <a:t>আসাবিয়া কি ? </a:t>
            </a:r>
          </a:p>
          <a:p>
            <a:pPr marL="285750" indent="-285750">
              <a:buFont typeface="Wingdings" pitchFamily="2" charset="2"/>
              <a:buChar char="Ø"/>
            </a:pPr>
            <a:r>
              <a:rPr lang="bn-BD" sz="2800" dirty="0"/>
              <a:t> </a:t>
            </a:r>
            <a:r>
              <a:rPr lang="bn-BD" sz="2800" dirty="0" smtClean="0"/>
              <a:t>আল মুকাদিমা কত খন্ডে বিভক্ত ? </a:t>
            </a:r>
            <a:endParaRPr lang="en-US" sz="2800" dirty="0"/>
          </a:p>
        </p:txBody>
      </p:sp>
    </p:spTree>
    <p:extLst>
      <p:ext uri="{BB962C8B-B14F-4D97-AF65-F5344CB8AC3E}">
        <p14:creationId xmlns:p14="http://schemas.microsoft.com/office/powerpoint/2010/main" val="2773763998"/>
      </p:ext>
    </p:extLst>
  </p:cSld>
  <p:clrMapOvr>
    <a:masterClrMapping/>
  </p:clrMapOvr>
  <mc:AlternateContent xmlns:mc="http://schemas.openxmlformats.org/markup-compatibility/2006">
    <mc:Choice xmlns:p14="http://schemas.microsoft.com/office/powerpoint/2010/main" Requires="p14">
      <p:transition spd="slow" p14:dur="3500" advTm="121000">
        <p:sndAc>
          <p:stSnd>
            <p:snd r:embed="rId2" name="chimes.wav"/>
          </p:stSnd>
        </p:sndAc>
      </p:transition>
    </mc:Choice>
    <mc:Fallback>
      <p:transition spd="slow" advTm="121000">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80703" y="228600"/>
            <a:ext cx="8826800"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460503" y="1074003"/>
            <a:ext cx="4267200" cy="101566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wrap="square" rtlCol="0">
            <a:spAutoFit/>
          </a:bodyPr>
          <a:lstStyle/>
          <a:p>
            <a:r>
              <a:rPr lang="bn-BD" sz="6000" dirty="0" smtClean="0"/>
              <a:t>মিলিয়ে দেখি      </a:t>
            </a:r>
            <a:endParaRPr lang="en-US" sz="6000" dirty="0"/>
          </a:p>
        </p:txBody>
      </p:sp>
      <p:sp>
        <p:nvSpPr>
          <p:cNvPr id="5" name="Oval 4"/>
          <p:cNvSpPr/>
          <p:nvPr/>
        </p:nvSpPr>
        <p:spPr>
          <a:xfrm>
            <a:off x="6727703" y="1145827"/>
            <a:ext cx="1044697" cy="888274"/>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2286000"/>
            <a:ext cx="6324600" cy="2677656"/>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wrap="square" rtlCol="0">
            <a:spAutoFit/>
          </a:bodyPr>
          <a:lstStyle/>
          <a:p>
            <a:pPr marL="457200" indent="-457200">
              <a:buFont typeface="Wingdings" pitchFamily="2" charset="2"/>
              <a:buChar char="ü"/>
            </a:pPr>
            <a:r>
              <a:rPr lang="bn-BD" sz="2800" dirty="0" smtClean="0"/>
              <a:t> আবুজায়েদ আব্দুর রহমান ।</a:t>
            </a:r>
          </a:p>
          <a:p>
            <a:pPr marL="457200" indent="-457200">
              <a:buFont typeface="Wingdings" pitchFamily="2" charset="2"/>
              <a:buChar char="ü"/>
            </a:pPr>
            <a:r>
              <a:rPr lang="bn-BD" sz="2800" dirty="0" smtClean="0"/>
              <a:t>আল ইদ্রিছি / গিরি রেইস । </a:t>
            </a:r>
          </a:p>
          <a:p>
            <a:pPr marL="457200" indent="-457200">
              <a:buFont typeface="Wingdings" pitchFamily="2" charset="2"/>
              <a:buChar char="ü"/>
            </a:pPr>
            <a:r>
              <a:rPr lang="bn-BD" sz="2800" dirty="0" smtClean="0"/>
              <a:t>ইবনে খালদুন  </a:t>
            </a:r>
          </a:p>
          <a:p>
            <a:pPr marL="457200" indent="-457200">
              <a:buFont typeface="Wingdings" pitchFamily="2" charset="2"/>
              <a:buChar char="ü"/>
            </a:pPr>
            <a:r>
              <a:rPr lang="bn-BD" sz="2800" dirty="0" smtClean="0"/>
              <a:t>তিউনিসিয়ায় </a:t>
            </a:r>
          </a:p>
          <a:p>
            <a:pPr marL="457200" indent="-457200">
              <a:buFont typeface="Wingdings" pitchFamily="2" charset="2"/>
              <a:buChar char="ü"/>
            </a:pPr>
            <a:r>
              <a:rPr lang="bn-BD" sz="2800" dirty="0"/>
              <a:t> </a:t>
            </a:r>
            <a:r>
              <a:rPr lang="bn-BD" sz="2800" dirty="0" smtClean="0"/>
              <a:t>সংস্কৃতি বিজ্ঞানাগার </a:t>
            </a:r>
          </a:p>
          <a:p>
            <a:pPr marL="457200" indent="-457200">
              <a:buFont typeface="Wingdings" pitchFamily="2" charset="2"/>
              <a:buChar char="ü"/>
            </a:pPr>
            <a:r>
              <a:rPr lang="bn-BD" sz="2800" dirty="0" smtClean="0"/>
              <a:t> তিন খন্ডে । </a:t>
            </a:r>
            <a:endParaRPr lang="en-US" sz="2800" dirty="0"/>
          </a:p>
        </p:txBody>
      </p:sp>
    </p:spTree>
    <p:extLst>
      <p:ext uri="{BB962C8B-B14F-4D97-AF65-F5344CB8AC3E}">
        <p14:creationId xmlns:p14="http://schemas.microsoft.com/office/powerpoint/2010/main" val="1757091406"/>
      </p:ext>
    </p:extLst>
  </p:cSld>
  <p:clrMapOvr>
    <a:masterClrMapping/>
  </p:clrMapOvr>
  <mc:AlternateContent xmlns:mc="http://schemas.openxmlformats.org/markup-compatibility/2006">
    <mc:Choice xmlns:p14="http://schemas.microsoft.com/office/powerpoint/2010/main" Requires="p14">
      <p:transition spd="slow" p14:dur="1600" advTm="121000">
        <p14:gallery dir="l"/>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80703" y="228600"/>
            <a:ext cx="8826800" cy="62484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460503" y="1074003"/>
            <a:ext cx="4267200" cy="101566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wrap="square" rtlCol="0">
            <a:spAutoFit/>
          </a:bodyPr>
          <a:lstStyle/>
          <a:p>
            <a:r>
              <a:rPr lang="bn-BD" sz="6000" dirty="0" smtClean="0"/>
              <a:t>বাড়ির কাজ       </a:t>
            </a:r>
            <a:endParaRPr lang="en-US" sz="6000" dirty="0"/>
          </a:p>
        </p:txBody>
      </p:sp>
      <p:sp>
        <p:nvSpPr>
          <p:cNvPr id="5" name="Oval 4"/>
          <p:cNvSpPr/>
          <p:nvPr/>
        </p:nvSpPr>
        <p:spPr>
          <a:xfrm>
            <a:off x="6727703" y="1145827"/>
            <a:ext cx="1044697" cy="888274"/>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40971" y="4800600"/>
            <a:ext cx="6324600" cy="95410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wrap="square" rtlCol="0">
            <a:spAutoFit/>
          </a:bodyPr>
          <a:lstStyle/>
          <a:p>
            <a:r>
              <a:rPr lang="bn-BD" sz="2800" dirty="0" smtClean="0"/>
              <a:t>ইবনে খালদুন ভূগোলবিদ হিসেবে তুমি কি ভাবে মুল্যায়ন করবে ।  </a:t>
            </a:r>
            <a:endParaRPr lang="en-US" sz="28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95513"/>
            <a:ext cx="6705599" cy="2452687"/>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7928703"/>
      </p:ext>
    </p:extLst>
  </p:cSld>
  <p:clrMapOvr>
    <a:masterClrMapping/>
  </p:clrMapOvr>
  <mc:AlternateContent xmlns:mc="http://schemas.openxmlformats.org/markup-compatibility/2006">
    <mc:Choice xmlns:p14="http://schemas.microsoft.com/office/powerpoint/2010/main" Requires="p14">
      <p:transition spd="slow" p14:dur="1600" advTm="121000">
        <p14:prism dir="d" isContent="1"/>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09612" y="304800"/>
            <a:ext cx="8826800" cy="62484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594103" y="2286000"/>
            <a:ext cx="3493983"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67000" y="1074003"/>
            <a:ext cx="2971800" cy="830997"/>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4800" dirty="0" smtClean="0"/>
              <a:t>  পরিচয় </a:t>
            </a:r>
            <a:endParaRPr lang="en-US" sz="4800" dirty="0"/>
          </a:p>
        </p:txBody>
      </p:sp>
      <p:sp>
        <p:nvSpPr>
          <p:cNvPr id="9" name="Rectangle 8"/>
          <p:cNvSpPr/>
          <p:nvPr/>
        </p:nvSpPr>
        <p:spPr>
          <a:xfrm>
            <a:off x="1072149" y="2312126"/>
            <a:ext cx="3347452"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57650" y="2057400"/>
            <a:ext cx="819149" cy="888274"/>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3438" y="3309258"/>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56556" y="4674327"/>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75705" y="2465032"/>
            <a:ext cx="2949095" cy="3046988"/>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2400" dirty="0" smtClean="0"/>
              <a:t>শ্রেনি=নবম /দশম </a:t>
            </a:r>
          </a:p>
          <a:p>
            <a:r>
              <a:rPr lang="bn-BD" sz="2400" dirty="0"/>
              <a:t> </a:t>
            </a:r>
            <a:r>
              <a:rPr lang="bn-BD" sz="2400" dirty="0" smtClean="0"/>
              <a:t>অধ্যায় = ৫ম </a:t>
            </a:r>
          </a:p>
          <a:p>
            <a:r>
              <a:rPr lang="bn-BD" sz="2400" dirty="0"/>
              <a:t> </a:t>
            </a:r>
            <a:r>
              <a:rPr lang="bn-BD" sz="2400" dirty="0" smtClean="0"/>
              <a:t>পাঠ ১৫ </a:t>
            </a:r>
          </a:p>
          <a:p>
            <a:r>
              <a:rPr lang="bn-BD" sz="2400" dirty="0"/>
              <a:t> </a:t>
            </a:r>
            <a:r>
              <a:rPr lang="bn-BD" sz="2400" dirty="0" smtClean="0"/>
              <a:t>ভুগোলশাস্ত্র </a:t>
            </a:r>
          </a:p>
          <a:p>
            <a:r>
              <a:rPr lang="bn-BD" sz="2400" dirty="0"/>
              <a:t> </a:t>
            </a:r>
            <a:r>
              <a:rPr lang="bn-BD" sz="2400" dirty="0" smtClean="0"/>
              <a:t>ইবনে খালদুন । </a:t>
            </a:r>
          </a:p>
          <a:p>
            <a:r>
              <a:rPr lang="bn-BD" sz="2400" dirty="0"/>
              <a:t> </a:t>
            </a:r>
            <a:r>
              <a:rPr lang="bn-BD" sz="2400" dirty="0" smtClean="0"/>
              <a:t>সময় ৪৫ মিনিট ।</a:t>
            </a:r>
          </a:p>
          <a:p>
            <a:r>
              <a:rPr lang="bn-BD" sz="2400" dirty="0"/>
              <a:t> </a:t>
            </a:r>
            <a:r>
              <a:rPr lang="bn-BD" sz="2400" dirty="0" smtClean="0"/>
              <a:t>তারিখ -১৮/০৭/২০২০ </a:t>
            </a:r>
            <a:endParaRPr lang="en-US" sz="2400" dirty="0"/>
          </a:p>
        </p:txBody>
      </p:sp>
      <p:sp>
        <p:nvSpPr>
          <p:cNvPr id="13" name="TextBox 12"/>
          <p:cNvSpPr txBox="1"/>
          <p:nvPr/>
        </p:nvSpPr>
        <p:spPr>
          <a:xfrm>
            <a:off x="1219200" y="2590800"/>
            <a:ext cx="2838450" cy="2308324"/>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2400" dirty="0" smtClean="0"/>
              <a:t>মোহাম্মদ –দাউদ </a:t>
            </a:r>
          </a:p>
          <a:p>
            <a:r>
              <a:rPr lang="bn-BD" sz="2400" dirty="0"/>
              <a:t> </a:t>
            </a:r>
            <a:r>
              <a:rPr lang="bn-BD" sz="2400" dirty="0" smtClean="0"/>
              <a:t>  সিনিয়র শিক্ষক </a:t>
            </a:r>
          </a:p>
          <a:p>
            <a:r>
              <a:rPr lang="bn-BD" sz="2400" dirty="0"/>
              <a:t> </a:t>
            </a:r>
            <a:r>
              <a:rPr lang="bn-BD" sz="2400" dirty="0" smtClean="0"/>
              <a:t>রতনপুরহাজি ছৈয়দের রহমান স্মৃতি উচ্চ বিদ্যালয় </a:t>
            </a:r>
          </a:p>
          <a:p>
            <a:r>
              <a:rPr lang="bn-BD" sz="2400" dirty="0"/>
              <a:t> </a:t>
            </a:r>
            <a:r>
              <a:rPr lang="bn-BD" sz="2400" dirty="0" smtClean="0"/>
              <a:t>ফেনি সদর। ফেনি । </a:t>
            </a:r>
            <a:endParaRPr lang="en-US" sz="2400" dirty="0"/>
          </a:p>
        </p:txBody>
      </p:sp>
    </p:spTree>
    <p:extLst>
      <p:ext uri="{BB962C8B-B14F-4D97-AF65-F5344CB8AC3E}">
        <p14:creationId xmlns:p14="http://schemas.microsoft.com/office/powerpoint/2010/main" val="2737046162"/>
      </p:ext>
    </p:extLst>
  </p:cSld>
  <p:clrMapOvr>
    <a:masterClrMapping/>
  </p:clrMapOvr>
  <mc:AlternateContent xmlns:mc="http://schemas.openxmlformats.org/markup-compatibility/2006">
    <mc:Choice xmlns:p14="http://schemas.microsoft.com/office/powerpoint/2010/main" Requires="p14">
      <p:transition spd="slow" p14:dur="1400" advTm="121000">
        <p14:ripple/>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09612" y="3048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594103" y="2286000"/>
            <a:ext cx="3493983"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60503" y="1074003"/>
            <a:ext cx="4267200" cy="830997"/>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4800" dirty="0" smtClean="0"/>
              <a:t> ছবিটি দেখি  </a:t>
            </a:r>
            <a:endParaRPr lang="en-US" sz="4800" dirty="0"/>
          </a:p>
        </p:txBody>
      </p:sp>
      <p:sp>
        <p:nvSpPr>
          <p:cNvPr id="9" name="Rectangle 8"/>
          <p:cNvSpPr/>
          <p:nvPr/>
        </p:nvSpPr>
        <p:spPr>
          <a:xfrm>
            <a:off x="1072149" y="2312126"/>
            <a:ext cx="3347452"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57650" y="2057400"/>
            <a:ext cx="819149" cy="888274"/>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3438" y="3309258"/>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56556" y="4674327"/>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149" y="2312127"/>
            <a:ext cx="2985501" cy="33266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814" y="2333489"/>
            <a:ext cx="3000511" cy="31529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352677"/>
      </p:ext>
    </p:extLst>
  </p:cSld>
  <p:clrMapOvr>
    <a:masterClrMapping/>
  </p:clrMapOvr>
  <mc:AlternateContent xmlns:mc="http://schemas.openxmlformats.org/markup-compatibility/2006">
    <mc:Choice xmlns:p14="http://schemas.microsoft.com/office/powerpoint/2010/main" Requires="p14">
      <p:transition spd="slow" p14:dur="3900" advTm="121000">
        <p14:glitter pattern="hexagon"/>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09612" y="3048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594103" y="2286000"/>
            <a:ext cx="3493983"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60503" y="1074003"/>
            <a:ext cx="4267200" cy="830997"/>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4800" dirty="0" smtClean="0"/>
              <a:t> শিখন ফল   </a:t>
            </a:r>
            <a:endParaRPr lang="en-US" sz="4800" dirty="0"/>
          </a:p>
        </p:txBody>
      </p:sp>
      <p:sp>
        <p:nvSpPr>
          <p:cNvPr id="9" name="Rectangle 8"/>
          <p:cNvSpPr/>
          <p:nvPr/>
        </p:nvSpPr>
        <p:spPr>
          <a:xfrm>
            <a:off x="1037315" y="2312126"/>
            <a:ext cx="3347452"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57650" y="2057400"/>
            <a:ext cx="819149" cy="888274"/>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3438" y="3309258"/>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56556" y="4674327"/>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2945674"/>
            <a:ext cx="6629400" cy="2677656"/>
          </a:xfrm>
          <a:prstGeom prst="rect">
            <a:avLst/>
          </a:prstGeom>
          <a:noFill/>
        </p:spPr>
        <p:txBody>
          <a:bodyPr wrap="square" rtlCol="0">
            <a:spAutoFit/>
          </a:bodyPr>
          <a:lstStyle/>
          <a:p>
            <a:pPr marL="285750" indent="-285750">
              <a:buFont typeface="Wingdings" pitchFamily="2" charset="2"/>
              <a:buChar char="v"/>
            </a:pPr>
            <a:r>
              <a:rPr lang="bn-BD" sz="2800" dirty="0" smtClean="0"/>
              <a:t> ইবনে খালদুন এর পরিচয় বলতে পারবে। </a:t>
            </a:r>
          </a:p>
          <a:p>
            <a:pPr marL="285750" indent="-285750">
              <a:buFont typeface="Wingdings" pitchFamily="2" charset="2"/>
              <a:buChar char="v"/>
            </a:pPr>
            <a:r>
              <a:rPr lang="bn-BD" sz="2800" dirty="0"/>
              <a:t> </a:t>
            </a:r>
            <a:r>
              <a:rPr lang="bn-BD" sz="2800" dirty="0" smtClean="0"/>
              <a:t>ভূগোলবিদ হিসেবে তার কৃতিত্ব বলতে পারবে । </a:t>
            </a:r>
          </a:p>
          <a:p>
            <a:pPr marL="285750" indent="-285750">
              <a:buFont typeface="Wingdings" pitchFamily="2" charset="2"/>
              <a:buChar char="v"/>
            </a:pPr>
            <a:r>
              <a:rPr lang="bn-BD" sz="2800" dirty="0"/>
              <a:t> </a:t>
            </a:r>
            <a:r>
              <a:rPr lang="bn-BD" sz="2800" dirty="0" smtClean="0"/>
              <a:t>তার কর্ম জীবন বলতে পারবে । </a:t>
            </a:r>
          </a:p>
          <a:p>
            <a:pPr marL="285750" indent="-285750">
              <a:buFont typeface="Wingdings" pitchFamily="2" charset="2"/>
              <a:buChar char="v"/>
            </a:pPr>
            <a:r>
              <a:rPr lang="bn-BD" sz="2800" dirty="0"/>
              <a:t> </a:t>
            </a:r>
            <a:r>
              <a:rPr lang="bn-BD" sz="2800" dirty="0" smtClean="0"/>
              <a:t>ইবনে খালদুন এর অবদান ব্যাখ্যা করতে পারবে ।  </a:t>
            </a:r>
            <a:endParaRPr lang="en-US" sz="2800" dirty="0"/>
          </a:p>
        </p:txBody>
      </p:sp>
    </p:spTree>
    <p:extLst>
      <p:ext uri="{BB962C8B-B14F-4D97-AF65-F5344CB8AC3E}">
        <p14:creationId xmlns:p14="http://schemas.microsoft.com/office/powerpoint/2010/main" val="531660871"/>
      </p:ext>
    </p:extLst>
  </p:cSld>
  <p:clrMapOvr>
    <a:masterClrMapping/>
  </p:clrMapOvr>
  <mc:AlternateContent xmlns:mc="http://schemas.openxmlformats.org/markup-compatibility/2006">
    <mc:Choice xmlns:p14="http://schemas.microsoft.com/office/powerpoint/2010/main" Requires="p14">
      <p:transition spd="slow" p14:dur="1100" advTm="121000">
        <p14:switch dir="r"/>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09612" y="3048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594103" y="2286000"/>
            <a:ext cx="3493983"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60503" y="1074003"/>
            <a:ext cx="4267200" cy="830997"/>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4800" dirty="0" smtClean="0"/>
              <a:t> আলোচনা    </a:t>
            </a:r>
            <a:endParaRPr lang="en-US" sz="4800" dirty="0"/>
          </a:p>
        </p:txBody>
      </p:sp>
      <p:sp>
        <p:nvSpPr>
          <p:cNvPr id="9" name="Rectangle 8"/>
          <p:cNvSpPr/>
          <p:nvPr/>
        </p:nvSpPr>
        <p:spPr>
          <a:xfrm>
            <a:off x="1037315" y="2312126"/>
            <a:ext cx="3347452"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57650" y="2057400"/>
            <a:ext cx="819149" cy="888274"/>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3438" y="3309258"/>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56556" y="4674327"/>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616926"/>
            <a:ext cx="276225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95251" y="2418865"/>
            <a:ext cx="2838450" cy="3139321"/>
          </a:xfrm>
          <a:prstGeom prst="rect">
            <a:avLst/>
          </a:prstGeom>
          <a:noFill/>
        </p:spPr>
        <p:txBody>
          <a:bodyPr wrap="square" rtlCol="0">
            <a:spAutoFit/>
          </a:bodyPr>
          <a:lstStyle/>
          <a:p>
            <a:r>
              <a:rPr lang="bn-BD" dirty="0" smtClean="0"/>
              <a:t>পরিচয় জন্ম ১৩৩২খ্রিঃ তিউনিসিয়ায় । আবুজায়েদ আবদুর রহমান বিঙ্খালদুন । পিতার নাম – মুহাম্মদ । তিনি ইবনে খালদুন নামে পরিচিত । ভুগোল বিদ হিসেবে তার পরিচিতি।ভুগোল বিষয়ে তত্ত্ব ও তথ্যের অবতারনা  করেছেন ১৪০৬ খ্রিঃ ইন্তেকাল করেন । </a:t>
            </a:r>
            <a:endParaRPr lang="en-US" dirty="0"/>
          </a:p>
        </p:txBody>
      </p:sp>
    </p:spTree>
    <p:extLst>
      <p:ext uri="{BB962C8B-B14F-4D97-AF65-F5344CB8AC3E}">
        <p14:creationId xmlns:p14="http://schemas.microsoft.com/office/powerpoint/2010/main" val="2483274004"/>
      </p:ext>
    </p:extLst>
  </p:cSld>
  <p:clrMapOvr>
    <a:masterClrMapping/>
  </p:clrMapOvr>
  <mc:AlternateContent xmlns:mc="http://schemas.openxmlformats.org/markup-compatibility/2006">
    <mc:Choice xmlns:p14="http://schemas.microsoft.com/office/powerpoint/2010/main" Requires="p14">
      <p:transition spd="slow" p14:dur="1400" advTm="121000">
        <p14:ripple/>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09612" y="304800"/>
            <a:ext cx="8826800"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p:nvPr/>
        </p:nvSpPr>
        <p:spPr>
          <a:xfrm>
            <a:off x="4594103" y="2286000"/>
            <a:ext cx="3493983"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60503" y="1074003"/>
            <a:ext cx="4267200" cy="830997"/>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4800" dirty="0" smtClean="0"/>
              <a:t> দলিয় কাজ    </a:t>
            </a:r>
            <a:endParaRPr lang="en-US" sz="4800" dirty="0"/>
          </a:p>
        </p:txBody>
      </p:sp>
      <p:sp>
        <p:nvSpPr>
          <p:cNvPr id="9" name="Rectangle 8"/>
          <p:cNvSpPr/>
          <p:nvPr/>
        </p:nvSpPr>
        <p:spPr>
          <a:xfrm>
            <a:off x="1037315" y="2312126"/>
            <a:ext cx="3347452" cy="3352800"/>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57650" y="2057400"/>
            <a:ext cx="819149" cy="888274"/>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3438" y="3309258"/>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56556" y="4674327"/>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705" y="2355668"/>
            <a:ext cx="3062697" cy="3106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2667000"/>
            <a:ext cx="2286000" cy="2677656"/>
          </a:xfrm>
          <a:prstGeom prst="rect">
            <a:avLst/>
          </a:prstGeom>
          <a:noFill/>
        </p:spPr>
        <p:txBody>
          <a:bodyPr wrap="square" rtlCol="0">
            <a:spAutoFit/>
          </a:bodyPr>
          <a:lstStyle/>
          <a:p>
            <a:r>
              <a:rPr lang="bn-BD" sz="2800" dirty="0" smtClean="0"/>
              <a:t>আল মুকাদ্দিমা কোন বিষয় সম্পকে লিখা হয়েছিল ব্যাখ্যা কর । </a:t>
            </a:r>
            <a:endParaRPr lang="en-US" sz="2800" dirty="0"/>
          </a:p>
        </p:txBody>
      </p:sp>
    </p:spTree>
    <p:extLst>
      <p:ext uri="{BB962C8B-B14F-4D97-AF65-F5344CB8AC3E}">
        <p14:creationId xmlns:p14="http://schemas.microsoft.com/office/powerpoint/2010/main" val="1273580735"/>
      </p:ext>
    </p:extLst>
  </p:cSld>
  <p:clrMapOvr>
    <a:masterClrMapping/>
  </p:clrMapOvr>
  <mc:AlternateContent xmlns:mc="http://schemas.openxmlformats.org/markup-compatibility/2006">
    <mc:Choice xmlns:p14="http://schemas.microsoft.com/office/powerpoint/2010/main" Requires="p14">
      <p:transition spd="slow" p14:dur="2000" advTm="121000">
        <p14:prism isContent="1"/>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09612" y="3048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60503" y="1074003"/>
            <a:ext cx="4267200" cy="830997"/>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txBody>
          <a:bodyPr wrap="square" rtlCol="0">
            <a:spAutoFit/>
          </a:bodyPr>
          <a:lstStyle/>
          <a:p>
            <a:r>
              <a:rPr lang="bn-BD" sz="4800" dirty="0" smtClean="0"/>
              <a:t> দলিয় কাজ    </a:t>
            </a:r>
            <a:endParaRPr lang="en-US" sz="4800" dirty="0"/>
          </a:p>
        </p:txBody>
      </p:sp>
      <p:sp>
        <p:nvSpPr>
          <p:cNvPr id="5" name="Oval 4"/>
          <p:cNvSpPr/>
          <p:nvPr/>
        </p:nvSpPr>
        <p:spPr>
          <a:xfrm>
            <a:off x="6727703" y="1145827"/>
            <a:ext cx="819149" cy="888274"/>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2438400"/>
            <a:ext cx="7162800" cy="313932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txBody>
          <a:bodyPr wrap="square">
            <a:spAutoFit/>
          </a:bodyPr>
          <a:lstStyle/>
          <a:p>
            <a:r>
              <a:rPr lang="as-IN" dirty="0"/>
              <a:t>কিতাব আল-ইবার ওয়া-দাওয়ান আল-মুবতাদায় ওয়াল-খবর ফারি তারেক আল-আরব ওয়া-ল-বারবার ওয়া-মন আরাহুম মিন ধাওয় আশ-শান-আল-আকবরের</a:t>
            </a:r>
          </a:p>
          <a:p>
            <a:r>
              <a:rPr lang="as-IN" dirty="0"/>
              <a:t>লুববু-ল-মুহাসাল ফি উসওলু-দি-দ্বীন</a:t>
            </a:r>
          </a:p>
          <a:p>
            <a:r>
              <a:rPr lang="as-IN" dirty="0"/>
              <a:t>সিফাউস-সায়েল</a:t>
            </a:r>
          </a:p>
          <a:p>
            <a:r>
              <a:rPr lang="as-IN" dirty="0"/>
              <a:t>আ'ল লাকাউলিস সুলতান</a:t>
            </a:r>
          </a:p>
          <a:p>
            <a:r>
              <a:rPr lang="as-IN" dirty="0"/>
              <a:t>ইবনে খালদুন। ১৯৫১ ইবনে খালদুনের সাথে পরিচয়: তাঁর পশ্চিম ও পূর্ব যাত্রা। মুহাম্মদ ইবন-তাওয়িদ আত-তানজিল কর্তৃক প্রকাশিত, কায়রো (আরবিতে আত্মজীবনী)</a:t>
            </a:r>
          </a:p>
          <a:p>
            <a:r>
              <a:rPr lang="as-IN" dirty="0"/>
              <a:t>ইবনে খালদুন। ২০১৭ মুকাদ্দিমাহ: ইতিহাসের একটি পরিচয়। বাংলা অনুবাদ করেছেন গোলাম সামদানী কোরায়শী (দিব্য প্রকাশ)।</a:t>
            </a:r>
          </a:p>
        </p:txBody>
      </p:sp>
    </p:spTree>
    <p:extLst>
      <p:ext uri="{BB962C8B-B14F-4D97-AF65-F5344CB8AC3E}">
        <p14:creationId xmlns:p14="http://schemas.microsoft.com/office/powerpoint/2010/main" val="630728565"/>
      </p:ext>
    </p:extLst>
  </p:cSld>
  <p:clrMapOvr>
    <a:masterClrMapping/>
  </p:clrMapOvr>
  <mc:AlternateContent xmlns:mc="http://schemas.openxmlformats.org/markup-compatibility/2006">
    <mc:Choice xmlns:p14="http://schemas.microsoft.com/office/powerpoint/2010/main" Requires="p14">
      <p:transition spd="slow" p14:dur="1600" advTm="121000">
        <p14:prism isInverted="1"/>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09612" y="3048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60503" y="1074003"/>
            <a:ext cx="4267200" cy="1015663"/>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txBody>
          <a:bodyPr wrap="square" rtlCol="0">
            <a:spAutoFit/>
          </a:bodyPr>
          <a:lstStyle/>
          <a:p>
            <a:r>
              <a:rPr lang="bn-BD" sz="6000" dirty="0" smtClean="0"/>
              <a:t>  ভুগোলশাস্ত্র    </a:t>
            </a:r>
            <a:endParaRPr lang="en-US" sz="6000" dirty="0"/>
          </a:p>
        </p:txBody>
      </p:sp>
      <p:sp>
        <p:nvSpPr>
          <p:cNvPr id="5" name="Oval 4"/>
          <p:cNvSpPr/>
          <p:nvPr/>
        </p:nvSpPr>
        <p:spPr>
          <a:xfrm>
            <a:off x="6727703" y="1145827"/>
            <a:ext cx="819149" cy="888274"/>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3000" y="2286000"/>
            <a:ext cx="7010400" cy="3170099"/>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4000" dirty="0"/>
              <a:t>মধ্যযুগীয় ইসলামিক ভূগোল হেলেনীয় ভূগোলের উপর ভিত্তি করে এবং ১২শ-শতাব্দীতে মুহাম্মাদ আল-ইদ্রিসি একে শীর্ষে নিয়ে যান।</a:t>
            </a:r>
            <a:endParaRPr lang="en-US" sz="4000" dirty="0"/>
          </a:p>
        </p:txBody>
      </p:sp>
    </p:spTree>
    <p:extLst>
      <p:ext uri="{BB962C8B-B14F-4D97-AF65-F5344CB8AC3E}">
        <p14:creationId xmlns:p14="http://schemas.microsoft.com/office/powerpoint/2010/main" val="3773512037"/>
      </p:ext>
    </p:extLst>
  </p:cSld>
  <p:clrMapOvr>
    <a:masterClrMapping/>
  </p:clrMapOvr>
  <mc:AlternateContent xmlns:mc="http://schemas.openxmlformats.org/markup-compatibility/2006">
    <mc:Choice xmlns:p14="http://schemas.microsoft.com/office/powerpoint/2010/main" Requires="p14">
      <p:transition spd="slow" p14:dur="1600" advTm="121000">
        <p14:prism isInverted="1"/>
        <p:sndAc>
          <p:stSnd>
            <p:snd r:embed="rId2" name="chimes.wav"/>
          </p:stSnd>
        </p:sndAc>
      </p:transition>
    </mc:Choice>
    <mc:Fallback>
      <p:transition spd="slow" advTm="121000">
        <p:fade/>
        <p:sndAc>
          <p:stSnd>
            <p:snd r:embed="rId2"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62" t="8005" r="7962" b="11648"/>
          <a:stretch/>
        </p:blipFill>
        <p:spPr>
          <a:xfrm>
            <a:off x="180703" y="228600"/>
            <a:ext cx="8826800" cy="6248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460503" y="1074003"/>
            <a:ext cx="4267200" cy="1015663"/>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txBody>
          <a:bodyPr wrap="square" rtlCol="0">
            <a:spAutoFit/>
          </a:bodyPr>
          <a:lstStyle/>
          <a:p>
            <a:r>
              <a:rPr lang="bn-BD" sz="6000" dirty="0" smtClean="0"/>
              <a:t>  ভুগোলশাস্ত্র    </a:t>
            </a:r>
            <a:endParaRPr lang="en-US" sz="6000" dirty="0"/>
          </a:p>
        </p:txBody>
      </p:sp>
      <p:sp>
        <p:nvSpPr>
          <p:cNvPr id="5" name="Oval 4"/>
          <p:cNvSpPr/>
          <p:nvPr/>
        </p:nvSpPr>
        <p:spPr>
          <a:xfrm>
            <a:off x="6727703" y="1145827"/>
            <a:ext cx="819149" cy="8882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62780" y="1074003"/>
            <a:ext cx="819149" cy="990599"/>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94012" y="2895600"/>
            <a:ext cx="6858000" cy="2308324"/>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50000" t="50000" r="50000" b="50000"/>
            </a:path>
            <a:tileRect/>
          </a:gradFill>
        </p:spPr>
        <p:txBody>
          <a:bodyPr wrap="square">
            <a:spAutoFit/>
          </a:bodyPr>
          <a:lstStyle/>
          <a:p>
            <a:r>
              <a:rPr lang="as-IN" dirty="0"/>
              <a:t>বনে জুবায়ের (১ সেপ্টেম্বর ১১৪৫[১] –১২১৭; আরবি: </a:t>
            </a:r>
            <a:r>
              <a:rPr lang="ar-AE" dirty="0"/>
              <a:t>ابن جبير‎‎ [</a:t>
            </a:r>
            <a:r>
              <a:rPr lang="as-IN" dirty="0"/>
              <a:t>২]) ছিলেন আল আন্দালুসের একজন ভূগোলবিদ, পর্যটক ও কবি। তার ভ্রমণকাহিনীতে তৃতীয় ক্রুসেডের কয়েকবছর পূর্বে ১১৮৩ থেকে ১১৮৫ সাল পর্যন্ত তার হজ্জ যাত্রার বর্ণনা রয়েছে। তার বর্ণনায় মিশর ও লেভান্টে সালাউদ্দিনের শাসনের বর্ণনা রয়েছে। মক্কা যাওয়ার সময় তাকে এসব স্থান অতিক্রম করতে হয়। উপরন্তু তার ফিরতি পথে তিনি খ্রিষ্টান সিসিলির মধ্য দিয়ে যান। এক শতাব্দী পূর্বে তা মুসলিমদের কাছ থেকে হাতছাড়া হয়। তিনি সেখানকার উন্নত মিশ্র সংস্কৃতি পর্যবেক্ষণ করেন।</a:t>
            </a:r>
            <a:endParaRPr lang="en-US" dirty="0"/>
          </a:p>
        </p:txBody>
      </p:sp>
    </p:spTree>
    <p:extLst>
      <p:ext uri="{BB962C8B-B14F-4D97-AF65-F5344CB8AC3E}">
        <p14:creationId xmlns:p14="http://schemas.microsoft.com/office/powerpoint/2010/main" val="195448141"/>
      </p:ext>
    </p:extLst>
  </p:cSld>
  <p:clrMapOvr>
    <a:masterClrMapping/>
  </p:clrMapOvr>
  <mc:AlternateContent xmlns:mc="http://schemas.openxmlformats.org/markup-compatibility/2006">
    <mc:Choice xmlns:p14="http://schemas.microsoft.com/office/powerpoint/2010/main" Requires="p14">
      <p:transition spd="slow" p14:dur="800" advTm="121000">
        <p:circle/>
        <p:sndAc>
          <p:stSnd>
            <p:snd r:embed="rId2" name="chimes.wav"/>
          </p:stSnd>
        </p:sndAc>
      </p:transition>
    </mc:Choice>
    <mc:Fallback>
      <p:transition spd="slow" advTm="121000">
        <p:circle/>
        <p:sndAc>
          <p:stSnd>
            <p:snd r:embed="rId2"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611</Words>
  <Application>Microsoft Office PowerPoint</Application>
  <PresentationFormat>On-screen Show (4:3)</PresentationFormat>
  <Paragraphs>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mddaud</cp:lastModifiedBy>
  <cp:revision>19</cp:revision>
  <dcterms:created xsi:type="dcterms:W3CDTF">2006-08-16T00:00:00Z</dcterms:created>
  <dcterms:modified xsi:type="dcterms:W3CDTF">2020-07-16T16:20:41Z</dcterms:modified>
</cp:coreProperties>
</file>