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9" r:id="rId3"/>
    <p:sldId id="256" r:id="rId4"/>
    <p:sldId id="278" r:id="rId5"/>
    <p:sldId id="277" r:id="rId6"/>
    <p:sldId id="276" r:id="rId7"/>
    <p:sldId id="281" r:id="rId8"/>
    <p:sldId id="280" r:id="rId9"/>
    <p:sldId id="263" r:id="rId10"/>
    <p:sldId id="275" r:id="rId11"/>
    <p:sldId id="269" r:id="rId12"/>
    <p:sldId id="273" r:id="rId13"/>
    <p:sldId id="272" r:id="rId14"/>
    <p:sldId id="266" r:id="rId15"/>
    <p:sldId id="268" r:id="rId16"/>
    <p:sldId id="267"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04" y="6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16-Jul-20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16-Jul-20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16-Jul-20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16-Jul-20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mizanplsc@gmail.com"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47775" y="1066800"/>
            <a:ext cx="6629400" cy="769441"/>
          </a:xfrm>
          <a:prstGeom prst="rect">
            <a:avLst/>
          </a:prstGeom>
          <a:noFill/>
          <a:ln>
            <a:solidFill>
              <a:srgbClr val="0070C0"/>
            </a:solidFill>
          </a:ln>
        </p:spPr>
        <p:txBody>
          <a:bodyPr wrap="square" rtlCol="0">
            <a:spAutoFit/>
          </a:bodyPr>
          <a:lstStyle/>
          <a:p>
            <a:pPr algn="ctr"/>
            <a:r>
              <a:rPr lang="en-US" sz="4400" dirty="0" smtClean="0">
                <a:latin typeface="Times New Roman" pitchFamily="18" charset="0"/>
                <a:cs typeface="Times New Roman" pitchFamily="18" charset="0"/>
              </a:rPr>
              <a:t>Welcome to the </a:t>
            </a:r>
            <a:r>
              <a:rPr lang="en-US" sz="4400" dirty="0">
                <a:latin typeface="Times New Roman" pitchFamily="18" charset="0"/>
                <a:cs typeface="Times New Roman" pitchFamily="18" charset="0"/>
              </a:rPr>
              <a:t>c</a:t>
            </a:r>
            <a:r>
              <a:rPr lang="en-US" sz="4400" dirty="0" smtClean="0">
                <a:latin typeface="Times New Roman" pitchFamily="18" charset="0"/>
                <a:cs typeface="Times New Roman" pitchFamily="18" charset="0"/>
              </a:rPr>
              <a:t>lass</a:t>
            </a:r>
            <a:endParaRPr lang="en-US" sz="4400" dirty="0">
              <a:latin typeface="Times New Roman" pitchFamily="18" charset="0"/>
              <a:cs typeface="Times New Roman" pitchFamily="18" charset="0"/>
            </a:endParaRPr>
          </a:p>
        </p:txBody>
      </p:sp>
      <p:pic>
        <p:nvPicPr>
          <p:cNvPr id="4" name="Picture 2" descr="C:\Users\Mizan\Pictures\Content Related Pictures\r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43200"/>
            <a:ext cx="4114800" cy="2619375"/>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20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8150" y="685800"/>
            <a:ext cx="8229600" cy="1815882"/>
          </a:xfrm>
          <a:prstGeom prst="rect">
            <a:avLst/>
          </a:prstGeom>
          <a:ln>
            <a:solidFill>
              <a:schemeClr val="accent6">
                <a:lumMod val="75000"/>
              </a:schemeClr>
            </a:solidFill>
          </a:ln>
        </p:spPr>
        <p:txBody>
          <a:bodyPr wrap="square">
            <a:spAutoFit/>
          </a:bodyPr>
          <a:lstStyle/>
          <a:p>
            <a:pPr algn="just"/>
            <a:r>
              <a:rPr lang="en-US" sz="2800" dirty="0">
                <a:latin typeface="Times New Roman" pitchFamily="18" charset="0"/>
                <a:cs typeface="Times New Roman" pitchFamily="18" charset="0"/>
              </a:rPr>
              <a:t>The airport has two parallel runways. Both of them are 60metes wide. One of the runways is 4000 </a:t>
            </a:r>
            <a:r>
              <a:rPr lang="en-US" sz="2800" dirty="0" err="1">
                <a:latin typeface="Times New Roman" pitchFamily="18" charset="0"/>
                <a:cs typeface="Times New Roman" pitchFamily="18" charset="0"/>
              </a:rPr>
              <a:t>metres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long and </a:t>
            </a:r>
            <a:r>
              <a:rPr lang="en-US" sz="2800" dirty="0">
                <a:latin typeface="Times New Roman" pitchFamily="18" charset="0"/>
                <a:cs typeface="Times New Roman" pitchFamily="18" charset="0"/>
              </a:rPr>
              <a:t>the other is 3700 </a:t>
            </a:r>
            <a:r>
              <a:rPr lang="en-US" sz="2800" dirty="0" err="1">
                <a:latin typeface="Times New Roman" pitchFamily="18" charset="0"/>
                <a:cs typeface="Times New Roman" pitchFamily="18" charset="0"/>
              </a:rPr>
              <a:t>metres</a:t>
            </a:r>
            <a:r>
              <a:rPr lang="en-US" sz="2800" dirty="0">
                <a:latin typeface="Times New Roman" pitchFamily="18" charset="0"/>
                <a:cs typeface="Times New Roman" pitchFamily="18" charset="0"/>
              </a:rPr>
              <a:t>. It can handle 76 flight operations per hour. </a:t>
            </a:r>
          </a:p>
        </p:txBody>
      </p:sp>
      <p:sp>
        <p:nvSpPr>
          <p:cNvPr id="4" name="Rectangle 3"/>
          <p:cNvSpPr/>
          <p:nvPr/>
        </p:nvSpPr>
        <p:spPr>
          <a:xfrm>
            <a:off x="390525" y="2819399"/>
            <a:ext cx="3581400" cy="3539430"/>
          </a:xfrm>
          <a:prstGeom prst="rect">
            <a:avLst/>
          </a:prstGeom>
        </p:spPr>
        <p:txBody>
          <a:bodyPr wrap="square">
            <a:spAutoFit/>
          </a:bodyPr>
          <a:lstStyle/>
          <a:p>
            <a:pPr algn="just"/>
            <a:r>
              <a:rPr lang="en-US" sz="2800" dirty="0">
                <a:latin typeface="Times New Roman" pitchFamily="18" charset="0"/>
                <a:cs typeface="Times New Roman" pitchFamily="18" charset="0"/>
              </a:rPr>
              <a:t>It can handle 45 million passengers and 3 million </a:t>
            </a:r>
            <a:r>
              <a:rPr lang="en-US" sz="2800" dirty="0" err="1">
                <a:latin typeface="Times New Roman" pitchFamily="18" charset="0"/>
                <a:cs typeface="Times New Roman" pitchFamily="18" charset="0"/>
              </a:rPr>
              <a:t>tonnes</a:t>
            </a:r>
            <a:r>
              <a:rPr lang="en-US" sz="2800" dirty="0">
                <a:latin typeface="Times New Roman" pitchFamily="18" charset="0"/>
                <a:cs typeface="Times New Roman" pitchFamily="18" charset="0"/>
              </a:rPr>
              <a:t> of cargo per year</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airport passenger terminal  is 563000 square </a:t>
            </a:r>
            <a:r>
              <a:rPr lang="en-US" sz="2800" dirty="0" err="1">
                <a:latin typeface="Times New Roman" pitchFamily="18" charset="0"/>
                <a:cs typeface="Times New Roman" pitchFamily="18" charset="0"/>
              </a:rPr>
              <a:t>metres</a:t>
            </a:r>
            <a:r>
              <a:rPr lang="en-US" sz="2800" dirty="0">
                <a:latin typeface="Times New Roman" pitchFamily="18" charset="0"/>
                <a:cs typeface="Times New Roman" pitchFamily="18" charset="0"/>
              </a:rPr>
              <a:t>, that is 6060000 square feet. </a:t>
            </a:r>
          </a:p>
        </p:txBody>
      </p:sp>
      <p:pic>
        <p:nvPicPr>
          <p:cNvPr id="6146" name="Picture 2" descr="C:\Users\user\Downloads\p term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50" y="2819399"/>
            <a:ext cx="4876800" cy="3324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81600" y="6019800"/>
            <a:ext cx="2992038" cy="523220"/>
          </a:xfrm>
          <a:prstGeom prst="rect">
            <a:avLst/>
          </a:prstGeom>
        </p:spPr>
        <p:txBody>
          <a:bodyPr wrap="none">
            <a:spAutoFit/>
          </a:bodyPr>
          <a:lstStyle/>
          <a:p>
            <a:r>
              <a:rPr lang="en-US" sz="2800" dirty="0" smtClean="0">
                <a:latin typeface="Times New Roman" pitchFamily="18" charset="0"/>
                <a:cs typeface="Times New Roman" pitchFamily="18" charset="0"/>
              </a:rPr>
              <a:t>Passenger Terminal</a:t>
            </a:r>
            <a:endParaRPr lang="en-US" sz="2800" dirty="0"/>
          </a:p>
        </p:txBody>
      </p:sp>
    </p:spTree>
    <p:extLst>
      <p:ext uri="{BB962C8B-B14F-4D97-AF65-F5344CB8AC3E}">
        <p14:creationId xmlns:p14="http://schemas.microsoft.com/office/powerpoint/2010/main" val="37664149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94765" y="1676400"/>
            <a:ext cx="7772400" cy="2677656"/>
          </a:xfrm>
          <a:prstGeom prst="rect">
            <a:avLst/>
          </a:prstGeom>
          <a:ln>
            <a:solidFill>
              <a:schemeClr val="accent2">
                <a:lumMod val="60000"/>
                <a:lumOff val="40000"/>
              </a:schemeClr>
            </a:solidFill>
          </a:ln>
        </p:spPr>
        <p:txBody>
          <a:bodyPr wrap="square">
            <a:spAutoFit/>
          </a:bodyPr>
          <a:lstStyle/>
          <a:p>
            <a:pPr algn="just"/>
            <a:r>
              <a:rPr lang="en-US" sz="2800" dirty="0">
                <a:latin typeface="Times New Roman" pitchFamily="18" charset="0"/>
                <a:cs typeface="Times New Roman" pitchFamily="18" charset="0"/>
              </a:rPr>
              <a:t>It is the fourth biggest passenger terminal building in the world. The airport is going through phase 2. It will raise its capacity to handle 65 million passengers per year. The airport has two 5 – </a:t>
            </a:r>
            <a:r>
              <a:rPr lang="en-US" sz="2800" dirty="0" err="1">
                <a:latin typeface="Times New Roman" pitchFamily="18" charset="0"/>
                <a:cs typeface="Times New Roman" pitchFamily="18" charset="0"/>
              </a:rPr>
              <a:t>storey</a:t>
            </a:r>
            <a:r>
              <a:rPr lang="en-US" sz="2800" dirty="0">
                <a:latin typeface="Times New Roman" pitchFamily="18" charset="0"/>
                <a:cs typeface="Times New Roman" pitchFamily="18" charset="0"/>
              </a:rPr>
              <a:t> car park buildings. The buildings can house 5000 cars.</a:t>
            </a:r>
          </a:p>
        </p:txBody>
      </p:sp>
    </p:spTree>
    <p:extLst>
      <p:ext uri="{BB962C8B-B14F-4D97-AF65-F5344CB8AC3E}">
        <p14:creationId xmlns:p14="http://schemas.microsoft.com/office/powerpoint/2010/main" val="1089603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3197443125"/>
              </p:ext>
            </p:extLst>
          </p:nvPr>
        </p:nvGraphicFramePr>
        <p:xfrm>
          <a:off x="351865" y="1293167"/>
          <a:ext cx="8458200" cy="5333999"/>
        </p:xfrm>
        <a:graphic>
          <a:graphicData uri="http://schemas.openxmlformats.org/drawingml/2006/table">
            <a:tbl>
              <a:tblPr firstRow="1" bandRow="1">
                <a:tableStyleId>{5C22544A-7EE6-4342-B048-85BDC9FD1C3A}</a:tableStyleId>
              </a:tblPr>
              <a:tblGrid>
                <a:gridCol w="3839135"/>
                <a:gridCol w="4619065"/>
              </a:tblGrid>
              <a:tr h="484909">
                <a:tc>
                  <a:txBody>
                    <a:bodyPr/>
                    <a:lstStyle/>
                    <a:p>
                      <a:pPr algn="ctr"/>
                      <a:r>
                        <a:rPr lang="en-US" sz="2400" dirty="0" smtClean="0">
                          <a:latin typeface="Times New Roman" pitchFamily="18" charset="0"/>
                          <a:cs typeface="Times New Roman" pitchFamily="18" charset="0"/>
                        </a:rPr>
                        <a:t>Bangkok</a:t>
                      </a:r>
                      <a:r>
                        <a:rPr lang="en-US" sz="2400" baseline="0" dirty="0" smtClean="0">
                          <a:latin typeface="Times New Roman" pitchFamily="18" charset="0"/>
                          <a:cs typeface="Times New Roman" pitchFamily="18" charset="0"/>
                        </a:rPr>
                        <a:t> Airport</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Information</a:t>
                      </a:r>
                      <a:endParaRPr lang="en-US" sz="2400" dirty="0">
                        <a:latin typeface="Times New Roman" pitchFamily="18" charset="0"/>
                        <a:cs typeface="Times New Roman" pitchFamily="18" charset="0"/>
                      </a:endParaRPr>
                    </a:p>
                  </a:txBody>
                  <a:tcPr/>
                </a:tc>
              </a:tr>
              <a:tr h="484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1. Name</a:t>
                      </a:r>
                    </a:p>
                  </a:txBody>
                  <a:tcPr/>
                </a:tc>
                <a:tc>
                  <a:txBody>
                    <a:bodyPr/>
                    <a:lstStyle/>
                    <a:p>
                      <a:endParaRPr lang="en-US" sz="2400" dirty="0">
                        <a:latin typeface="Times New Roman" pitchFamily="18" charset="0"/>
                        <a:cs typeface="Times New Roman" pitchFamily="18" charset="0"/>
                      </a:endParaRPr>
                    </a:p>
                  </a:txBody>
                  <a:tcPr/>
                </a:tc>
              </a:tr>
              <a:tr h="484909">
                <a:tc>
                  <a:txBody>
                    <a:bodyPr/>
                    <a:lstStyle/>
                    <a:p>
                      <a:r>
                        <a:rPr lang="en-US" sz="2400" dirty="0" smtClean="0">
                          <a:latin typeface="Times New Roman" pitchFamily="18" charset="0"/>
                          <a:cs typeface="Times New Roman" pitchFamily="18" charset="0"/>
                        </a:rPr>
                        <a:t>2. Origin of the name</a:t>
                      </a:r>
                      <a:endParaRPr lang="en-US" sz="2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latin typeface="Times New Roman" pitchFamily="18" charset="0"/>
                        <a:cs typeface="Times New Roman" pitchFamily="18" charset="0"/>
                      </a:endParaRPr>
                    </a:p>
                  </a:txBody>
                  <a:tcPr/>
                </a:tc>
              </a:tr>
              <a:tr h="484909">
                <a:tc>
                  <a:txBody>
                    <a:bodyPr/>
                    <a:lstStyle/>
                    <a:p>
                      <a:r>
                        <a:rPr lang="en-US" sz="2400" dirty="0" smtClean="0">
                          <a:latin typeface="Times New Roman" pitchFamily="18" charset="0"/>
                          <a:cs typeface="Times New Roman" pitchFamily="18" charset="0"/>
                        </a:rPr>
                        <a:t>3. Chosen by</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484909">
                <a:tc>
                  <a:txBody>
                    <a:bodyPr/>
                    <a:lstStyle/>
                    <a:p>
                      <a:r>
                        <a:rPr lang="en-US" sz="2400" dirty="0" smtClean="0">
                          <a:latin typeface="Times New Roman" pitchFamily="18" charset="0"/>
                          <a:cs typeface="Times New Roman" pitchFamily="18" charset="0"/>
                        </a:rPr>
                        <a:t>4. Meaning</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484909">
                <a:tc>
                  <a:txBody>
                    <a:bodyPr/>
                    <a:lstStyle/>
                    <a:p>
                      <a:r>
                        <a:rPr lang="en-US" sz="2400" dirty="0" smtClean="0">
                          <a:latin typeface="Times New Roman" pitchFamily="18" charset="0"/>
                          <a:cs typeface="Times New Roman" pitchFamily="18" charset="0"/>
                        </a:rPr>
                        <a:t>5.Distance from Bangkok</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484909">
                <a:tc>
                  <a:txBody>
                    <a:bodyPr/>
                    <a:lstStyle/>
                    <a:p>
                      <a:r>
                        <a:rPr lang="en-US" sz="2400" dirty="0" smtClean="0">
                          <a:latin typeface="Times New Roman" pitchFamily="18" charset="0"/>
                          <a:cs typeface="Times New Roman" pitchFamily="18" charset="0"/>
                        </a:rPr>
                        <a:t>6. Runway</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484909">
                <a:tc>
                  <a:txBody>
                    <a:bodyPr/>
                    <a:lstStyle/>
                    <a:p>
                      <a:r>
                        <a:rPr lang="en-US" sz="2400" dirty="0" smtClean="0">
                          <a:latin typeface="Times New Roman" pitchFamily="18" charset="0"/>
                          <a:cs typeface="Times New Roman" pitchFamily="18" charset="0"/>
                        </a:rPr>
                        <a:t>7.Length</a:t>
                      </a:r>
                      <a:r>
                        <a:rPr lang="en-US" sz="2400" baseline="0" dirty="0" smtClean="0">
                          <a:latin typeface="Times New Roman" pitchFamily="18" charset="0"/>
                          <a:cs typeface="Times New Roman" pitchFamily="18" charset="0"/>
                        </a:rPr>
                        <a:t> of runways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484909">
                <a:tc>
                  <a:txBody>
                    <a:bodyPr/>
                    <a:lstStyle/>
                    <a:p>
                      <a:r>
                        <a:rPr lang="en-US" sz="2400" dirty="0" smtClean="0">
                          <a:latin typeface="Times New Roman" pitchFamily="18" charset="0"/>
                          <a:cs typeface="Times New Roman" pitchFamily="18" charset="0"/>
                        </a:rPr>
                        <a:t>8.Aircraft control per hour</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484909">
                <a:tc>
                  <a:txBody>
                    <a:bodyPr/>
                    <a:lstStyle/>
                    <a:p>
                      <a:r>
                        <a:rPr lang="en-US" sz="2400" dirty="0" smtClean="0">
                          <a:latin typeface="Times New Roman" pitchFamily="18" charset="0"/>
                          <a:cs typeface="Times New Roman" pitchFamily="18" charset="0"/>
                        </a:rPr>
                        <a:t>9. Number of</a:t>
                      </a:r>
                      <a:r>
                        <a:rPr lang="en-US" sz="2400" baseline="0" dirty="0" smtClean="0">
                          <a:latin typeface="Times New Roman" pitchFamily="18" charset="0"/>
                          <a:cs typeface="Times New Roman" pitchFamily="18" charset="0"/>
                        </a:rPr>
                        <a:t> passengers</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484909">
                <a:tc>
                  <a:txBody>
                    <a:bodyPr/>
                    <a:lstStyle/>
                    <a:p>
                      <a:r>
                        <a:rPr lang="en-US" sz="2400" dirty="0" smtClean="0">
                          <a:latin typeface="Times New Roman" pitchFamily="18" charset="0"/>
                          <a:cs typeface="Times New Roman" pitchFamily="18" charset="0"/>
                        </a:rPr>
                        <a:t>10. Number future</a:t>
                      </a:r>
                      <a:r>
                        <a:rPr lang="en-US" sz="2400" baseline="0" dirty="0" smtClean="0">
                          <a:latin typeface="Times New Roman" pitchFamily="18" charset="0"/>
                          <a:cs typeface="Times New Roman" pitchFamily="18" charset="0"/>
                        </a:rPr>
                        <a:t> passengers</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bl>
          </a:graphicData>
        </a:graphic>
      </p:graphicFrame>
      <p:sp>
        <p:nvSpPr>
          <p:cNvPr id="4" name="TextBox 3"/>
          <p:cNvSpPr txBox="1"/>
          <p:nvPr/>
        </p:nvSpPr>
        <p:spPr>
          <a:xfrm>
            <a:off x="350164" y="457200"/>
            <a:ext cx="3886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Complete the Chart:</a:t>
            </a:r>
            <a:endParaRPr lang="en-US" sz="3200" dirty="0">
              <a:latin typeface="Times New Roman" pitchFamily="18" charset="0"/>
              <a:cs typeface="Times New Roman" pitchFamily="18" charset="0"/>
            </a:endParaRPr>
          </a:p>
        </p:txBody>
      </p:sp>
      <p:sp>
        <p:nvSpPr>
          <p:cNvPr id="6" name="Rectangle 5"/>
          <p:cNvSpPr/>
          <p:nvPr/>
        </p:nvSpPr>
        <p:spPr>
          <a:xfrm>
            <a:off x="4418632" y="1794122"/>
            <a:ext cx="1978427" cy="461665"/>
          </a:xfrm>
          <a:prstGeom prst="rect">
            <a:avLst/>
          </a:prstGeom>
        </p:spPr>
        <p:txBody>
          <a:bodyPr wrap="none">
            <a:spAutoFit/>
          </a:bodyPr>
          <a:lstStyle/>
          <a:p>
            <a:r>
              <a:rPr lang="en-US" sz="2400" dirty="0" err="1">
                <a:latin typeface="Times New Roman" pitchFamily="18" charset="0"/>
                <a:cs typeface="Times New Roman" pitchFamily="18" charset="0"/>
              </a:rPr>
              <a:t>Suvarnabhumi</a:t>
            </a:r>
            <a:endParaRPr lang="en-US" sz="2400" dirty="0">
              <a:latin typeface="Times New Roman" pitchFamily="18" charset="0"/>
              <a:cs typeface="Times New Roman" pitchFamily="18" charset="0"/>
            </a:endParaRPr>
          </a:p>
        </p:txBody>
      </p:sp>
      <p:sp>
        <p:nvSpPr>
          <p:cNvPr id="7" name="Rectangle 6"/>
          <p:cNvSpPr/>
          <p:nvPr/>
        </p:nvSpPr>
        <p:spPr>
          <a:xfrm>
            <a:off x="4445085" y="2274837"/>
            <a:ext cx="1936749" cy="461665"/>
          </a:xfrm>
          <a:prstGeom prst="rect">
            <a:avLst/>
          </a:prstGeom>
        </p:spPr>
        <p:txBody>
          <a:bodyPr wrap="none">
            <a:spAutoFit/>
          </a:bodyPr>
          <a:lstStyle/>
          <a:p>
            <a:pPr>
              <a:defRPr/>
            </a:pPr>
            <a:r>
              <a:rPr lang="en-US" sz="2400" dirty="0">
                <a:latin typeface="Times New Roman" pitchFamily="18" charset="0"/>
                <a:cs typeface="Times New Roman" pitchFamily="18" charset="0"/>
              </a:rPr>
              <a:t>From Sanskrit</a:t>
            </a:r>
          </a:p>
        </p:txBody>
      </p:sp>
      <p:sp>
        <p:nvSpPr>
          <p:cNvPr id="8" name="Rectangle 7"/>
          <p:cNvSpPr/>
          <p:nvPr/>
        </p:nvSpPr>
        <p:spPr>
          <a:xfrm>
            <a:off x="4332912" y="2736502"/>
            <a:ext cx="3447419" cy="461665"/>
          </a:xfrm>
          <a:prstGeom prst="rect">
            <a:avLst/>
          </a:prstGeom>
        </p:spPr>
        <p:txBody>
          <a:bodyPr wrap="none">
            <a:spAutoFit/>
          </a:bodyPr>
          <a:lstStyle/>
          <a:p>
            <a:r>
              <a:rPr lang="en-US" sz="2400" dirty="0">
                <a:latin typeface="Times New Roman" pitchFamily="18" charset="0"/>
                <a:cs typeface="Times New Roman" pitchFamily="18" charset="0"/>
              </a:rPr>
              <a:t>King </a:t>
            </a:r>
            <a:r>
              <a:rPr lang="en-US" sz="2400" dirty="0" err="1">
                <a:latin typeface="Times New Roman" pitchFamily="18" charset="0"/>
                <a:cs typeface="Times New Roman" pitchFamily="18" charset="0"/>
              </a:rPr>
              <a:t>Bhumibol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Adulyadie</a:t>
            </a:r>
            <a:endParaRPr lang="en-US" sz="2400" dirty="0">
              <a:latin typeface="Times New Roman" pitchFamily="18" charset="0"/>
              <a:cs typeface="Times New Roman" pitchFamily="18" charset="0"/>
            </a:endParaRPr>
          </a:p>
        </p:txBody>
      </p:sp>
      <p:sp>
        <p:nvSpPr>
          <p:cNvPr id="9" name="Rectangle 8"/>
          <p:cNvSpPr/>
          <p:nvPr/>
        </p:nvSpPr>
        <p:spPr>
          <a:xfrm>
            <a:off x="4484464" y="3198167"/>
            <a:ext cx="1696298" cy="461665"/>
          </a:xfrm>
          <a:prstGeom prst="rect">
            <a:avLst/>
          </a:prstGeom>
        </p:spPr>
        <p:txBody>
          <a:bodyPr wrap="none">
            <a:spAutoFit/>
          </a:bodyPr>
          <a:lstStyle/>
          <a:p>
            <a:r>
              <a:rPr lang="en-US" sz="2400" dirty="0">
                <a:latin typeface="Times New Roman" pitchFamily="18" charset="0"/>
                <a:cs typeface="Times New Roman" pitchFamily="18" charset="0"/>
              </a:rPr>
              <a:t>Golden land</a:t>
            </a:r>
          </a:p>
        </p:txBody>
      </p:sp>
      <p:sp>
        <p:nvSpPr>
          <p:cNvPr id="10" name="Rectangle 9"/>
          <p:cNvSpPr/>
          <p:nvPr/>
        </p:nvSpPr>
        <p:spPr>
          <a:xfrm>
            <a:off x="4379995" y="3715166"/>
            <a:ext cx="3942105" cy="461665"/>
          </a:xfrm>
          <a:prstGeom prst="rect">
            <a:avLst/>
          </a:prstGeom>
        </p:spPr>
        <p:txBody>
          <a:bodyPr wrap="none">
            <a:spAutoFit/>
          </a:bodyPr>
          <a:lstStyle/>
          <a:p>
            <a:r>
              <a:rPr lang="en-US" sz="2400" dirty="0">
                <a:latin typeface="Times New Roman" pitchFamily="18" charset="0"/>
                <a:cs typeface="Times New Roman" pitchFamily="18" charset="0"/>
              </a:rPr>
              <a:t>30 kilometers east of Bangkok</a:t>
            </a:r>
          </a:p>
        </p:txBody>
      </p:sp>
      <p:sp>
        <p:nvSpPr>
          <p:cNvPr id="11" name="Rectangle 10"/>
          <p:cNvSpPr/>
          <p:nvPr/>
        </p:nvSpPr>
        <p:spPr>
          <a:xfrm>
            <a:off x="4305300" y="4191000"/>
            <a:ext cx="4183518" cy="461665"/>
          </a:xfrm>
          <a:prstGeom prst="rect">
            <a:avLst/>
          </a:prstGeom>
        </p:spPr>
        <p:txBody>
          <a:bodyPr wrap="none">
            <a:spAutoFit/>
          </a:bodyPr>
          <a:lstStyle/>
          <a:p>
            <a:r>
              <a:rPr lang="en-US" sz="2400" dirty="0">
                <a:latin typeface="Times New Roman" pitchFamily="18" charset="0"/>
                <a:cs typeface="Times New Roman" pitchFamily="18" charset="0"/>
              </a:rPr>
              <a:t>Two parallel both 60 meter wide</a:t>
            </a:r>
          </a:p>
        </p:txBody>
      </p:sp>
      <p:sp>
        <p:nvSpPr>
          <p:cNvPr id="12" name="Rectangle 11"/>
          <p:cNvSpPr/>
          <p:nvPr/>
        </p:nvSpPr>
        <p:spPr>
          <a:xfrm>
            <a:off x="4297270" y="4723745"/>
            <a:ext cx="4695516" cy="461665"/>
          </a:xfrm>
          <a:prstGeom prst="rect">
            <a:avLst/>
          </a:prstGeom>
        </p:spPr>
        <p:txBody>
          <a:bodyPr wrap="none">
            <a:spAutoFit/>
          </a:bodyPr>
          <a:lstStyle/>
          <a:p>
            <a:r>
              <a:rPr lang="en-US" sz="2400" dirty="0">
                <a:latin typeface="Times New Roman" pitchFamily="18" charset="0"/>
                <a:cs typeface="Times New Roman" pitchFamily="18" charset="0"/>
              </a:rPr>
              <a:t>One is 4000 and other is3700 meters</a:t>
            </a:r>
          </a:p>
        </p:txBody>
      </p:sp>
      <p:sp>
        <p:nvSpPr>
          <p:cNvPr id="13" name="Rectangle 12"/>
          <p:cNvSpPr/>
          <p:nvPr/>
        </p:nvSpPr>
        <p:spPr>
          <a:xfrm>
            <a:off x="4297270" y="5185410"/>
            <a:ext cx="3703258" cy="461665"/>
          </a:xfrm>
          <a:prstGeom prst="rect">
            <a:avLst/>
          </a:prstGeom>
        </p:spPr>
        <p:txBody>
          <a:bodyPr wrap="none">
            <a:spAutoFit/>
          </a:bodyPr>
          <a:lstStyle/>
          <a:p>
            <a:r>
              <a:rPr lang="en-US" sz="2400" dirty="0">
                <a:latin typeface="Times New Roman" pitchFamily="18" charset="0"/>
                <a:cs typeface="Times New Roman" pitchFamily="18" charset="0"/>
              </a:rPr>
              <a:t>76 flight operations per hour</a:t>
            </a:r>
          </a:p>
        </p:txBody>
      </p:sp>
      <p:sp>
        <p:nvSpPr>
          <p:cNvPr id="14" name="Rectangle 13"/>
          <p:cNvSpPr/>
          <p:nvPr/>
        </p:nvSpPr>
        <p:spPr>
          <a:xfrm>
            <a:off x="4368975" y="5677853"/>
            <a:ext cx="2866490" cy="461665"/>
          </a:xfrm>
          <a:prstGeom prst="rect">
            <a:avLst/>
          </a:prstGeom>
        </p:spPr>
        <p:txBody>
          <a:bodyPr wrap="none">
            <a:spAutoFit/>
          </a:bodyPr>
          <a:lstStyle/>
          <a:p>
            <a:r>
              <a:rPr lang="en-US" sz="2400" dirty="0">
                <a:latin typeface="Times New Roman" pitchFamily="18" charset="0"/>
                <a:cs typeface="Times New Roman" pitchFamily="18" charset="0"/>
              </a:rPr>
              <a:t>45 million passengers</a:t>
            </a:r>
          </a:p>
        </p:txBody>
      </p:sp>
      <p:sp>
        <p:nvSpPr>
          <p:cNvPr id="15" name="Rectangle 14"/>
          <p:cNvSpPr/>
          <p:nvPr/>
        </p:nvSpPr>
        <p:spPr>
          <a:xfrm>
            <a:off x="4225934" y="6149043"/>
            <a:ext cx="4002058" cy="461665"/>
          </a:xfrm>
          <a:prstGeom prst="rect">
            <a:avLst/>
          </a:prstGeom>
        </p:spPr>
        <p:txBody>
          <a:bodyPr wrap="none">
            <a:spAutoFit/>
          </a:bodyPr>
          <a:lstStyle/>
          <a:p>
            <a:r>
              <a:rPr lang="en-US" sz="2400" dirty="0">
                <a:latin typeface="Times New Roman" pitchFamily="18" charset="0"/>
                <a:cs typeface="Times New Roman" pitchFamily="18" charset="0"/>
              </a:rPr>
              <a:t>65 million passengers per year.</a:t>
            </a:r>
          </a:p>
        </p:txBody>
      </p:sp>
      <p:sp>
        <p:nvSpPr>
          <p:cNvPr id="5" name="Explosion 1 4"/>
          <p:cNvSpPr/>
          <p:nvPr/>
        </p:nvSpPr>
        <p:spPr>
          <a:xfrm>
            <a:off x="5867400" y="76200"/>
            <a:ext cx="3064480" cy="1295400"/>
          </a:xfrm>
          <a:prstGeom prst="irregularSeal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Individual</a:t>
            </a:r>
            <a:r>
              <a:rPr lang="en-US" sz="2800" dirty="0" smtClean="0"/>
              <a:t> Work</a:t>
            </a:r>
            <a:endParaRPr lang="en-US" sz="2800" dirty="0"/>
          </a:p>
        </p:txBody>
      </p:sp>
    </p:spTree>
    <p:extLst>
      <p:ext uri="{BB962C8B-B14F-4D97-AF65-F5344CB8AC3E}">
        <p14:creationId xmlns:p14="http://schemas.microsoft.com/office/powerpoint/2010/main" val="16538865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4325" y="762000"/>
            <a:ext cx="5010150"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Read </a:t>
            </a:r>
            <a:r>
              <a:rPr lang="en-US" sz="2800" dirty="0" smtClean="0">
                <a:latin typeface="Times New Roman" pitchFamily="18" charset="0"/>
                <a:cs typeface="Times New Roman" pitchFamily="18" charset="0"/>
              </a:rPr>
              <a:t>the following text and fill in the gaps with appropriate  words to make a meaningful one. </a:t>
            </a:r>
            <a:endParaRPr lang="en-US" sz="2800" dirty="0">
              <a:latin typeface="Times New Roman" pitchFamily="18" charset="0"/>
              <a:cs typeface="Times New Roman" pitchFamily="18" charset="0"/>
            </a:endParaRPr>
          </a:p>
        </p:txBody>
      </p:sp>
      <p:sp>
        <p:nvSpPr>
          <p:cNvPr id="4" name="TextBox 3"/>
          <p:cNvSpPr txBox="1"/>
          <p:nvPr/>
        </p:nvSpPr>
        <p:spPr>
          <a:xfrm>
            <a:off x="533400" y="2667000"/>
            <a:ext cx="8229600" cy="2246769"/>
          </a:xfrm>
          <a:prstGeom prst="rect">
            <a:avLst/>
          </a:prstGeom>
          <a:noFill/>
          <a:ln>
            <a:solidFill>
              <a:schemeClr val="accent6">
                <a:lumMod val="75000"/>
              </a:schemeClr>
            </a:solidFill>
          </a:ln>
        </p:spPr>
        <p:txBody>
          <a:bodyPr wrap="square" rtlCol="0">
            <a:spAutoFit/>
          </a:bodyPr>
          <a:lstStyle/>
          <a:p>
            <a:r>
              <a:rPr lang="en-US" sz="2800" dirty="0" err="1" smtClean="0">
                <a:latin typeface="Times New Roman" pitchFamily="18" charset="0"/>
                <a:cs typeface="Times New Roman" pitchFamily="18" charset="0"/>
              </a:rPr>
              <a:t>Suvarnabhumi</a:t>
            </a:r>
            <a:r>
              <a:rPr lang="en-US" sz="2800" dirty="0" smtClean="0">
                <a:latin typeface="Times New Roman" pitchFamily="18" charset="0"/>
                <a:cs typeface="Times New Roman" pitchFamily="18" charset="0"/>
              </a:rPr>
              <a:t> Airport is the (a)                       biggest passenger terminal building in the world. This (b)  airport has two ©               runways, and they have the capacity to manage 45 million passengers (d)          year. It is a complete airfield of (e)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5" name="TextBox 4"/>
          <p:cNvSpPr txBox="1"/>
          <p:nvPr/>
        </p:nvSpPr>
        <p:spPr>
          <a:xfrm>
            <a:off x="5553075" y="2686050"/>
            <a:ext cx="1066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fourth</a:t>
            </a:r>
            <a:endParaRPr lang="en-US" sz="2800" dirty="0">
              <a:latin typeface="Times New Roman" pitchFamily="18" charset="0"/>
              <a:cs typeface="Times New Roman" pitchFamily="18" charset="0"/>
            </a:endParaRPr>
          </a:p>
        </p:txBody>
      </p:sp>
      <p:sp>
        <p:nvSpPr>
          <p:cNvPr id="6" name="TextBox 5"/>
          <p:cNvSpPr txBox="1"/>
          <p:nvPr/>
        </p:nvSpPr>
        <p:spPr>
          <a:xfrm>
            <a:off x="7696200" y="3167390"/>
            <a:ext cx="1676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enormous</a:t>
            </a:r>
            <a:endParaRPr lang="en-US" sz="2800" dirty="0">
              <a:latin typeface="Times New Roman" pitchFamily="18" charset="0"/>
              <a:cs typeface="Times New Roman" pitchFamily="18" charset="0"/>
            </a:endParaRPr>
          </a:p>
        </p:txBody>
      </p:sp>
      <p:sp>
        <p:nvSpPr>
          <p:cNvPr id="7" name="TextBox 6"/>
          <p:cNvSpPr txBox="1"/>
          <p:nvPr/>
        </p:nvSpPr>
        <p:spPr>
          <a:xfrm>
            <a:off x="3124200" y="3528774"/>
            <a:ext cx="1295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parallel</a:t>
            </a:r>
            <a:endParaRPr lang="en-US" sz="2800" dirty="0">
              <a:latin typeface="Times New Roman" pitchFamily="18" charset="0"/>
              <a:cs typeface="Times New Roman" pitchFamily="18" charset="0"/>
            </a:endParaRPr>
          </a:p>
        </p:txBody>
      </p:sp>
      <p:sp>
        <p:nvSpPr>
          <p:cNvPr id="8" name="TextBox 7"/>
          <p:cNvSpPr txBox="1"/>
          <p:nvPr/>
        </p:nvSpPr>
        <p:spPr>
          <a:xfrm>
            <a:off x="6934200" y="3962400"/>
            <a:ext cx="1076325" cy="523220"/>
          </a:xfrm>
          <a:prstGeom prst="rect">
            <a:avLst/>
          </a:prstGeom>
          <a:noFill/>
        </p:spPr>
        <p:txBody>
          <a:bodyPr wrap="square" rtlCol="0">
            <a:spAutoFit/>
          </a:bodyPr>
          <a:lstStyle/>
          <a:p>
            <a:r>
              <a:rPr lang="en-US" sz="2800" dirty="0">
                <a:latin typeface="Times New Roman" pitchFamily="18" charset="0"/>
                <a:cs typeface="Times New Roman" pitchFamily="18" charset="0"/>
              </a:rPr>
              <a:t>p</a:t>
            </a:r>
            <a:r>
              <a:rPr lang="en-US" sz="2800" dirty="0" smtClean="0">
                <a:latin typeface="Times New Roman" pitchFamily="18" charset="0"/>
                <a:cs typeface="Times New Roman" pitchFamily="18" charset="0"/>
              </a:rPr>
              <a:t>er/ a</a:t>
            </a:r>
            <a:endParaRPr lang="en-US" sz="2800" dirty="0">
              <a:latin typeface="Times New Roman" pitchFamily="18" charset="0"/>
              <a:cs typeface="Times New Roman" pitchFamily="18" charset="0"/>
            </a:endParaRPr>
          </a:p>
        </p:txBody>
      </p:sp>
      <p:sp>
        <p:nvSpPr>
          <p:cNvPr id="9" name="TextBox 8"/>
          <p:cNvSpPr txBox="1"/>
          <p:nvPr/>
        </p:nvSpPr>
        <p:spPr>
          <a:xfrm>
            <a:off x="4800600" y="4390549"/>
            <a:ext cx="3124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Bangkok/ Thailand</a:t>
            </a:r>
            <a:endParaRPr lang="en-US" sz="2800" dirty="0">
              <a:latin typeface="Times New Roman" pitchFamily="18" charset="0"/>
              <a:cs typeface="Times New Roman" pitchFamily="18" charset="0"/>
            </a:endParaRPr>
          </a:p>
        </p:txBody>
      </p:sp>
      <p:sp>
        <p:nvSpPr>
          <p:cNvPr id="10" name="Explosion 2 9"/>
          <p:cNvSpPr/>
          <p:nvPr/>
        </p:nvSpPr>
        <p:spPr>
          <a:xfrm>
            <a:off x="5715001" y="228600"/>
            <a:ext cx="3276600" cy="2209800"/>
          </a:xfrm>
          <a:prstGeom prst="irregularSeal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Pair Work</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4277414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457200"/>
            <a:ext cx="51816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Listen to the teacher and circle the correct information:</a:t>
            </a:r>
            <a:endParaRPr lang="en-US" sz="3200" dirty="0">
              <a:latin typeface="Times New Roman" pitchFamily="18" charset="0"/>
              <a:cs typeface="Times New Roman" pitchFamily="18" charset="0"/>
            </a:endParaRPr>
          </a:p>
        </p:txBody>
      </p:sp>
      <p:sp>
        <p:nvSpPr>
          <p:cNvPr id="5" name="TextBox 4"/>
          <p:cNvSpPr txBox="1"/>
          <p:nvPr/>
        </p:nvSpPr>
        <p:spPr>
          <a:xfrm>
            <a:off x="381000" y="2667089"/>
            <a:ext cx="8077200" cy="3970318"/>
          </a:xfrm>
          <a:prstGeom prst="rect">
            <a:avLst/>
          </a:prstGeom>
          <a:noFill/>
          <a:ln>
            <a:solidFill>
              <a:schemeClr val="accent6">
                <a:lumMod val="40000"/>
                <a:lumOff val="60000"/>
              </a:schemeClr>
            </a:solidFill>
          </a:ln>
        </p:spPr>
        <p:txBody>
          <a:bodyPr wrap="square" rtlCol="0">
            <a:spAutoFit/>
          </a:bodyPr>
          <a:lstStyle/>
          <a:p>
            <a:pPr marL="342900" indent="-342900">
              <a:buAutoNum type="arabicPeriod"/>
            </a:pPr>
            <a:r>
              <a:rPr lang="en-US" sz="2800" dirty="0" smtClean="0">
                <a:latin typeface="Times New Roman" pitchFamily="18" charset="0"/>
                <a:cs typeface="Times New Roman" pitchFamily="18" charset="0"/>
              </a:rPr>
              <a:t>Checkpoints for arrival:     130/ 131 / 132</a:t>
            </a:r>
          </a:p>
          <a:p>
            <a:pPr marL="342900" indent="-342900">
              <a:buAutoNum type="arabicPeriod"/>
            </a:pPr>
            <a:r>
              <a:rPr lang="en-US" sz="2800" dirty="0" smtClean="0">
                <a:latin typeface="Times New Roman" pitchFamily="18" charset="0"/>
                <a:cs typeface="Times New Roman" pitchFamily="18" charset="0"/>
              </a:rPr>
              <a:t>Checkpoints for departures : 70   / 71 /    72</a:t>
            </a:r>
          </a:p>
          <a:p>
            <a:pPr marL="342900" indent="-342900">
              <a:buAutoNum type="arabicPeriod"/>
            </a:pPr>
            <a:r>
              <a:rPr lang="en-US" sz="2800" dirty="0" smtClean="0">
                <a:latin typeface="Times New Roman" pitchFamily="18" charset="0"/>
                <a:cs typeface="Times New Roman" pitchFamily="18" charset="0"/>
              </a:rPr>
              <a:t>Custom control checkpoints for arrivals: 25 /  26  /27</a:t>
            </a:r>
          </a:p>
          <a:p>
            <a:pPr marL="342900" indent="-342900">
              <a:buAutoNum type="arabicPeriod"/>
            </a:pPr>
            <a:r>
              <a:rPr lang="en-US" sz="2800" dirty="0">
                <a:latin typeface="Times New Roman" pitchFamily="18" charset="0"/>
                <a:cs typeface="Times New Roman" pitchFamily="18" charset="0"/>
              </a:rPr>
              <a:t>Custom control checkpoints </a:t>
            </a:r>
            <a:r>
              <a:rPr lang="en-US" sz="2800" dirty="0" smtClean="0">
                <a:latin typeface="Times New Roman" pitchFamily="18" charset="0"/>
                <a:cs typeface="Times New Roman" pitchFamily="18" charset="0"/>
              </a:rPr>
              <a:t>for departures: 4 /6  /   8</a:t>
            </a:r>
          </a:p>
          <a:p>
            <a:pPr marL="342900" indent="-342900">
              <a:buAutoNum type="arabicPeriod"/>
            </a:pPr>
            <a:r>
              <a:rPr lang="en-US" sz="2800" dirty="0" smtClean="0">
                <a:latin typeface="Times New Roman" pitchFamily="18" charset="0"/>
                <a:cs typeface="Times New Roman" pitchFamily="18" charset="0"/>
              </a:rPr>
              <a:t>Baggage conveyor belts:    20    /    22    / 24</a:t>
            </a:r>
          </a:p>
          <a:p>
            <a:pPr marL="342900" indent="-342900">
              <a:buAutoNum type="arabicPeriod"/>
            </a:pPr>
            <a:r>
              <a:rPr lang="en-US" sz="2800" dirty="0" smtClean="0">
                <a:latin typeface="Times New Roman" pitchFamily="18" charset="0"/>
                <a:cs typeface="Times New Roman" pitchFamily="18" charset="0"/>
              </a:rPr>
              <a:t>Check in counters :     360   / 361  / 362</a:t>
            </a:r>
          </a:p>
          <a:p>
            <a:pPr marL="342900" indent="-342900">
              <a:buAutoNum type="arabicPeriod"/>
            </a:pPr>
            <a:r>
              <a:rPr lang="en-US" sz="2800" dirty="0" smtClean="0">
                <a:latin typeface="Times New Roman" pitchFamily="18" charset="0"/>
                <a:cs typeface="Times New Roman" pitchFamily="18" charset="0"/>
              </a:rPr>
              <a:t>Moving walkways: 106    /     107  /108</a:t>
            </a:r>
          </a:p>
          <a:p>
            <a:pPr marL="342900" indent="-342900">
              <a:buAutoNum type="arabicPeriod"/>
            </a:pPr>
            <a:r>
              <a:rPr lang="en-US" sz="2800" dirty="0" smtClean="0">
                <a:latin typeface="Times New Roman" pitchFamily="18" charset="0"/>
                <a:cs typeface="Times New Roman" pitchFamily="18" charset="0"/>
              </a:rPr>
              <a:t>Elevators:     102     / 103      /104</a:t>
            </a:r>
          </a:p>
          <a:p>
            <a:pPr marL="342900" indent="-342900">
              <a:buAutoNum type="arabicPeriod"/>
            </a:pPr>
            <a:r>
              <a:rPr lang="en-US" sz="2800" dirty="0" smtClean="0">
                <a:latin typeface="Times New Roman" pitchFamily="18" charset="0"/>
                <a:cs typeface="Times New Roman" pitchFamily="18" charset="0"/>
              </a:rPr>
              <a:t>Escalators: 81/      82 /       83</a:t>
            </a:r>
          </a:p>
        </p:txBody>
      </p:sp>
      <p:sp>
        <p:nvSpPr>
          <p:cNvPr id="6" name="TextBox 5"/>
          <p:cNvSpPr txBox="1"/>
          <p:nvPr/>
        </p:nvSpPr>
        <p:spPr>
          <a:xfrm>
            <a:off x="381000" y="1905000"/>
            <a:ext cx="447675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Suvarnabhumi</a:t>
            </a:r>
            <a:r>
              <a:rPr lang="en-US" sz="2800" dirty="0" smtClean="0">
                <a:latin typeface="Times New Roman" pitchFamily="18" charset="0"/>
                <a:cs typeface="Times New Roman" pitchFamily="18" charset="0"/>
              </a:rPr>
              <a:t> Airport has:</a:t>
            </a:r>
            <a:endParaRPr lang="en-US" sz="2800" dirty="0">
              <a:latin typeface="Times New Roman" pitchFamily="18" charset="0"/>
              <a:cs typeface="Times New Roman" pitchFamily="18" charset="0"/>
            </a:endParaRPr>
          </a:p>
        </p:txBody>
      </p:sp>
      <p:sp>
        <p:nvSpPr>
          <p:cNvPr id="11" name="Flowchart: Connector 10"/>
          <p:cNvSpPr/>
          <p:nvPr/>
        </p:nvSpPr>
        <p:spPr>
          <a:xfrm>
            <a:off x="4419600" y="2800350"/>
            <a:ext cx="304800" cy="3048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6276975" y="3238500"/>
            <a:ext cx="304800" cy="3048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7095565" y="3657600"/>
            <a:ext cx="304800" cy="3048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7848600" y="4038600"/>
            <a:ext cx="304800" cy="3048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5486400" y="4499848"/>
            <a:ext cx="304800" cy="3048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3657600" y="4924425"/>
            <a:ext cx="304800" cy="3048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4705350" y="5334000"/>
            <a:ext cx="304800" cy="3048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2438400" y="5791200"/>
            <a:ext cx="304800" cy="3048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4343400" y="6172200"/>
            <a:ext cx="304800" cy="3048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Callout 20"/>
          <p:cNvSpPr/>
          <p:nvPr/>
        </p:nvSpPr>
        <p:spPr>
          <a:xfrm>
            <a:off x="6143065" y="438150"/>
            <a:ext cx="2514600" cy="1600200"/>
          </a:xfrm>
          <a:prstGeom prst="down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Group Work</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473671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1796444"/>
            <a:ext cx="72390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Give the answer of the following questions</a:t>
            </a:r>
            <a:endParaRPr lang="en-US" sz="3200" dirty="0">
              <a:latin typeface="Times New Roman" pitchFamily="18" charset="0"/>
              <a:cs typeface="Times New Roman" pitchFamily="18" charset="0"/>
            </a:endParaRPr>
          </a:p>
        </p:txBody>
      </p:sp>
      <p:sp>
        <p:nvSpPr>
          <p:cNvPr id="4" name="TextBox 3"/>
          <p:cNvSpPr txBox="1"/>
          <p:nvPr/>
        </p:nvSpPr>
        <p:spPr>
          <a:xfrm>
            <a:off x="381000" y="2590800"/>
            <a:ext cx="8001000" cy="3539430"/>
          </a:xfrm>
          <a:prstGeom prst="rect">
            <a:avLst/>
          </a:prstGeom>
          <a:noFill/>
          <a:ln>
            <a:solidFill>
              <a:schemeClr val="accent2">
                <a:lumMod val="20000"/>
                <a:lumOff val="80000"/>
              </a:schemeClr>
            </a:solidFill>
          </a:ln>
        </p:spPr>
        <p:txBody>
          <a:bodyPr wrap="square" rtlCol="0">
            <a:spAutoFit/>
          </a:bodyPr>
          <a:lstStyle/>
          <a:p>
            <a:pPr marL="342900" indent="-342900">
              <a:buAutoNum type="alphaLcPeriod"/>
            </a:pPr>
            <a:r>
              <a:rPr lang="en-US" sz="2800" dirty="0" smtClean="0">
                <a:latin typeface="Times New Roman" pitchFamily="18" charset="0"/>
                <a:cs typeface="Times New Roman" pitchFamily="18" charset="0"/>
              </a:rPr>
              <a:t>Where did the plane land and when?</a:t>
            </a:r>
          </a:p>
          <a:p>
            <a:pPr marL="342900" indent="-342900">
              <a:buAutoNum type="alphaLcPeriod"/>
            </a:pPr>
            <a:endParaRPr lang="en-US" sz="2800" dirty="0">
              <a:latin typeface="Times New Roman" pitchFamily="18" charset="0"/>
              <a:cs typeface="Times New Roman" pitchFamily="18" charset="0"/>
            </a:endParaRPr>
          </a:p>
          <a:p>
            <a:pPr marL="342900" indent="-342900">
              <a:buAutoNum type="alphaLcPeriod"/>
            </a:pPr>
            <a:endParaRPr lang="en-US" sz="2800" dirty="0" smtClean="0">
              <a:latin typeface="Times New Roman" pitchFamily="18" charset="0"/>
              <a:cs typeface="Times New Roman" pitchFamily="18" charset="0"/>
            </a:endParaRPr>
          </a:p>
          <a:p>
            <a:pPr marL="342900" indent="-342900">
              <a:buAutoNum type="alphaLcPeriod"/>
            </a:pPr>
            <a:r>
              <a:rPr lang="en-US" sz="2800" dirty="0" smtClean="0">
                <a:latin typeface="Times New Roman" pitchFamily="18" charset="0"/>
                <a:cs typeface="Times New Roman" pitchFamily="18" charset="0"/>
              </a:rPr>
              <a:t>Where did the </a:t>
            </a:r>
            <a:r>
              <a:rPr lang="en-US" sz="2800" dirty="0" smtClean="0">
                <a:latin typeface="Times New Roman" pitchFamily="18" charset="0"/>
                <a:cs typeface="Times New Roman" pitchFamily="18" charset="0"/>
              </a:rPr>
              <a:t>airport </a:t>
            </a:r>
            <a:r>
              <a:rPr lang="en-US" sz="2800" dirty="0" smtClean="0">
                <a:latin typeface="Times New Roman" pitchFamily="18" charset="0"/>
                <a:cs typeface="Times New Roman" pitchFamily="18" charset="0"/>
              </a:rPr>
              <a:t>locate?</a:t>
            </a:r>
          </a:p>
          <a:p>
            <a:pPr marL="342900" indent="-342900">
              <a:buAutoNum type="alphaLcPeriod"/>
            </a:pPr>
            <a:endParaRPr lang="en-US" sz="2800" dirty="0">
              <a:latin typeface="Times New Roman" pitchFamily="18" charset="0"/>
              <a:cs typeface="Times New Roman" pitchFamily="18" charset="0"/>
            </a:endParaRPr>
          </a:p>
          <a:p>
            <a:pPr marL="342900" indent="-342900">
              <a:buAutoNum type="alphaLcPeriod"/>
            </a:pPr>
            <a:endParaRPr lang="en-US" sz="2800" dirty="0" smtClean="0">
              <a:latin typeface="Times New Roman" pitchFamily="18" charset="0"/>
              <a:cs typeface="Times New Roman" pitchFamily="18" charset="0"/>
            </a:endParaRPr>
          </a:p>
          <a:p>
            <a:pPr marL="342900" indent="-342900">
              <a:buAutoNum type="alphaLcPeriod"/>
            </a:pPr>
            <a:r>
              <a:rPr lang="en-US" sz="2800" dirty="0" smtClean="0">
                <a:latin typeface="Times New Roman" pitchFamily="18" charset="0"/>
                <a:cs typeface="Times New Roman" pitchFamily="18" charset="0"/>
              </a:rPr>
              <a:t>Write two sentences about the airport passenger terminal.</a:t>
            </a:r>
            <a:endParaRPr lang="en-US" sz="2800" dirty="0">
              <a:latin typeface="Times New Roman" pitchFamily="18" charset="0"/>
              <a:cs typeface="Times New Roman" pitchFamily="18" charset="0"/>
            </a:endParaRPr>
          </a:p>
        </p:txBody>
      </p:sp>
      <p:sp>
        <p:nvSpPr>
          <p:cNvPr id="8" name="Down Ribbon 7"/>
          <p:cNvSpPr/>
          <p:nvPr/>
        </p:nvSpPr>
        <p:spPr>
          <a:xfrm>
            <a:off x="1913965" y="457200"/>
            <a:ext cx="5334000" cy="1066800"/>
          </a:xfrm>
          <a:prstGeom prst="ribb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Evaluation</a:t>
            </a:r>
            <a:endParaRPr lang="en-US" sz="4000" dirty="0"/>
          </a:p>
        </p:txBody>
      </p:sp>
    </p:spTree>
    <p:extLst>
      <p:ext uri="{BB962C8B-B14F-4D97-AF65-F5344CB8AC3E}">
        <p14:creationId xmlns:p14="http://schemas.microsoft.com/office/powerpoint/2010/main" val="34861241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27428" y="844985"/>
            <a:ext cx="6019800" cy="923330"/>
          </a:xfrm>
          <a:prstGeom prst="rect">
            <a:avLst/>
          </a:prstGeom>
          <a:solidFill>
            <a:srgbClr val="00B0F0"/>
          </a:solidFill>
        </p:spPr>
        <p:txBody>
          <a:bodyPr wrap="square" rtlCol="0">
            <a:spAutoFit/>
          </a:bodyPr>
          <a:lstStyle/>
          <a:p>
            <a:pPr algn="ctr"/>
            <a:r>
              <a:rPr lang="en-US" sz="5400" dirty="0" smtClean="0">
                <a:latin typeface="Times New Roman" pitchFamily="18" charset="0"/>
                <a:cs typeface="Times New Roman" pitchFamily="18" charset="0"/>
              </a:rPr>
              <a:t>Home Work</a:t>
            </a:r>
            <a:endParaRPr lang="en-US" sz="5400" dirty="0">
              <a:latin typeface="Times New Roman" pitchFamily="18" charset="0"/>
              <a:cs typeface="Times New Roman" pitchFamily="18" charset="0"/>
            </a:endParaRPr>
          </a:p>
        </p:txBody>
      </p:sp>
      <p:sp>
        <p:nvSpPr>
          <p:cNvPr id="4" name="TextBox 3"/>
          <p:cNvSpPr txBox="1"/>
          <p:nvPr/>
        </p:nvSpPr>
        <p:spPr>
          <a:xfrm>
            <a:off x="5257800" y="3352800"/>
            <a:ext cx="3657600" cy="1384995"/>
          </a:xfrm>
          <a:prstGeom prst="rect">
            <a:avLst/>
          </a:prstGeom>
          <a:noFill/>
          <a:ln>
            <a:solidFill>
              <a:srgbClr val="FF0000"/>
            </a:solidFill>
          </a:ln>
        </p:spPr>
        <p:txBody>
          <a:bodyPr wrap="square" rtlCol="0">
            <a:spAutoFit/>
          </a:bodyPr>
          <a:lstStyle/>
          <a:p>
            <a:r>
              <a:rPr lang="en-US" sz="2800" dirty="0" smtClean="0">
                <a:latin typeface="Times New Roman" pitchFamily="18" charset="0"/>
                <a:cs typeface="Times New Roman" pitchFamily="18" charset="0"/>
              </a:rPr>
              <a:t>Write a short paragraph on any International airport of Bangladesh.</a:t>
            </a:r>
            <a:endParaRPr lang="en-US" sz="2800" dirty="0">
              <a:latin typeface="Times New Roman" pitchFamily="18" charset="0"/>
              <a:cs typeface="Times New Roman" pitchFamily="18" charset="0"/>
            </a:endParaRPr>
          </a:p>
        </p:txBody>
      </p:sp>
      <p:sp>
        <p:nvSpPr>
          <p:cNvPr id="5" name="Right Arrow 4"/>
          <p:cNvSpPr/>
          <p:nvPr/>
        </p:nvSpPr>
        <p:spPr>
          <a:xfrm>
            <a:off x="4210049" y="3667125"/>
            <a:ext cx="1123951"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G:\Share It\Redmi Y3\photo\IMG_20200408_1837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2590800"/>
            <a:ext cx="3657600" cy="266700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046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Multidocument 3"/>
          <p:cNvSpPr/>
          <p:nvPr/>
        </p:nvSpPr>
        <p:spPr>
          <a:xfrm>
            <a:off x="533400" y="1295400"/>
            <a:ext cx="5029200" cy="2514600"/>
          </a:xfrm>
          <a:prstGeom prst="flowChartMultidocumen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Thanks to all</a:t>
            </a:r>
            <a:endParaRPr lang="en-US" sz="6000" dirty="0"/>
          </a:p>
        </p:txBody>
      </p:sp>
      <p:sp>
        <p:nvSpPr>
          <p:cNvPr id="5" name="Horizontal Scroll 4"/>
          <p:cNvSpPr/>
          <p:nvPr/>
        </p:nvSpPr>
        <p:spPr>
          <a:xfrm>
            <a:off x="1447800" y="4572000"/>
            <a:ext cx="7391400" cy="952500"/>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See you again in the next class.</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9470773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ame 3"/>
          <p:cNvSpPr/>
          <p:nvPr/>
        </p:nvSpPr>
        <p:spPr>
          <a:xfrm>
            <a:off x="1295400" y="533400"/>
            <a:ext cx="6400800" cy="914400"/>
          </a:xfrm>
          <a:prstGeom prst="fram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itchFamily="18" charset="0"/>
                <a:cs typeface="Times New Roman" pitchFamily="18" charset="0"/>
              </a:rPr>
              <a:t>Introduction</a:t>
            </a:r>
            <a:endParaRPr lang="en-US" sz="4400" dirty="0">
              <a:solidFill>
                <a:schemeClr val="tx1"/>
              </a:solidFill>
              <a:latin typeface="Times New Roman" pitchFamily="18" charset="0"/>
              <a:cs typeface="Times New Roman" pitchFamily="18" charset="0"/>
            </a:endParaRPr>
          </a:p>
        </p:txBody>
      </p:sp>
      <p:sp>
        <p:nvSpPr>
          <p:cNvPr id="5" name="TextBox 4"/>
          <p:cNvSpPr txBox="1"/>
          <p:nvPr/>
        </p:nvSpPr>
        <p:spPr>
          <a:xfrm>
            <a:off x="685800" y="3276600"/>
            <a:ext cx="3657600" cy="2862322"/>
          </a:xfrm>
          <a:prstGeom prst="rect">
            <a:avLst/>
          </a:prstGeom>
          <a:solidFill>
            <a:schemeClr val="accent6">
              <a:lumMod val="7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Md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Mizanur</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Rahman</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B.A.(</a:t>
            </a:r>
            <a:r>
              <a:rPr lang="en-US" sz="2000" dirty="0" err="1">
                <a:latin typeface="Times New Roman" pitchFamily="18" charset="0"/>
                <a:cs typeface="Times New Roman" pitchFamily="18" charset="0"/>
              </a:rPr>
              <a:t>Hons</a:t>
            </a:r>
            <a:r>
              <a:rPr lang="en-US" sz="2000" dirty="0">
                <a:latin typeface="Times New Roman" pitchFamily="18" charset="0"/>
                <a:cs typeface="Times New Roman" pitchFamily="18" charset="0"/>
              </a:rPr>
              <a:t>.), M.A. in English, B.Ed.</a:t>
            </a:r>
          </a:p>
          <a:p>
            <a:pPr algn="ctr"/>
            <a:r>
              <a:rPr lang="en-US" sz="2000" dirty="0">
                <a:latin typeface="Times New Roman" pitchFamily="18" charset="0"/>
                <a:cs typeface="Times New Roman" pitchFamily="18" charset="0"/>
              </a:rPr>
              <a:t>Assistant Teacher</a:t>
            </a:r>
          </a:p>
          <a:p>
            <a:r>
              <a:rPr lang="en-US" sz="2000" dirty="0">
                <a:latin typeface="Times New Roman" pitchFamily="18" charset="0"/>
                <a:cs typeface="Times New Roman" pitchFamily="18" charset="0"/>
              </a:rPr>
              <a:t>Police Lines School and College, </a:t>
            </a:r>
            <a:r>
              <a:rPr lang="en-US" sz="2000" dirty="0" err="1">
                <a:latin typeface="Times New Roman" pitchFamily="18" charset="0"/>
                <a:cs typeface="Times New Roman" pitchFamily="18" charset="0"/>
              </a:rPr>
              <a:t>Pabna</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E-mail: </a:t>
            </a:r>
            <a:r>
              <a:rPr lang="en-US" sz="2000" u="sng" dirty="0">
                <a:latin typeface="Times New Roman" pitchFamily="18" charset="0"/>
                <a:cs typeface="Times New Roman" pitchFamily="18" charset="0"/>
                <a:hlinkClick r:id="rId3"/>
              </a:rPr>
              <a:t>mizanplsc@gmail.com</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Cell Phone :</a:t>
            </a:r>
            <a:r>
              <a:rPr lang="en-US" sz="2000" dirty="0" smtClean="0">
                <a:latin typeface="Times New Roman" pitchFamily="18" charset="0"/>
                <a:cs typeface="Times New Roman" pitchFamily="18" charset="0"/>
              </a:rPr>
              <a:t>01737979719</a:t>
            </a:r>
            <a:endParaRPr lang="en-US" sz="2000" dirty="0">
              <a:latin typeface="Times New Roman" pitchFamily="18" charset="0"/>
              <a:cs typeface="Times New Roman" pitchFamily="18" charset="0"/>
            </a:endParaRPr>
          </a:p>
        </p:txBody>
      </p:sp>
      <p:sp>
        <p:nvSpPr>
          <p:cNvPr id="6" name="TextBox 5"/>
          <p:cNvSpPr txBox="1"/>
          <p:nvPr/>
        </p:nvSpPr>
        <p:spPr>
          <a:xfrm>
            <a:off x="4791075" y="3276600"/>
            <a:ext cx="3733800" cy="2862322"/>
          </a:xfrm>
          <a:prstGeom prst="rect">
            <a:avLst/>
          </a:prstGeom>
          <a:solidFill>
            <a:schemeClr val="accent1">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Class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VIII</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Subject: English 1</a:t>
            </a:r>
            <a:r>
              <a:rPr lang="en-US" sz="2000" baseline="30000" dirty="0">
                <a:latin typeface="Times New Roman" pitchFamily="18" charset="0"/>
                <a:cs typeface="Times New Roman" pitchFamily="18" charset="0"/>
              </a:rPr>
              <a:t>st</a:t>
            </a:r>
            <a:r>
              <a:rPr lang="en-US" sz="2000" dirty="0">
                <a:latin typeface="Times New Roman" pitchFamily="18" charset="0"/>
                <a:cs typeface="Times New Roman" pitchFamily="18" charset="0"/>
              </a:rPr>
              <a:t> Paper</a:t>
            </a:r>
          </a:p>
          <a:p>
            <a:r>
              <a:rPr lang="en-US" sz="2000" dirty="0">
                <a:latin typeface="Times New Roman" pitchFamily="18" charset="0"/>
                <a:cs typeface="Times New Roman" pitchFamily="18" charset="0"/>
              </a:rPr>
              <a:t>Unit: </a:t>
            </a:r>
            <a:r>
              <a:rPr lang="en-US" sz="2000" dirty="0" smtClean="0">
                <a:latin typeface="Times New Roman" pitchFamily="18" charset="0"/>
                <a:cs typeface="Times New Roman" pitchFamily="18" charset="0"/>
              </a:rPr>
              <a:t>Six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Going on a foreign trip) </a:t>
            </a:r>
          </a:p>
          <a:p>
            <a:r>
              <a:rPr lang="en-US" sz="2000" dirty="0" smtClean="0">
                <a:latin typeface="Times New Roman" pitchFamily="18" charset="0"/>
                <a:cs typeface="Times New Roman" pitchFamily="18" charset="0"/>
              </a:rPr>
              <a:t>Lesson</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Seven</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Lesson </a:t>
            </a:r>
            <a:r>
              <a:rPr lang="en-US" sz="2000" dirty="0" smtClean="0">
                <a:latin typeface="Times New Roman" pitchFamily="18" charset="0"/>
                <a:cs typeface="Times New Roman" pitchFamily="18" charset="0"/>
              </a:rPr>
              <a:t>Title: Reaching Bangkok</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Class Duration: 40 minutes</a:t>
            </a:r>
          </a:p>
          <a:p>
            <a:r>
              <a:rPr lang="en-US" sz="2000" dirty="0">
                <a:latin typeface="Times New Roman" pitchFamily="18" charset="0"/>
                <a:cs typeface="Times New Roman" pitchFamily="18" charset="0"/>
              </a:rPr>
              <a:t>Date: </a:t>
            </a:r>
            <a:r>
              <a:rPr lang="en-US" sz="2000" dirty="0" smtClean="0">
                <a:latin typeface="Times New Roman" pitchFamily="18" charset="0"/>
                <a:cs typeface="Times New Roman" pitchFamily="18" charset="0"/>
              </a:rPr>
              <a:t>16/07/2020</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1638300"/>
            <a:ext cx="1524000" cy="1600200"/>
          </a:xfrm>
          <a:prstGeom prst="rect">
            <a:avLst/>
          </a:prstGeom>
        </p:spPr>
      </p:pic>
      <p:pic>
        <p:nvPicPr>
          <p:cNvPr id="8" name="Picture 2" descr="C:\Users\user\Downloads\English-For-Today-Class-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1113" y="1609725"/>
            <a:ext cx="1483156"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83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63995" y="600074"/>
            <a:ext cx="4724400"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Look at the picture</a:t>
            </a:r>
            <a:endParaRPr lang="en-US" sz="3600" dirty="0">
              <a:latin typeface="Times New Roman" pitchFamily="18" charset="0"/>
              <a:cs typeface="Times New Roman" pitchFamily="18" charset="0"/>
            </a:endParaRPr>
          </a:p>
        </p:txBody>
      </p:sp>
      <p:sp>
        <p:nvSpPr>
          <p:cNvPr id="5" name="TextBox 4"/>
          <p:cNvSpPr txBox="1"/>
          <p:nvPr/>
        </p:nvSpPr>
        <p:spPr>
          <a:xfrm>
            <a:off x="914400" y="4200525"/>
            <a:ext cx="6934200" cy="1384995"/>
          </a:xfrm>
          <a:prstGeom prst="rect">
            <a:avLst/>
          </a:prstGeom>
          <a:noFill/>
        </p:spPr>
        <p:txBody>
          <a:bodyPr wrap="square" rtlCol="0">
            <a:spAutoFit/>
          </a:bodyPr>
          <a:lstStyle/>
          <a:p>
            <a:pPr marL="342900" indent="-342900">
              <a:buAutoNum type="alphaLcPeriod"/>
            </a:pPr>
            <a:r>
              <a:rPr lang="en-US" sz="2800" dirty="0" smtClean="0">
                <a:latin typeface="Times New Roman" pitchFamily="18" charset="0"/>
                <a:cs typeface="Times New Roman" pitchFamily="18" charset="0"/>
              </a:rPr>
              <a:t>What do you see ?</a:t>
            </a:r>
          </a:p>
          <a:p>
            <a:pPr marL="342900" indent="-342900">
              <a:buAutoNum type="alphaLcPeriod"/>
            </a:pPr>
            <a:r>
              <a:rPr lang="en-US" sz="2800" dirty="0" smtClean="0">
                <a:latin typeface="Times New Roman" pitchFamily="18" charset="0"/>
                <a:cs typeface="Times New Roman" pitchFamily="18" charset="0"/>
              </a:rPr>
              <a:t>What could be this place?</a:t>
            </a:r>
          </a:p>
          <a:p>
            <a:pPr marL="342900" indent="-342900">
              <a:buAutoNum type="alphaLcPeriod"/>
            </a:pPr>
            <a:r>
              <a:rPr lang="en-US" sz="2800" dirty="0" smtClean="0">
                <a:latin typeface="Times New Roman" pitchFamily="18" charset="0"/>
                <a:cs typeface="Times New Roman" pitchFamily="18" charset="0"/>
              </a:rPr>
              <a:t>How do you know?</a:t>
            </a:r>
            <a:endParaRPr lang="en-US" sz="2800" dirty="0">
              <a:latin typeface="Times New Roman" pitchFamily="18" charset="0"/>
              <a:cs typeface="Times New Roman" pitchFamily="18" charset="0"/>
            </a:endParaRPr>
          </a:p>
        </p:txBody>
      </p:sp>
      <p:pic>
        <p:nvPicPr>
          <p:cNvPr id="4098" name="Picture 2" descr="C:\Users\user\Downloads\Suvarnabhumi air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007" y="1371600"/>
            <a:ext cx="4633913" cy="274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72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Bevel 2"/>
          <p:cNvSpPr/>
          <p:nvPr/>
        </p:nvSpPr>
        <p:spPr>
          <a:xfrm>
            <a:off x="533400" y="457200"/>
            <a:ext cx="8077200" cy="1066800"/>
          </a:xfrm>
          <a:prstGeom prst="beve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Times New Roman" pitchFamily="18" charset="0"/>
                <a:cs typeface="Times New Roman" pitchFamily="18" charset="0"/>
              </a:rPr>
              <a:t>Today’s Lesson</a:t>
            </a:r>
          </a:p>
        </p:txBody>
      </p:sp>
      <p:sp>
        <p:nvSpPr>
          <p:cNvPr id="4" name="Horizontal Scroll 3"/>
          <p:cNvSpPr/>
          <p:nvPr/>
        </p:nvSpPr>
        <p:spPr>
          <a:xfrm rot="19968450">
            <a:off x="560214" y="2955193"/>
            <a:ext cx="7391400" cy="1905000"/>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rPr>
              <a:t>Reaching </a:t>
            </a:r>
            <a:r>
              <a:rPr lang="en-US" sz="4800" dirty="0" smtClean="0">
                <a:latin typeface="Times New Roman" pitchFamily="18" charset="0"/>
                <a:cs typeface="Times New Roman" pitchFamily="18" charset="0"/>
              </a:rPr>
              <a:t>Bangkok</a:t>
            </a:r>
            <a:endParaRPr lang="en-US" sz="4800" dirty="0">
              <a:solidFill>
                <a:srgbClr val="92D050"/>
              </a:solidFill>
            </a:endParaRPr>
          </a:p>
        </p:txBody>
      </p:sp>
    </p:spTree>
    <p:extLst>
      <p:ext uri="{BB962C8B-B14F-4D97-AF65-F5344CB8AC3E}">
        <p14:creationId xmlns:p14="http://schemas.microsoft.com/office/powerpoint/2010/main" val="34811334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2133600"/>
            <a:ext cx="7924800"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At the end of the lesson, the students will be able to:</a:t>
            </a:r>
          </a:p>
          <a:p>
            <a:pPr marL="1200150" lvl="2" indent="-285750">
              <a:buFont typeface="Wingdings" pitchFamily="2" charset="2"/>
              <a:buChar char="Ø"/>
            </a:pPr>
            <a:r>
              <a:rPr lang="en-US" sz="2800" dirty="0" smtClean="0">
                <a:latin typeface="Times New Roman" panose="02020603050405020304" pitchFamily="18" charset="0"/>
                <a:cs typeface="Times New Roman" panose="02020603050405020304" pitchFamily="18" charset="0"/>
              </a:rPr>
              <a:t>read and understand text .</a:t>
            </a:r>
          </a:p>
          <a:p>
            <a:pPr marL="1200150" lvl="2" indent="-285750">
              <a:buFont typeface="Wingdings" pitchFamily="2" charset="2"/>
              <a:buChar char="Ø"/>
            </a:pPr>
            <a:r>
              <a:rPr lang="en-US"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omplete the information.</a:t>
            </a:r>
          </a:p>
          <a:p>
            <a:pPr marL="1200150" lvl="2" indent="-285750">
              <a:buFont typeface="Wingdings" pitchFamily="2" charset="2"/>
              <a:buChar char="Ø"/>
            </a:pPr>
            <a:r>
              <a:rPr lang="en-US" sz="2800" dirty="0" smtClean="0">
                <a:latin typeface="Times New Roman" panose="02020603050405020304" pitchFamily="18" charset="0"/>
                <a:cs typeface="Times New Roman" panose="02020603050405020304" pitchFamily="18" charset="0"/>
              </a:rPr>
              <a:t>fill in the </a:t>
            </a:r>
            <a:r>
              <a:rPr lang="en-US" sz="2800" dirty="0">
                <a:latin typeface="Times New Roman" panose="02020603050405020304" pitchFamily="18" charset="0"/>
                <a:cs typeface="Times New Roman" panose="02020603050405020304" pitchFamily="18" charset="0"/>
              </a:rPr>
              <a:t>gaps and</a:t>
            </a:r>
            <a:r>
              <a:rPr lang="en-US" sz="2800" dirty="0" smtClean="0">
                <a:latin typeface="Times New Roman" panose="02020603050405020304" pitchFamily="18" charset="0"/>
                <a:cs typeface="Times New Roman" panose="02020603050405020304" pitchFamily="18" charset="0"/>
              </a:rPr>
              <a:t> choose </a:t>
            </a:r>
            <a:r>
              <a:rPr lang="en-US" sz="2800" dirty="0">
                <a:latin typeface="Times New Roman" panose="02020603050405020304" pitchFamily="18" charset="0"/>
                <a:cs typeface="Times New Roman" panose="02020603050405020304" pitchFamily="18" charset="0"/>
              </a:rPr>
              <a:t>the best answer </a:t>
            </a:r>
            <a:r>
              <a:rPr lang="en-US" sz="2800" dirty="0" smtClean="0">
                <a:latin typeface="Times New Roman" panose="02020603050405020304" pitchFamily="18" charset="0"/>
                <a:cs typeface="Times New Roman" panose="02020603050405020304" pitchFamily="18" charset="0"/>
              </a:rPr>
              <a:t>.</a:t>
            </a:r>
          </a:p>
          <a:p>
            <a:pPr marL="1200150" lvl="2" indent="-285750">
              <a:buFont typeface="Wingdings" pitchFamily="2" charset="2"/>
              <a:buChar char="Ø"/>
            </a:pPr>
            <a:r>
              <a:rPr lang="en-US" sz="2800" dirty="0">
                <a:latin typeface="Times New Roman" panose="02020603050405020304" pitchFamily="18" charset="0"/>
                <a:cs typeface="Times New Roman" panose="02020603050405020304" pitchFamily="18" charset="0"/>
              </a:rPr>
              <a:t>w</a:t>
            </a:r>
            <a:r>
              <a:rPr lang="en-US" sz="2800" dirty="0" smtClean="0">
                <a:latin typeface="Times New Roman" panose="02020603050405020304" pitchFamily="18" charset="0"/>
                <a:cs typeface="Times New Roman" panose="02020603050405020304" pitchFamily="18" charset="0"/>
              </a:rPr>
              <a:t>rite the answer of the questions</a:t>
            </a:r>
          </a:p>
          <a:p>
            <a:pPr lvl="2"/>
            <a:endParaRPr lang="en-US" sz="28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1600200" y="838200"/>
            <a:ext cx="5867400" cy="707886"/>
          </a:xfrm>
          <a:prstGeom prst="rect">
            <a:avLst/>
          </a:prstGeom>
          <a:noFill/>
          <a:ln>
            <a:solidFill>
              <a:srgbClr val="FF0000"/>
            </a:solidFill>
          </a:ln>
        </p:spPr>
        <p:txBody>
          <a:bodyPr wrap="square" rtlCol="0">
            <a:spAutoFit/>
          </a:bodyPr>
          <a:lstStyle/>
          <a:p>
            <a:pPr algn="ctr"/>
            <a:r>
              <a:rPr lang="en-US" sz="4000" dirty="0" smtClean="0">
                <a:latin typeface="Times New Roman" pitchFamily="18" charset="0"/>
                <a:cs typeface="Times New Roman" pitchFamily="18" charset="0"/>
              </a:rPr>
              <a:t>Learning Outcomes</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20047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52205" y="457200"/>
            <a:ext cx="6763390" cy="923330"/>
          </a:xfrm>
          <a:prstGeom prst="rect">
            <a:avLst/>
          </a:prstGeom>
        </p:spPr>
        <p:txBody>
          <a:bodyPr wrap="none">
            <a:spAutoFit/>
          </a:bodyPr>
          <a:lstStyle/>
          <a:p>
            <a:pPr algn="ctr"/>
            <a:r>
              <a:rPr lang="en-US" sz="5400" dirty="0">
                <a:latin typeface="Times New Roman" pitchFamily="18" charset="0"/>
                <a:cs typeface="Times New Roman" pitchFamily="18" charset="0"/>
              </a:rPr>
              <a:t>Key words presentation</a:t>
            </a:r>
          </a:p>
        </p:txBody>
      </p:sp>
      <p:sp>
        <p:nvSpPr>
          <p:cNvPr id="4" name="TextBox 3"/>
          <p:cNvSpPr txBox="1"/>
          <p:nvPr/>
        </p:nvSpPr>
        <p:spPr>
          <a:xfrm>
            <a:off x="381000" y="1600200"/>
            <a:ext cx="2133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Word: Cargo</a:t>
            </a:r>
            <a:endParaRPr lang="en-US" sz="2800" dirty="0">
              <a:latin typeface="Times New Roman" pitchFamily="18" charset="0"/>
              <a:cs typeface="Times New Roman" pitchFamily="18" charset="0"/>
            </a:endParaRPr>
          </a:p>
        </p:txBody>
      </p:sp>
      <p:sp>
        <p:nvSpPr>
          <p:cNvPr id="5" name="TextBox 4"/>
          <p:cNvSpPr txBox="1"/>
          <p:nvPr/>
        </p:nvSpPr>
        <p:spPr>
          <a:xfrm>
            <a:off x="2667000" y="1600200"/>
            <a:ext cx="152400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Noun</a:t>
            </a:r>
            <a:endParaRPr lang="en-US" sz="2800" dirty="0">
              <a:latin typeface="Times New Roman" pitchFamily="18" charset="0"/>
              <a:cs typeface="Times New Roman" pitchFamily="18" charset="0"/>
            </a:endParaRPr>
          </a:p>
        </p:txBody>
      </p:sp>
      <p:sp>
        <p:nvSpPr>
          <p:cNvPr id="6" name="TextBox 5"/>
          <p:cNvSpPr txBox="1"/>
          <p:nvPr/>
        </p:nvSpPr>
        <p:spPr>
          <a:xfrm>
            <a:off x="466725" y="2552700"/>
            <a:ext cx="3505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Synonym : baggage</a:t>
            </a:r>
            <a:endParaRPr lang="en-US" sz="2800" dirty="0">
              <a:latin typeface="Times New Roman" pitchFamily="18" charset="0"/>
              <a:cs typeface="Times New Roman" pitchFamily="18" charset="0"/>
            </a:endParaRPr>
          </a:p>
        </p:txBody>
      </p:sp>
      <p:sp>
        <p:nvSpPr>
          <p:cNvPr id="7" name="TextBox 6"/>
          <p:cNvSpPr txBox="1"/>
          <p:nvPr/>
        </p:nvSpPr>
        <p:spPr>
          <a:xfrm>
            <a:off x="390525" y="3733800"/>
            <a:ext cx="3657600" cy="954107"/>
          </a:xfrm>
          <a:prstGeom prst="rect">
            <a:avLst/>
          </a:prstGeom>
          <a:noFill/>
          <a:ln>
            <a:solidFill>
              <a:schemeClr val="accent3">
                <a:lumMod val="40000"/>
                <a:lumOff val="60000"/>
              </a:schemeClr>
            </a:solidFill>
          </a:ln>
        </p:spPr>
        <p:txBody>
          <a:bodyPr wrap="square" rtlCol="0">
            <a:spAutoFit/>
          </a:bodyPr>
          <a:lstStyle/>
          <a:p>
            <a:r>
              <a:rPr lang="en-US" sz="2800" dirty="0" smtClean="0">
                <a:latin typeface="Times New Roman" pitchFamily="18" charset="0"/>
                <a:cs typeface="Times New Roman" pitchFamily="18" charset="0"/>
              </a:rPr>
              <a:t>Meaning: the goods carried in  ship or plane</a:t>
            </a:r>
            <a:endParaRPr lang="en-US" sz="2800" dirty="0">
              <a:latin typeface="Times New Roman" pitchFamily="18" charset="0"/>
              <a:cs typeface="Times New Roman" pitchFamily="18" charset="0"/>
            </a:endParaRPr>
          </a:p>
        </p:txBody>
      </p:sp>
      <p:sp>
        <p:nvSpPr>
          <p:cNvPr id="8" name="TextBox 7"/>
          <p:cNvSpPr txBox="1"/>
          <p:nvPr/>
        </p:nvSpPr>
        <p:spPr>
          <a:xfrm>
            <a:off x="952500" y="5410200"/>
            <a:ext cx="71628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Example: The airport can handle 3 million </a:t>
            </a:r>
            <a:r>
              <a:rPr lang="en-US" sz="2800" dirty="0" err="1" smtClean="0">
                <a:latin typeface="Times New Roman" pitchFamily="18" charset="0"/>
                <a:cs typeface="Times New Roman" pitchFamily="18" charset="0"/>
              </a:rPr>
              <a:t>tonnes</a:t>
            </a:r>
            <a:r>
              <a:rPr lang="en-US" sz="2800" dirty="0" smtClean="0">
                <a:latin typeface="Times New Roman" pitchFamily="18" charset="0"/>
                <a:cs typeface="Times New Roman" pitchFamily="18" charset="0"/>
              </a:rPr>
              <a:t> of cargo per year. </a:t>
            </a:r>
            <a:endParaRPr lang="en-US" sz="2800" dirty="0">
              <a:latin typeface="Times New Roman" pitchFamily="18" charset="0"/>
              <a:cs typeface="Times New Roman" pitchFamily="18" charset="0"/>
            </a:endParaRPr>
          </a:p>
        </p:txBody>
      </p:sp>
      <p:pic>
        <p:nvPicPr>
          <p:cNvPr id="2050" name="Picture 2" descr="C:\Users\user\Downloads\car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9540" y="1861810"/>
            <a:ext cx="4229660" cy="331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0855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761028"/>
            <a:ext cx="3657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Word: Parallel</a:t>
            </a:r>
            <a:endParaRPr lang="en-US" sz="2800" dirty="0">
              <a:latin typeface="Times New Roman" pitchFamily="18" charset="0"/>
              <a:cs typeface="Times New Roman" pitchFamily="18" charset="0"/>
            </a:endParaRPr>
          </a:p>
        </p:txBody>
      </p:sp>
      <p:sp>
        <p:nvSpPr>
          <p:cNvPr id="4" name="TextBox 3"/>
          <p:cNvSpPr txBox="1"/>
          <p:nvPr/>
        </p:nvSpPr>
        <p:spPr>
          <a:xfrm>
            <a:off x="3657600" y="741978"/>
            <a:ext cx="1524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adjective</a:t>
            </a:r>
            <a:endParaRPr lang="en-US" sz="2800" dirty="0">
              <a:latin typeface="Times New Roman" pitchFamily="18" charset="0"/>
              <a:cs typeface="Times New Roman" pitchFamily="18" charset="0"/>
            </a:endParaRPr>
          </a:p>
        </p:txBody>
      </p:sp>
      <p:sp>
        <p:nvSpPr>
          <p:cNvPr id="5" name="TextBox 4"/>
          <p:cNvSpPr txBox="1"/>
          <p:nvPr/>
        </p:nvSpPr>
        <p:spPr>
          <a:xfrm>
            <a:off x="5286375" y="1676400"/>
            <a:ext cx="3209925"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Synonym: collateral</a:t>
            </a:r>
            <a:endParaRPr lang="en-US" sz="2800" dirty="0">
              <a:latin typeface="Times New Roman" pitchFamily="18" charset="0"/>
              <a:cs typeface="Times New Roman" pitchFamily="18" charset="0"/>
            </a:endParaRPr>
          </a:p>
        </p:txBody>
      </p:sp>
      <p:sp>
        <p:nvSpPr>
          <p:cNvPr id="6" name="TextBox 5"/>
          <p:cNvSpPr txBox="1"/>
          <p:nvPr/>
        </p:nvSpPr>
        <p:spPr>
          <a:xfrm>
            <a:off x="4953000" y="3438525"/>
            <a:ext cx="35433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Meaning: having the same overall direction</a:t>
            </a:r>
            <a:endParaRPr lang="en-US" sz="2800" dirty="0">
              <a:latin typeface="Times New Roman" pitchFamily="18" charset="0"/>
              <a:cs typeface="Times New Roman" pitchFamily="18" charset="0"/>
            </a:endParaRPr>
          </a:p>
        </p:txBody>
      </p:sp>
      <p:sp>
        <p:nvSpPr>
          <p:cNvPr id="7" name="TextBox 6"/>
          <p:cNvSpPr txBox="1"/>
          <p:nvPr/>
        </p:nvSpPr>
        <p:spPr>
          <a:xfrm>
            <a:off x="675715" y="5105400"/>
            <a:ext cx="7096686"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Example: The airport has tow parallel runways.  </a:t>
            </a:r>
            <a:endParaRPr lang="en-US" sz="2800" dirty="0">
              <a:latin typeface="Times New Roman" pitchFamily="18" charset="0"/>
              <a:cs typeface="Times New Roman" pitchFamily="18" charset="0"/>
            </a:endParaRPr>
          </a:p>
        </p:txBody>
      </p:sp>
      <p:sp>
        <p:nvSpPr>
          <p:cNvPr id="8" name="TextBox 7"/>
          <p:cNvSpPr txBox="1"/>
          <p:nvPr/>
        </p:nvSpPr>
        <p:spPr>
          <a:xfrm>
            <a:off x="5181600" y="2590800"/>
            <a:ext cx="2590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Ant. </a:t>
            </a:r>
            <a:r>
              <a:rPr lang="en-US" sz="2800" dirty="0" err="1" smtClean="0">
                <a:latin typeface="Times New Roman" pitchFamily="18" charset="0"/>
                <a:cs typeface="Times New Roman" pitchFamily="18" charset="0"/>
              </a:rPr>
              <a:t>unparallel</a:t>
            </a:r>
            <a:endParaRPr lang="en-US" sz="2800" dirty="0">
              <a:latin typeface="Times New Roman" pitchFamily="18" charset="0"/>
              <a:cs typeface="Times New Roman" pitchFamily="18" charset="0"/>
            </a:endParaRPr>
          </a:p>
        </p:txBody>
      </p:sp>
      <p:pic>
        <p:nvPicPr>
          <p:cNvPr id="3074" name="Picture 2" descr="C:\Users\user\Downloads\parall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700" y="1676400"/>
            <a:ext cx="3551900" cy="299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1147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800" decel="100000"/>
                                        <p:tgtEl>
                                          <p:spTgt spid="5"/>
                                        </p:tgtEl>
                                      </p:cBhvr>
                                    </p:animEffect>
                                    <p:anim calcmode="lin" valueType="num">
                                      <p:cBhvr>
                                        <p:cTn id="23" dur="800" decel="100000" fill="hold"/>
                                        <p:tgtEl>
                                          <p:spTgt spid="5"/>
                                        </p:tgtEl>
                                        <p:attrNameLst>
                                          <p:attrName>style.rotation</p:attrName>
                                        </p:attrNameLst>
                                      </p:cBhvr>
                                      <p:tavLst>
                                        <p:tav tm="0">
                                          <p:val>
                                            <p:fltVal val="-90"/>
                                          </p:val>
                                        </p:tav>
                                        <p:tav tm="100000">
                                          <p:val>
                                            <p:fltVal val="0"/>
                                          </p:val>
                                        </p:tav>
                                      </p:tavLst>
                                    </p:anim>
                                    <p:anim calcmode="lin" valueType="num">
                                      <p:cBhvr>
                                        <p:cTn id="24" dur="800" decel="100000" fill="hold"/>
                                        <p:tgtEl>
                                          <p:spTgt spid="5"/>
                                        </p:tgtEl>
                                        <p:attrNameLst>
                                          <p:attrName>ppt_x</p:attrName>
                                        </p:attrNameLst>
                                      </p:cBhvr>
                                      <p:tavLst>
                                        <p:tav tm="0">
                                          <p:val>
                                            <p:strVal val="#ppt_x+0.4"/>
                                          </p:val>
                                        </p:tav>
                                        <p:tav tm="100000">
                                          <p:val>
                                            <p:strVal val="#ppt_x-0.05"/>
                                          </p:val>
                                        </p:tav>
                                      </p:tavLst>
                                    </p:anim>
                                    <p:anim calcmode="lin" valueType="num">
                                      <p:cBhvr>
                                        <p:cTn id="25" dur="800" decel="100000" fill="hold"/>
                                        <p:tgtEl>
                                          <p:spTgt spid="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heel(1)">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1500" y="732621"/>
            <a:ext cx="25527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Word: Flight</a:t>
            </a:r>
            <a:endParaRPr lang="en-US" sz="2800" dirty="0">
              <a:latin typeface="Times New Roman" pitchFamily="18" charset="0"/>
              <a:cs typeface="Times New Roman" pitchFamily="18" charset="0"/>
            </a:endParaRPr>
          </a:p>
        </p:txBody>
      </p:sp>
      <p:sp>
        <p:nvSpPr>
          <p:cNvPr id="4" name="TextBox 3"/>
          <p:cNvSpPr txBox="1"/>
          <p:nvPr/>
        </p:nvSpPr>
        <p:spPr>
          <a:xfrm>
            <a:off x="3124200" y="732621"/>
            <a:ext cx="1524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Noun</a:t>
            </a:r>
            <a:endParaRPr lang="en-US" sz="2800" dirty="0">
              <a:latin typeface="Times New Roman" pitchFamily="18" charset="0"/>
              <a:cs typeface="Times New Roman" pitchFamily="18" charset="0"/>
            </a:endParaRPr>
          </a:p>
        </p:txBody>
      </p:sp>
      <p:sp>
        <p:nvSpPr>
          <p:cNvPr id="5" name="TextBox 4"/>
          <p:cNvSpPr txBox="1"/>
          <p:nvPr/>
        </p:nvSpPr>
        <p:spPr>
          <a:xfrm>
            <a:off x="2514600" y="3886199"/>
            <a:ext cx="4981575"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Meaning: A  journey made by air, especially in a plane</a:t>
            </a:r>
            <a:endParaRPr lang="en-US" sz="2800" dirty="0">
              <a:latin typeface="Times New Roman" pitchFamily="18" charset="0"/>
              <a:cs typeface="Times New Roman" pitchFamily="18" charset="0"/>
            </a:endParaRPr>
          </a:p>
        </p:txBody>
      </p:sp>
      <p:sp>
        <p:nvSpPr>
          <p:cNvPr id="6" name="TextBox 5"/>
          <p:cNvSpPr txBox="1"/>
          <p:nvPr/>
        </p:nvSpPr>
        <p:spPr>
          <a:xfrm>
            <a:off x="228600" y="2197447"/>
            <a:ext cx="27432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Synonym: flying, soaring </a:t>
            </a:r>
            <a:endParaRPr lang="en-US" sz="2800" dirty="0">
              <a:latin typeface="Times New Roman" pitchFamily="18" charset="0"/>
              <a:cs typeface="Times New Roman" pitchFamily="18" charset="0"/>
            </a:endParaRPr>
          </a:p>
        </p:txBody>
      </p:sp>
      <p:sp>
        <p:nvSpPr>
          <p:cNvPr id="7" name="TextBox 6"/>
          <p:cNvSpPr txBox="1"/>
          <p:nvPr/>
        </p:nvSpPr>
        <p:spPr>
          <a:xfrm>
            <a:off x="6629400" y="2196762"/>
            <a:ext cx="2362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Ant. standing</a:t>
            </a:r>
            <a:endParaRPr lang="en-US" sz="2800" dirty="0">
              <a:latin typeface="Times New Roman" pitchFamily="18" charset="0"/>
              <a:cs typeface="Times New Roman" pitchFamily="18" charset="0"/>
            </a:endParaRPr>
          </a:p>
        </p:txBody>
      </p:sp>
      <p:sp>
        <p:nvSpPr>
          <p:cNvPr id="8" name="TextBox 7"/>
          <p:cNvSpPr txBox="1"/>
          <p:nvPr/>
        </p:nvSpPr>
        <p:spPr>
          <a:xfrm>
            <a:off x="457200" y="5377190"/>
            <a:ext cx="8153399"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Example: The airport can handle 76 flight operations per hour. </a:t>
            </a:r>
            <a:endParaRPr lang="en-US" sz="2800" dirty="0">
              <a:latin typeface="Times New Roman" pitchFamily="18" charset="0"/>
              <a:cs typeface="Times New Roman" pitchFamily="18" charset="0"/>
            </a:endParaRPr>
          </a:p>
        </p:txBody>
      </p:sp>
      <p:pic>
        <p:nvPicPr>
          <p:cNvPr id="1026" name="Picture 2" descr="C:\Users\user\Downloads\fligh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4" y="1371600"/>
            <a:ext cx="36385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2732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edge">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799" y="364033"/>
            <a:ext cx="81534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Read the text.</a:t>
            </a:r>
            <a:endParaRPr lang="en-US" sz="4400" dirty="0">
              <a:latin typeface="Times New Roman" pitchFamily="18" charset="0"/>
              <a:cs typeface="Times New Roman" pitchFamily="18" charset="0"/>
            </a:endParaRPr>
          </a:p>
        </p:txBody>
      </p:sp>
      <p:sp>
        <p:nvSpPr>
          <p:cNvPr id="4" name="TextBox 3"/>
          <p:cNvSpPr txBox="1"/>
          <p:nvPr/>
        </p:nvSpPr>
        <p:spPr>
          <a:xfrm>
            <a:off x="381000" y="1143000"/>
            <a:ext cx="8382000" cy="954107"/>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The plane landed at </a:t>
            </a:r>
            <a:r>
              <a:rPr lang="en-US" sz="2800" dirty="0" err="1" smtClean="0">
                <a:latin typeface="Times New Roman" pitchFamily="18" charset="0"/>
                <a:cs typeface="Times New Roman" pitchFamily="18" charset="0"/>
              </a:rPr>
              <a:t>Suvarnabhumi</a:t>
            </a:r>
            <a:r>
              <a:rPr lang="en-US" sz="2800" dirty="0" smtClean="0">
                <a:latin typeface="Times New Roman" pitchFamily="18" charset="0"/>
                <a:cs typeface="Times New Roman" pitchFamily="18" charset="0"/>
              </a:rPr>
              <a:t> Airport at 4: 55 p.m. </a:t>
            </a:r>
          </a:p>
          <a:p>
            <a:pPr algn="just"/>
            <a:endParaRPr lang="en-US" sz="2800" dirty="0" smtClean="0">
              <a:latin typeface="Times New Roman" pitchFamily="18" charset="0"/>
              <a:cs typeface="Times New Roman" pitchFamily="18" charset="0"/>
            </a:endParaRPr>
          </a:p>
        </p:txBody>
      </p:sp>
      <p:sp>
        <p:nvSpPr>
          <p:cNvPr id="5" name="Rectangle 4"/>
          <p:cNvSpPr/>
          <p:nvPr/>
        </p:nvSpPr>
        <p:spPr>
          <a:xfrm>
            <a:off x="304800" y="1859071"/>
            <a:ext cx="4648200" cy="3108543"/>
          </a:xfrm>
          <a:prstGeom prst="rect">
            <a:avLst/>
          </a:prstGeom>
        </p:spPr>
        <p:txBody>
          <a:bodyPr wrap="square">
            <a:spAutoFit/>
          </a:bodyPr>
          <a:lstStyle/>
          <a:p>
            <a:pPr algn="just"/>
            <a:r>
              <a:rPr lang="en-US" sz="2800" dirty="0">
                <a:latin typeface="Times New Roman" pitchFamily="18" charset="0"/>
                <a:cs typeface="Times New Roman" pitchFamily="18" charset="0"/>
              </a:rPr>
              <a:t>The name </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Suvarnabhumi</a:t>
            </a:r>
            <a:r>
              <a:rPr lang="en-US" sz="2800" b="1" dirty="0">
                <a:latin typeface="Times New Roman" pitchFamily="18" charset="0"/>
                <a:cs typeface="Times New Roman" pitchFamily="18" charset="0"/>
              </a:rPr>
              <a:t>’ is pronounced as “</a:t>
            </a:r>
            <a:r>
              <a:rPr lang="en-US" sz="2800" b="1" dirty="0" err="1">
                <a:latin typeface="Times New Roman" pitchFamily="18" charset="0"/>
                <a:cs typeface="Times New Roman" pitchFamily="18" charset="0"/>
              </a:rPr>
              <a:t>su</a:t>
            </a:r>
            <a:r>
              <a:rPr lang="en-US" sz="2800" b="1" dirty="0">
                <a:latin typeface="Times New Roman" pitchFamily="18" charset="0"/>
                <a:cs typeface="Times New Roman" pitchFamily="18" charset="0"/>
              </a:rPr>
              <a:t>-wan-</a:t>
            </a:r>
            <a:r>
              <a:rPr lang="en-US" sz="2800" b="1" dirty="0" err="1">
                <a:latin typeface="Times New Roman" pitchFamily="18" charset="0"/>
                <a:cs typeface="Times New Roman" pitchFamily="18" charset="0"/>
              </a:rPr>
              <a:t>na</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poom</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The name is derived from </a:t>
            </a:r>
            <a:r>
              <a:rPr lang="en-US" sz="2800" dirty="0" err="1">
                <a:latin typeface="Times New Roman" pitchFamily="18" charset="0"/>
                <a:cs typeface="Times New Roman" pitchFamily="18" charset="0"/>
              </a:rPr>
              <a:t>Sanskirt</a:t>
            </a:r>
            <a:r>
              <a:rPr lang="en-US" sz="2800" dirty="0">
                <a:latin typeface="Times New Roman" pitchFamily="18" charset="0"/>
                <a:cs typeface="Times New Roman" pitchFamily="18" charset="0"/>
              </a:rPr>
              <a:t>, which means golden land. </a:t>
            </a:r>
            <a:r>
              <a:rPr lang="en-US" sz="2800" b="1" dirty="0">
                <a:latin typeface="Times New Roman" pitchFamily="18" charset="0"/>
                <a:cs typeface="Times New Roman" pitchFamily="18" charset="0"/>
              </a:rPr>
              <a:t>The name was chosen by King </a:t>
            </a:r>
            <a:r>
              <a:rPr lang="en-US" sz="2800" b="1" dirty="0" err="1">
                <a:latin typeface="Times New Roman" pitchFamily="18" charset="0"/>
                <a:cs typeface="Times New Roman" pitchFamily="18" charset="0"/>
              </a:rPr>
              <a:t>Bhumibol</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Adulyadie</a:t>
            </a:r>
            <a:r>
              <a:rPr lang="en-US" sz="2800" b="1" dirty="0">
                <a:latin typeface="Times New Roman" pitchFamily="18" charset="0"/>
                <a:cs typeface="Times New Roman" pitchFamily="18" charset="0"/>
              </a:rPr>
              <a:t>.</a:t>
            </a:r>
          </a:p>
        </p:txBody>
      </p:sp>
      <p:sp>
        <p:nvSpPr>
          <p:cNvPr id="6" name="Rectangle 5"/>
          <p:cNvSpPr/>
          <p:nvPr/>
        </p:nvSpPr>
        <p:spPr>
          <a:xfrm>
            <a:off x="304799" y="5227677"/>
            <a:ext cx="8635999" cy="1384995"/>
          </a:xfrm>
          <a:prstGeom prst="rect">
            <a:avLst/>
          </a:prstGeom>
        </p:spPr>
        <p:txBody>
          <a:bodyPr wrap="square">
            <a:spAutoFit/>
          </a:bodyPr>
          <a:lstStyle/>
          <a:p>
            <a:pPr algn="just"/>
            <a:r>
              <a:rPr lang="en-US" sz="2800" dirty="0">
                <a:latin typeface="Times New Roman" pitchFamily="18" charset="0"/>
                <a:cs typeface="Times New Roman" pitchFamily="18" charset="0"/>
              </a:rPr>
              <a:t>The airport is located in </a:t>
            </a:r>
            <a:r>
              <a:rPr lang="en-US" sz="2800" dirty="0" err="1">
                <a:latin typeface="Times New Roman" pitchFamily="18" charset="0"/>
                <a:cs typeface="Times New Roman" pitchFamily="18" charset="0"/>
              </a:rPr>
              <a:t>Racha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Thewa</a:t>
            </a:r>
            <a:r>
              <a:rPr lang="en-US" sz="2800" dirty="0">
                <a:latin typeface="Times New Roman" pitchFamily="18" charset="0"/>
                <a:cs typeface="Times New Roman" pitchFamily="18" charset="0"/>
              </a:rPr>
              <a:t> in the Bang </a:t>
            </a:r>
            <a:r>
              <a:rPr lang="en-US" sz="2800" dirty="0" err="1">
                <a:latin typeface="Times New Roman" pitchFamily="18" charset="0"/>
                <a:cs typeface="Times New Roman" pitchFamily="18" charset="0"/>
              </a:rPr>
              <a:t>Phli</a:t>
            </a:r>
            <a:r>
              <a:rPr lang="en-US" sz="2800" dirty="0">
                <a:latin typeface="Times New Roman" pitchFamily="18" charset="0"/>
                <a:cs typeface="Times New Roman" pitchFamily="18" charset="0"/>
              </a:rPr>
              <a:t> district of </a:t>
            </a:r>
            <a:r>
              <a:rPr lang="en-US" sz="2800" dirty="0" err="1">
                <a:latin typeface="Times New Roman" pitchFamily="18" charset="0"/>
                <a:cs typeface="Times New Roman" pitchFamily="18" charset="0"/>
              </a:rPr>
              <a:t>Samut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Prakan</a:t>
            </a:r>
            <a:r>
              <a:rPr lang="en-US" sz="2800" dirty="0">
                <a:latin typeface="Times New Roman" pitchFamily="18" charset="0"/>
                <a:cs typeface="Times New Roman" pitchFamily="18" charset="0"/>
              </a:rPr>
              <a:t> province, 30 </a:t>
            </a:r>
            <a:r>
              <a:rPr lang="en-US" sz="2800" dirty="0" err="1">
                <a:latin typeface="Times New Roman" pitchFamily="18" charset="0"/>
                <a:cs typeface="Times New Roman" pitchFamily="18" charset="0"/>
              </a:rPr>
              <a:t>kilometres</a:t>
            </a:r>
            <a:r>
              <a:rPr lang="en-US" sz="2800" dirty="0">
                <a:latin typeface="Times New Roman" pitchFamily="18" charset="0"/>
                <a:cs typeface="Times New Roman" pitchFamily="18" charset="0"/>
              </a:rPr>
              <a:t> east of Bangkok.</a:t>
            </a:r>
          </a:p>
        </p:txBody>
      </p:sp>
      <p:pic>
        <p:nvPicPr>
          <p:cNvPr id="5122" name="Picture 2" descr="C:\Users\user\Downloads\s v air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638" y="1629578"/>
            <a:ext cx="3901161" cy="30367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39639" y="4666357"/>
            <a:ext cx="3901160" cy="523220"/>
          </a:xfrm>
          <a:prstGeom prst="rect">
            <a:avLst/>
          </a:prstGeom>
          <a:solidFill>
            <a:srgbClr val="00B050"/>
          </a:solidFill>
        </p:spPr>
        <p:txBody>
          <a:bodyPr wrap="square">
            <a:spAutoFit/>
          </a:bodyPr>
          <a:lstStyle/>
          <a:p>
            <a:r>
              <a:rPr lang="en-US" sz="2800" dirty="0" err="1">
                <a:latin typeface="Times New Roman" pitchFamily="18" charset="0"/>
                <a:cs typeface="Times New Roman" pitchFamily="18" charset="0"/>
              </a:rPr>
              <a:t>Suvarnabhumi</a:t>
            </a:r>
            <a:r>
              <a:rPr lang="en-US" sz="2800" dirty="0">
                <a:latin typeface="Times New Roman" pitchFamily="18" charset="0"/>
                <a:cs typeface="Times New Roman" pitchFamily="18" charset="0"/>
              </a:rPr>
              <a:t> Airport</a:t>
            </a:r>
            <a:endParaRPr lang="en-US" sz="2800" dirty="0"/>
          </a:p>
        </p:txBody>
      </p:sp>
    </p:spTree>
    <p:extLst>
      <p:ext uri="{BB962C8B-B14F-4D97-AF65-F5344CB8AC3E}">
        <p14:creationId xmlns:p14="http://schemas.microsoft.com/office/powerpoint/2010/main" val="34863865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743</Words>
  <Application>Microsoft Office PowerPoint</Application>
  <PresentationFormat>On-screen Show (4:3)</PresentationFormat>
  <Paragraphs>114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53</cp:revision>
  <dcterms:created xsi:type="dcterms:W3CDTF">2006-08-16T00:00:00Z</dcterms:created>
  <dcterms:modified xsi:type="dcterms:W3CDTF">2020-07-16T13:24:46Z</dcterms:modified>
</cp:coreProperties>
</file>