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8" r:id="rId3"/>
    <p:sldId id="259" r:id="rId4"/>
    <p:sldId id="286" r:id="rId5"/>
    <p:sldId id="265" r:id="rId6"/>
    <p:sldId id="266" r:id="rId7"/>
    <p:sldId id="267" r:id="rId8"/>
    <p:sldId id="268" r:id="rId9"/>
    <p:sldId id="269" r:id="rId10"/>
    <p:sldId id="270" r:id="rId11"/>
    <p:sldId id="273" r:id="rId12"/>
    <p:sldId id="263" r:id="rId13"/>
    <p:sldId id="264" r:id="rId14"/>
    <p:sldId id="275" r:id="rId15"/>
    <p:sldId id="257" r:id="rId16"/>
    <p:sldId id="260" r:id="rId17"/>
    <p:sldId id="262" r:id="rId18"/>
    <p:sldId id="276" r:id="rId19"/>
    <p:sldId id="279" r:id="rId20"/>
    <p:sldId id="280" r:id="rId21"/>
    <p:sldId id="281" r:id="rId22"/>
    <p:sldId id="285" r:id="rId23"/>
    <p:sldId id="284" r:id="rId24"/>
    <p:sldId id="271" r:id="rId25"/>
    <p:sldId id="272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B0023"/>
    <a:srgbClr val="D1000C"/>
    <a:srgbClr val="B42913"/>
    <a:srgbClr val="4F8AD0"/>
    <a:srgbClr val="FFC993"/>
    <a:srgbClr val="B05C05"/>
    <a:srgbClr val="CC33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5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6C650-A587-44DD-B042-C87E47D64463}" type="datetimeFigureOut">
              <a:rPr lang="en-US" smtClean="0"/>
              <a:t>6/28/2020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181737-CA33-428D-868C-3B0A2FF755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272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0" name="Rounded Rectangle 9"/>
          <p:cNvSpPr/>
          <p:nvPr/>
        </p:nvSpPr>
        <p:spPr>
          <a:xfrm>
            <a:off x="558129" y="434162"/>
            <a:ext cx="11075745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963168" y="1820206"/>
            <a:ext cx="103632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963168" y="3685032"/>
            <a:ext cx="103632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CF00A2-DED6-4F1E-A945-B35C92922A38}" type="datetime1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594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0560" y="530352"/>
            <a:ext cx="1091184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A234A3-0844-4A0F-A07F-491163359154}" type="datetime1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36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533405"/>
            <a:ext cx="26416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533403"/>
            <a:ext cx="79248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3B5FD4-FD05-4576-8FAE-17484EC04487}" type="datetime1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6231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0560" y="530352"/>
            <a:ext cx="1091184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67D630-EA87-4A77-8990-1927209E18B2}" type="datetime1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329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ed Rectangle 10"/>
          <p:cNvSpPr/>
          <p:nvPr/>
        </p:nvSpPr>
        <p:spPr>
          <a:xfrm>
            <a:off x="558129" y="434163"/>
            <a:ext cx="11075745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4459" y="4928616"/>
            <a:ext cx="1091184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4459" y="5624484"/>
            <a:ext cx="1091184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5FD93-CEBA-4CF9-AC85-D18EB79300B8}" type="datetime1">
              <a:rPr lang="en-US" smtClean="0"/>
              <a:t>6/28/2020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4437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3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40480" y="530352"/>
            <a:ext cx="524256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EBC79-ABF8-4889-B584-46F889375B9A}" type="datetime1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6338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983480"/>
            <a:ext cx="1091184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9632" y="579438"/>
            <a:ext cx="524256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202892" y="579438"/>
            <a:ext cx="524256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80963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2892" y="1447800"/>
            <a:ext cx="524256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0E6B3-FD3E-4C0D-8A03-78FB96B96636}" type="datetime1">
              <a:rPr lang="en-US" smtClean="0"/>
              <a:t>6/28/2020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510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F1A993-D55D-4D2F-9D46-C9EA49E0E88C}" type="datetime1">
              <a:rPr lang="en-US" smtClean="0"/>
              <a:t>6/28/2020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109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E3EA9-843F-42DA-83DF-ED706577E96C}" type="datetime1">
              <a:rPr lang="en-US" smtClean="0"/>
              <a:t>6/28/2020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6958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85045" y="533400"/>
            <a:ext cx="39624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7385129" y="1447802"/>
            <a:ext cx="39624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015163" y="930144"/>
            <a:ext cx="6168212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A6F0A5-EE17-442B-BE5E-9036366FACD1}" type="datetime1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49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1" name="Round Single Corner Rectangle 10"/>
          <p:cNvSpPr/>
          <p:nvPr/>
        </p:nvSpPr>
        <p:spPr>
          <a:xfrm>
            <a:off x="8534401" y="434162"/>
            <a:ext cx="3099473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012056"/>
            <a:ext cx="109728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8616949" y="533400"/>
            <a:ext cx="298704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D7237-0FA4-41D1-BEA4-11B1F0FC3743}" type="datetime1">
              <a:rPr lang="en-US" smtClean="0"/>
              <a:t>6/28/2020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61973" y="435768"/>
            <a:ext cx="7900416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983653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406401" y="329185"/>
            <a:ext cx="11376073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9" name="Rounded Rectangle 8"/>
          <p:cNvSpPr/>
          <p:nvPr/>
        </p:nvSpPr>
        <p:spPr>
          <a:xfrm>
            <a:off x="558129" y="434162"/>
            <a:ext cx="11075745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sz="1800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670560" y="4985590"/>
            <a:ext cx="1091184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670560" y="530352"/>
            <a:ext cx="1091184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5035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CEC5AC77-89F9-4E19-8EE1-F1366BE8A0F9}" type="datetime1">
              <a:rPr lang="en-US" smtClean="0"/>
              <a:t>6/28/2020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8083104" y="6111876"/>
            <a:ext cx="3048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r>
              <a:rPr lang="en-US" smtClean="0"/>
              <a:t>Mohammad Lukman Hussain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11131104" y="61118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5FC6AF2-36E0-49A8-A5FC-29863280CE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707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13" Type="http://schemas.openxmlformats.org/officeDocument/2006/relationships/image" Target="../media/image51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0" Type="http://schemas.openxmlformats.org/officeDocument/2006/relationships/image" Target="../media/image48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3" Type="http://schemas.openxmlformats.org/officeDocument/2006/relationships/image" Target="../media/image52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png"/><Relationship Id="rId3" Type="http://schemas.openxmlformats.org/officeDocument/2006/relationships/image" Target="../media/image510.png"/><Relationship Id="rId7" Type="http://schemas.openxmlformats.org/officeDocument/2006/relationships/image" Target="../media/image91.png"/><Relationship Id="rId2" Type="http://schemas.openxmlformats.org/officeDocument/2006/relationships/image" Target="../media/image4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png"/><Relationship Id="rId11" Type="http://schemas.openxmlformats.org/officeDocument/2006/relationships/image" Target="../media/image131.png"/><Relationship Id="rId5" Type="http://schemas.openxmlformats.org/officeDocument/2006/relationships/image" Target="../media/image71.png"/><Relationship Id="rId10" Type="http://schemas.openxmlformats.org/officeDocument/2006/relationships/image" Target="../media/image121.png"/><Relationship Id="rId4" Type="http://schemas.openxmlformats.org/officeDocument/2006/relationships/image" Target="../media/image610.png"/><Relationship Id="rId9" Type="http://schemas.openxmlformats.org/officeDocument/2006/relationships/image" Target="../media/image11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3" Type="http://schemas.openxmlformats.org/officeDocument/2006/relationships/image" Target="../media/image151.png"/><Relationship Id="rId7" Type="http://schemas.openxmlformats.org/officeDocument/2006/relationships/image" Target="../media/image191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5" Type="http://schemas.openxmlformats.org/officeDocument/2006/relationships/image" Target="../media/image171.png"/><Relationship Id="rId9" Type="http://schemas.openxmlformats.org/officeDocument/2006/relationships/image" Target="../media/image211.png"/><Relationship Id="rId4" Type="http://schemas.openxmlformats.org/officeDocument/2006/relationships/image" Target="../media/image16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1.png"/><Relationship Id="rId13" Type="http://schemas.openxmlformats.org/officeDocument/2006/relationships/image" Target="../media/image56.png"/><Relationship Id="rId18" Type="http://schemas.openxmlformats.org/officeDocument/2006/relationships/image" Target="../media/image61.png"/><Relationship Id="rId3" Type="http://schemas.openxmlformats.org/officeDocument/2006/relationships/image" Target="../media/image64.png"/><Relationship Id="rId7" Type="http://schemas.openxmlformats.org/officeDocument/2006/relationships/image" Target="../media/image191.png"/><Relationship Id="rId12" Type="http://schemas.openxmlformats.org/officeDocument/2006/relationships/image" Target="../media/image55.png"/><Relationship Id="rId17" Type="http://schemas.openxmlformats.org/officeDocument/2006/relationships/image" Target="../media/image66.png"/><Relationship Id="rId2" Type="http://schemas.openxmlformats.org/officeDocument/2006/relationships/image" Target="../media/image141.png"/><Relationship Id="rId16" Type="http://schemas.openxmlformats.org/officeDocument/2006/relationships/image" Target="../media/image59.png"/><Relationship Id="rId20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1.png"/><Relationship Id="rId11" Type="http://schemas.openxmlformats.org/officeDocument/2006/relationships/image" Target="../media/image54.png"/><Relationship Id="rId5" Type="http://schemas.openxmlformats.org/officeDocument/2006/relationships/image" Target="../media/image171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19" Type="http://schemas.openxmlformats.org/officeDocument/2006/relationships/image" Target="../media/image62.png"/><Relationship Id="rId4" Type="http://schemas.openxmlformats.org/officeDocument/2006/relationships/image" Target="../media/image161.png"/><Relationship Id="rId9" Type="http://schemas.openxmlformats.org/officeDocument/2006/relationships/image" Target="../media/image65.png"/><Relationship Id="rId14" Type="http://schemas.openxmlformats.org/officeDocument/2006/relationships/image" Target="../media/image57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png"/><Relationship Id="rId3" Type="http://schemas.openxmlformats.org/officeDocument/2006/relationships/image" Target="../media/image500.png"/><Relationship Id="rId7" Type="http://schemas.openxmlformats.org/officeDocument/2006/relationships/image" Target="../media/image90.png"/><Relationship Id="rId2" Type="http://schemas.openxmlformats.org/officeDocument/2006/relationships/image" Target="../media/image4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0.png"/><Relationship Id="rId11" Type="http://schemas.openxmlformats.org/officeDocument/2006/relationships/image" Target="../media/image130.png"/><Relationship Id="rId5" Type="http://schemas.openxmlformats.org/officeDocument/2006/relationships/image" Target="../media/image70.png"/><Relationship Id="rId10" Type="http://schemas.openxmlformats.org/officeDocument/2006/relationships/image" Target="../media/image120.png"/><Relationship Id="rId4" Type="http://schemas.openxmlformats.org/officeDocument/2006/relationships/image" Target="../media/image600.png"/><Relationship Id="rId9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0.png"/><Relationship Id="rId12" Type="http://schemas.openxmlformats.org/officeDocument/2006/relationships/image" Target="../media/image160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50.png"/><Relationship Id="rId15" Type="http://schemas.openxmlformats.org/officeDocument/2006/relationships/image" Target="../media/image68.png"/><Relationship Id="rId10" Type="http://schemas.openxmlformats.org/officeDocument/2006/relationships/image" Target="../media/image140.png"/><Relationship Id="rId14" Type="http://schemas.openxmlformats.org/officeDocument/2006/relationships/image" Target="../media/image180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0.png"/><Relationship Id="rId3" Type="http://schemas.openxmlformats.org/officeDocument/2006/relationships/image" Target="../media/image210.png"/><Relationship Id="rId7" Type="http://schemas.openxmlformats.org/officeDocument/2006/relationships/image" Target="../media/image250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0.png"/><Relationship Id="rId11" Type="http://schemas.openxmlformats.org/officeDocument/2006/relationships/image" Target="../media/image72.png"/><Relationship Id="rId5" Type="http://schemas.openxmlformats.org/officeDocument/2006/relationships/image" Target="../media/image230.png"/><Relationship Id="rId10" Type="http://schemas.openxmlformats.org/officeDocument/2006/relationships/image" Target="../media/image280.png"/><Relationship Id="rId4" Type="http://schemas.openxmlformats.org/officeDocument/2006/relationships/image" Target="../media/image220.png"/><Relationship Id="rId9" Type="http://schemas.openxmlformats.org/officeDocument/2006/relationships/image" Target="../media/image6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6.png"/><Relationship Id="rId18" Type="http://schemas.openxmlformats.org/officeDocument/2006/relationships/image" Target="../media/image93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12" Type="http://schemas.openxmlformats.org/officeDocument/2006/relationships/image" Target="../media/image85.png"/><Relationship Id="rId17" Type="http://schemas.openxmlformats.org/officeDocument/2006/relationships/image" Target="../media/image92.png"/><Relationship Id="rId2" Type="http://schemas.openxmlformats.org/officeDocument/2006/relationships/image" Target="../media/image73.png"/><Relationship Id="rId16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11" Type="http://schemas.openxmlformats.org/officeDocument/2006/relationships/image" Target="../media/image84.png"/><Relationship Id="rId5" Type="http://schemas.openxmlformats.org/officeDocument/2006/relationships/image" Target="../media/image76.png"/><Relationship Id="rId15" Type="http://schemas.openxmlformats.org/officeDocument/2006/relationships/image" Target="../media/image88.png"/><Relationship Id="rId10" Type="http://schemas.openxmlformats.org/officeDocument/2006/relationships/image" Target="../media/image83.png"/><Relationship Id="rId19" Type="http://schemas.openxmlformats.org/officeDocument/2006/relationships/image" Target="../media/image94.png"/><Relationship Id="rId4" Type="http://schemas.openxmlformats.org/officeDocument/2006/relationships/image" Target="../media/image75.png"/><Relationship Id="rId9" Type="http://schemas.openxmlformats.org/officeDocument/2006/relationships/image" Target="../media/image82.png"/><Relationship Id="rId14" Type="http://schemas.openxmlformats.org/officeDocument/2006/relationships/image" Target="../media/image87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png"/><Relationship Id="rId13" Type="http://schemas.openxmlformats.org/officeDocument/2006/relationships/image" Target="../media/image108.png"/><Relationship Id="rId18" Type="http://schemas.openxmlformats.org/officeDocument/2006/relationships/image" Target="../media/image115.png"/><Relationship Id="rId3" Type="http://schemas.openxmlformats.org/officeDocument/2006/relationships/image" Target="../media/image96.png"/><Relationship Id="rId7" Type="http://schemas.openxmlformats.org/officeDocument/2006/relationships/image" Target="../media/image102.png"/><Relationship Id="rId12" Type="http://schemas.openxmlformats.org/officeDocument/2006/relationships/image" Target="../media/image107.png"/><Relationship Id="rId17" Type="http://schemas.openxmlformats.org/officeDocument/2006/relationships/image" Target="../media/image114.png"/><Relationship Id="rId2" Type="http://schemas.openxmlformats.org/officeDocument/2006/relationships/image" Target="../media/image95.png"/><Relationship Id="rId16" Type="http://schemas.openxmlformats.org/officeDocument/2006/relationships/image" Target="../media/image1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9.png"/><Relationship Id="rId11" Type="http://schemas.openxmlformats.org/officeDocument/2006/relationships/image" Target="../media/image106.png"/><Relationship Id="rId5" Type="http://schemas.openxmlformats.org/officeDocument/2006/relationships/image" Target="../media/image98.png"/><Relationship Id="rId15" Type="http://schemas.openxmlformats.org/officeDocument/2006/relationships/image" Target="../media/image112.png"/><Relationship Id="rId10" Type="http://schemas.openxmlformats.org/officeDocument/2006/relationships/image" Target="../media/image105.png"/><Relationship Id="rId19" Type="http://schemas.openxmlformats.org/officeDocument/2006/relationships/image" Target="../media/image116.png"/><Relationship Id="rId4" Type="http://schemas.openxmlformats.org/officeDocument/2006/relationships/image" Target="../media/image97.png"/><Relationship Id="rId9" Type="http://schemas.openxmlformats.org/officeDocument/2006/relationships/image" Target="../media/image104.png"/><Relationship Id="rId1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0.png"/><Relationship Id="rId13" Type="http://schemas.openxmlformats.org/officeDocument/2006/relationships/image" Target="../media/image15.png"/><Relationship Id="rId18" Type="http://schemas.openxmlformats.org/officeDocument/2006/relationships/image" Target="../media/image202.png"/><Relationship Id="rId3" Type="http://schemas.openxmlformats.org/officeDocument/2006/relationships/image" Target="../media/image5.png"/><Relationship Id="rId7" Type="http://schemas.openxmlformats.org/officeDocument/2006/relationships/image" Target="../media/image910.png"/><Relationship Id="rId12" Type="http://schemas.openxmlformats.org/officeDocument/2006/relationships/image" Target="../media/image14.png"/><Relationship Id="rId17" Type="http://schemas.openxmlformats.org/officeDocument/2006/relationships/image" Target="../media/image190.png"/><Relationship Id="rId2" Type="http://schemas.openxmlformats.org/officeDocument/2006/relationships/image" Target="../media/image9.png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0.png"/><Relationship Id="rId11" Type="http://schemas.openxmlformats.org/officeDocument/2006/relationships/image" Target="../media/image13.png"/><Relationship Id="rId5" Type="http://schemas.openxmlformats.org/officeDocument/2006/relationships/image" Target="../media/image710.png"/><Relationship Id="rId15" Type="http://schemas.openxmlformats.org/officeDocument/2006/relationships/image" Target="../media/image172.png"/><Relationship Id="rId10" Type="http://schemas.openxmlformats.org/officeDocument/2006/relationships/image" Target="../media/image12.png"/><Relationship Id="rId4" Type="http://schemas.openxmlformats.org/officeDocument/2006/relationships/image" Target="../media/image10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png"/><Relationship Id="rId3" Type="http://schemas.openxmlformats.org/officeDocument/2006/relationships/image" Target="../media/image212.png"/><Relationship Id="rId7" Type="http://schemas.openxmlformats.org/officeDocument/2006/relationships/image" Target="../media/image251.png"/><Relationship Id="rId12" Type="http://schemas.openxmlformats.org/officeDocument/2006/relationships/image" Target="../media/image30.png"/><Relationship Id="rId17" Type="http://schemas.openxmlformats.org/officeDocument/2006/relationships/image" Target="../media/image35.png"/><Relationship Id="rId2" Type="http://schemas.openxmlformats.org/officeDocument/2006/relationships/image" Target="../media/image25.png"/><Relationship Id="rId16" Type="http://schemas.openxmlformats.org/officeDocument/2006/relationships/image" Target="../media/image34.png"/><Relationship Id="rId20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1.png"/><Relationship Id="rId11" Type="http://schemas.openxmlformats.org/officeDocument/2006/relationships/image" Target="../media/image29.png"/><Relationship Id="rId5" Type="http://schemas.openxmlformats.org/officeDocument/2006/relationships/image" Target="../media/image231.png"/><Relationship Id="rId15" Type="http://schemas.openxmlformats.org/officeDocument/2006/relationships/image" Target="../media/image33.png"/><Relationship Id="rId10" Type="http://schemas.openxmlformats.org/officeDocument/2006/relationships/image" Target="../media/image28.png"/><Relationship Id="rId19" Type="http://schemas.openxmlformats.org/officeDocument/2006/relationships/image" Target="../media/image37.png"/><Relationship Id="rId4" Type="http://schemas.openxmlformats.org/officeDocument/2006/relationships/image" Target="../media/image221.png"/><Relationship Id="rId9" Type="http://schemas.openxmlformats.org/officeDocument/2006/relationships/image" Target="../media/image27.png"/><Relationship Id="rId1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18" Type="http://schemas.openxmlformats.org/officeDocument/2006/relationships/image" Target="../media/image39.png"/><Relationship Id="rId3" Type="http://schemas.openxmlformats.org/officeDocument/2006/relationships/image" Target="../media/image221.png"/><Relationship Id="rId7" Type="http://schemas.openxmlformats.org/officeDocument/2006/relationships/image" Target="../media/image26.png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image" Target="../media/image212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1.png"/><Relationship Id="rId11" Type="http://schemas.openxmlformats.org/officeDocument/2006/relationships/image" Target="../media/image30.png"/><Relationship Id="rId5" Type="http://schemas.openxmlformats.org/officeDocument/2006/relationships/image" Target="../media/image241.png"/><Relationship Id="rId15" Type="http://schemas.openxmlformats.org/officeDocument/2006/relationships/image" Target="../media/image34.png"/><Relationship Id="rId10" Type="http://schemas.openxmlformats.org/officeDocument/2006/relationships/image" Target="../media/image29.png"/><Relationship Id="rId4" Type="http://schemas.openxmlformats.org/officeDocument/2006/relationships/image" Target="../media/image231.png"/><Relationship Id="rId9" Type="http://schemas.openxmlformats.org/officeDocument/2006/relationships/image" Target="../media/image28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637309"/>
            <a:ext cx="10681855" cy="5611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Back or Previous 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Forward or Next 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944456" y="528931"/>
            <a:ext cx="6413936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9600" b="1" dirty="0" err="1" smtClean="0">
                <a:ln w="6600">
                  <a:solidFill>
                    <a:srgbClr val="DB002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6600">
                  <a:solidFill>
                    <a:srgbClr val="DB002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6600">
                  <a:solidFill>
                    <a:srgbClr val="DB002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6600">
                <a:solidFill>
                  <a:srgbClr val="DB002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98774" y="6111876"/>
            <a:ext cx="1031140" cy="365125"/>
          </a:xfrm>
        </p:spPr>
        <p:txBody>
          <a:bodyPr/>
          <a:lstStyle/>
          <a:p>
            <a:fld id="{EB9E790D-6E25-40E7-AA08-D84DD2C02162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813434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7021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14277" y="390384"/>
                <a:ext cx="799116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5400" i="1" dirty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5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54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endParaRPr lang="en-US" sz="54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77" y="390384"/>
                <a:ext cx="7991163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748143" y="1884226"/>
                <a:ext cx="6096000" cy="361603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𝑋𝑂𝑍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𝑂𝑋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যেহেতু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∠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P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সুতরাং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∠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𝑃𝑀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𝑂𝑀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(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মনে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করি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𝑂𝑃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+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US" sz="3600" b="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US" sz="3600" b="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বা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,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𝑂𝑃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e>
                      </m:rad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8143" y="1884226"/>
                <a:ext cx="6096000" cy="3616036"/>
              </a:xfrm>
              <a:prstGeom prst="roundRect">
                <a:avLst/>
              </a:prstGeom>
              <a:blipFill>
                <a:blip r:embed="rId3"/>
                <a:stretch>
                  <a:fillRect t="-1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7578436" y="4558145"/>
            <a:ext cx="3449782" cy="1385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7578436" y="1759527"/>
            <a:ext cx="2673928" cy="281247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9448800" y="2618509"/>
            <a:ext cx="55418" cy="19396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1254314">
            <a:off x="7563912" y="4179128"/>
            <a:ext cx="580445" cy="558452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9407235" y="3325095"/>
                <a:ext cx="67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07235" y="3325095"/>
                <a:ext cx="678873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038107" y="4184074"/>
                <a:ext cx="67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38107" y="4184074"/>
                <a:ext cx="678873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9144002" y="4516582"/>
                <a:ext cx="67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2" y="4516582"/>
                <a:ext cx="67887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9033168" y="1939633"/>
                <a:ext cx="67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33168" y="1939633"/>
                <a:ext cx="678873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0169237" y="1413156"/>
                <a:ext cx="67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69237" y="1413156"/>
                <a:ext cx="678873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0931242" y="4322618"/>
                <a:ext cx="67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31242" y="4322618"/>
                <a:ext cx="678873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8093838" y="3916007"/>
                <a:ext cx="67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93838" y="3916007"/>
                <a:ext cx="678873" cy="646331"/>
              </a:xfrm>
              <a:prstGeom prst="rect">
                <a:avLst/>
              </a:prstGeom>
              <a:blipFill>
                <a:blip r:embed="rId10"/>
                <a:stretch>
                  <a:fillRect r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8661874" y="3070875"/>
                <a:ext cx="67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3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45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61874" y="3070875"/>
                <a:ext cx="678873" cy="646331"/>
              </a:xfrm>
              <a:prstGeom prst="rect">
                <a:avLst/>
              </a:prstGeom>
              <a:blipFill>
                <a:blip r:embed="rId11"/>
                <a:stretch>
                  <a:fillRect r="-144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Arc 25"/>
          <p:cNvSpPr/>
          <p:nvPr/>
        </p:nvSpPr>
        <p:spPr>
          <a:xfrm rot="9288801">
            <a:off x="9074054" y="2572011"/>
            <a:ext cx="580445" cy="558452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188036" y="4433456"/>
                <a:ext cx="67887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88036" y="4433456"/>
                <a:ext cx="678873" cy="6463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Rectangle 27"/>
          <p:cNvSpPr/>
          <p:nvPr/>
        </p:nvSpPr>
        <p:spPr>
          <a:xfrm>
            <a:off x="9289475" y="4276142"/>
            <a:ext cx="200893" cy="26815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703140" y="2743204"/>
                <a:ext cx="988736" cy="7116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𝑎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03140" y="2743204"/>
                <a:ext cx="988736" cy="71167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ction Button: Home 29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ction Button: Back or Previous 30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Forward or Next 31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4918" y="6111876"/>
            <a:ext cx="1238961" cy="365125"/>
          </a:xfrm>
        </p:spPr>
        <p:txBody>
          <a:bodyPr/>
          <a:lstStyle/>
          <a:p>
            <a:pPr algn="ctr"/>
            <a:fld id="{209837C6-0BC8-4A31-9F0B-956546430E78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05620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95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 animBg="1"/>
      <p:bldP spid="17" grpId="0" animBg="1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 animBg="1"/>
      <p:bldP spid="27" grpId="0"/>
      <p:bldP spid="28" grpId="0" animBg="1"/>
      <p:bldP spid="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2114277" y="390384"/>
                <a:ext cx="7991163" cy="92333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54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54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54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54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54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54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54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endParaRPr lang="en-US" sz="5400" dirty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4277" y="390384"/>
                <a:ext cx="7991163" cy="92333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664603" y="1911934"/>
                <a:ext cx="6233810" cy="371392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45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𝑃𝑀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45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𝑂𝑀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6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dirty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600" i="1" dirty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 dirty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𝑡𝑎𝑛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𝑃𝑀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𝑂𝑀</m:t>
                        </m:r>
                      </m:den>
                    </m:f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num>
                      <m:den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603" y="1911934"/>
                <a:ext cx="6233810" cy="3713925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Group 3"/>
          <p:cNvGrpSpPr/>
          <p:nvPr/>
        </p:nvGrpSpPr>
        <p:grpSpPr>
          <a:xfrm>
            <a:off x="7218222" y="1911934"/>
            <a:ext cx="4436858" cy="3638913"/>
            <a:chOff x="7038107" y="1413156"/>
            <a:chExt cx="4572008" cy="3749757"/>
          </a:xfrm>
        </p:grpSpPr>
        <p:sp>
          <p:nvSpPr>
            <p:cNvPr id="5" name="Arc 4"/>
            <p:cNvSpPr/>
            <p:nvPr/>
          </p:nvSpPr>
          <p:spPr>
            <a:xfrm rot="9288801">
              <a:off x="9074054" y="2572011"/>
              <a:ext cx="580445" cy="558452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7038107" y="1413156"/>
              <a:ext cx="4572008" cy="3749757"/>
              <a:chOff x="7038107" y="1413156"/>
              <a:chExt cx="4572008" cy="3749757"/>
            </a:xfrm>
          </p:grpSpPr>
          <p:cxnSp>
            <p:nvCxnSpPr>
              <p:cNvPr id="7" name="Straight Arrow Connector 6"/>
              <p:cNvCxnSpPr/>
              <p:nvPr/>
            </p:nvCxnSpPr>
            <p:spPr>
              <a:xfrm>
                <a:off x="7578436" y="4558145"/>
                <a:ext cx="3449782" cy="1385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Arrow Connector 7"/>
              <p:cNvCxnSpPr/>
              <p:nvPr/>
            </p:nvCxnSpPr>
            <p:spPr>
              <a:xfrm flipV="1">
                <a:off x="7578436" y="1759527"/>
                <a:ext cx="2673928" cy="28124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9448800" y="2618509"/>
                <a:ext cx="55418" cy="193963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Arc 9"/>
              <p:cNvSpPr/>
              <p:nvPr/>
            </p:nvSpPr>
            <p:spPr>
              <a:xfrm rot="1254314">
                <a:off x="7563912" y="4179128"/>
                <a:ext cx="580445" cy="558452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/>
                  <p:cNvSpPr txBox="1"/>
                  <p:nvPr/>
                </p:nvSpPr>
                <p:spPr>
                  <a:xfrm>
                    <a:off x="9407235" y="3325095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07235" y="3325095"/>
                    <a:ext cx="678873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>
                    <a:off x="7038107" y="4184074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8107" y="4184074"/>
                    <a:ext cx="678873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9144002" y="4516582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2" y="4516582"/>
                    <a:ext cx="678873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9033168" y="1939633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3168" y="1939633"/>
                    <a:ext cx="678873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10169237" y="1413156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69237" y="1413156"/>
                    <a:ext cx="678873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0931242" y="4322618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31242" y="4322618"/>
                    <a:ext cx="678873" cy="646331"/>
                  </a:xfrm>
                  <a:prstGeom prst="rect">
                    <a:avLst/>
                  </a:prstGeom>
                  <a:blipFill>
                    <a:blip r:embed="rId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8093838" y="3916007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l-GR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3838" y="3916007"/>
                    <a:ext cx="678873" cy="6463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r="-185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8661874" y="3070875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l-GR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8" name="TextBox 1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661874" y="3070875"/>
                    <a:ext cx="678873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r="-17593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8188036" y="4433456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8036" y="4433456"/>
                    <a:ext cx="678873" cy="6463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20" name="Rectangle 19"/>
              <p:cNvSpPr/>
              <p:nvPr/>
            </p:nvSpPr>
            <p:spPr>
              <a:xfrm>
                <a:off x="9289475" y="4276142"/>
                <a:ext cx="200893" cy="268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/>
                  <p:cNvSpPr txBox="1"/>
                  <p:nvPr/>
                </p:nvSpPr>
                <p:spPr>
                  <a:xfrm>
                    <a:off x="7703140" y="2743204"/>
                    <a:ext cx="988736" cy="711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3140" y="2743204"/>
                    <a:ext cx="988736" cy="711670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p:sp>
        <p:nvSpPr>
          <p:cNvPr id="22" name="Action Button: Home 21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Back or Previous 22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Forward or Next 23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>
          <a:xfrm>
            <a:off x="566892" y="6111876"/>
            <a:ext cx="1184691" cy="365125"/>
          </a:xfrm>
        </p:spPr>
        <p:txBody>
          <a:bodyPr/>
          <a:lstStyle/>
          <a:p>
            <a:fld id="{670D3A60-F668-4A8B-A6C8-CBB384AFA01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1"/>
          </p:nvPr>
        </p:nvSpPr>
        <p:spPr>
          <a:xfrm>
            <a:off x="4591757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75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535578" y="390380"/>
            <a:ext cx="7120859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48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48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48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48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endParaRPr lang="en-US" sz="48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761341" y="1152382"/>
            <a:ext cx="266932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</a:t>
            </a:r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0" cap="none" spc="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1191689" y="1138529"/>
                <a:ext cx="9864047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দুইটি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সূক্ষ্ণকোণের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পরিমাপের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সমষ্টি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b="0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cap="none" spc="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4000" b="0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4000" b="0" cap="none" spc="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4000" b="0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cap="none" spc="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একটিকে</a:t>
                </a:r>
                <a:endParaRPr lang="en-US" sz="4000" b="0" cap="none" spc="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অপরটির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পূরক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1689" y="1138529"/>
                <a:ext cx="9864047" cy="1323439"/>
              </a:xfrm>
              <a:prstGeom prst="rect">
                <a:avLst/>
              </a:prstGeom>
              <a:blipFill>
                <a:blip r:embed="rId2"/>
                <a:stretch>
                  <a:fillRect l="-1977" t="-7834" r="-1915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744873" y="1138528"/>
                <a:ext cx="8868518" cy="132343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সাধারণভাবে, </a:t>
                </a:r>
                <a14:m>
                  <m:oMath xmlns:m="http://schemas.openxmlformats.org/officeDocument/2006/math">
                    <m:r>
                      <a:rPr lang="en-US" sz="4000" i="1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4000" b="0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cap="none" spc="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b="0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4000" b="0" i="1" cap="none" spc="0" smtClean="0">
                            <a:ln w="0"/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4000" b="0" i="1" cap="none" spc="0" smtClean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</m:t>
                    </m:r>
                  </m:oMath>
                </a14:m>
                <a:r>
                  <a:rPr lang="en-US" sz="4000" b="0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cap="none" spc="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b="0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cap="none" spc="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পরস্পরের</a:t>
                </a:r>
                <a:r>
                  <a:rPr lang="en-US" sz="4000" b="0" cap="none" spc="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পূরক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  <a:endParaRPr lang="en-US" sz="4000" b="0" cap="none" spc="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4873" y="1138528"/>
                <a:ext cx="8868518" cy="1323439"/>
              </a:xfrm>
              <a:prstGeom prst="rect">
                <a:avLst/>
              </a:prstGeom>
              <a:blipFill>
                <a:blip r:embed="rId3"/>
                <a:stretch>
                  <a:fillRect l="-2199" t="-7834" r="-893" b="-221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ounded Rectangle 8"/>
              <p:cNvSpPr/>
              <p:nvPr/>
            </p:nvSpPr>
            <p:spPr>
              <a:xfrm>
                <a:off x="512618" y="2604655"/>
                <a:ext cx="6918044" cy="35072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∠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𝑋𝑂𝑌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⊥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𝑂𝑋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আঁকি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𝑂𝑃𝑀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∴</m:t>
                      </m:r>
                      <m:r>
                        <m:rPr>
                          <m:sty m:val="p"/>
                        </m:rPr>
                        <a:rPr lang="en-US" sz="36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sin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⁡(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)=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𝑂𝑀</m:t>
                          </m:r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𝑂𝑃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𝑐𝑜𝑠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𝑃𝑂𝑀</m:t>
                      </m:r>
                    </m:oMath>
                  </m:oMathPara>
                </a14:m>
                <a:endParaRPr lang="en-US" sz="3600" b="0" i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𝑐𝑜𝑠</m:t>
                      </m:r>
                      <m:r>
                        <m:rPr>
                          <m:sty m:val="p"/>
                        </m:rPr>
                        <a:rPr lang="el-GR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θ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ounded 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618" y="2604655"/>
                <a:ext cx="6918044" cy="3507219"/>
              </a:xfrm>
              <a:prstGeom prst="roundRect">
                <a:avLst/>
              </a:prstGeom>
              <a:blipFill>
                <a:blip r:embed="rId4"/>
                <a:stretch>
                  <a:fillRect l="-175" t="-6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" name="Straight Arrow Connector 10"/>
          <p:cNvCxnSpPr/>
          <p:nvPr/>
        </p:nvCxnSpPr>
        <p:spPr>
          <a:xfrm flipV="1">
            <a:off x="7966364" y="4987636"/>
            <a:ext cx="3316282" cy="1385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7966364" y="1819327"/>
            <a:ext cx="2904139" cy="319601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>
            <a:off x="10238509" y="2461967"/>
            <a:ext cx="41564" cy="2539524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Arc 16"/>
          <p:cNvSpPr/>
          <p:nvPr/>
        </p:nvSpPr>
        <p:spPr>
          <a:xfrm rot="795429">
            <a:off x="8013299" y="4234732"/>
            <a:ext cx="1073053" cy="1272747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298227" y="4417798"/>
                <a:ext cx="659164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>
                          <a:ln w="0"/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</m:oMath>
                  </m:oMathPara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8227" y="4417798"/>
                <a:ext cx="659164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Arc 18"/>
          <p:cNvSpPr/>
          <p:nvPr/>
        </p:nvSpPr>
        <p:spPr>
          <a:xfrm rot="9378049">
            <a:off x="9647029" y="2517164"/>
            <a:ext cx="823550" cy="952353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 rot="908076">
                <a:off x="8913063" y="3599107"/>
                <a:ext cx="164411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90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908076">
                <a:off x="8913063" y="3599107"/>
                <a:ext cx="1644110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9878293" y="4959926"/>
                <a:ext cx="7065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8293" y="4959926"/>
                <a:ext cx="706581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9781322" y="1925777"/>
                <a:ext cx="7065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81322" y="1925777"/>
                <a:ext cx="706581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398321" y="4682835"/>
                <a:ext cx="7065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98321" y="4682835"/>
                <a:ext cx="70658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0764979" y="1427012"/>
                <a:ext cx="7065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4979" y="1427012"/>
                <a:ext cx="706581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1125199" y="4696689"/>
                <a:ext cx="706581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5199" y="4696689"/>
                <a:ext cx="706581" cy="646331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9960781" y="4765972"/>
            <a:ext cx="263882" cy="20781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484918" y="6111876"/>
            <a:ext cx="1169686" cy="365125"/>
          </a:xfrm>
        </p:spPr>
        <p:txBody>
          <a:bodyPr/>
          <a:lstStyle/>
          <a:p>
            <a:pPr algn="ctr"/>
            <a:fld id="{F6160159-B9F5-48E5-A1BB-A0E66362F0FB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>
          <a:xfrm>
            <a:off x="4799584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8005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10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 build="p" bldLvl="5" animBg="1"/>
      <p:bldP spid="17" grpId="0" animBg="1"/>
      <p:bldP spid="18" grpId="0"/>
      <p:bldP spid="19" grpId="0" animBg="1"/>
      <p:bldP spid="20" grpId="0"/>
      <p:bldP spid="25" grpId="0"/>
      <p:bldP spid="26" grpId="0"/>
      <p:bldP spid="27" grpId="0"/>
      <p:bldP spid="28" grpId="0"/>
      <p:bldP spid="29" grpId="0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06775" y="390380"/>
            <a:ext cx="797846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পূরক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ounded Rectangle 11"/>
              <p:cNvSpPr/>
              <p:nvPr/>
            </p:nvSpPr>
            <p:spPr>
              <a:xfrm>
                <a:off x="1593539" y="1762062"/>
                <a:ext cx="5126182" cy="352369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i="1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Cambria Math" panose="02040503050406030204" pitchFamily="18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l-GR" sz="3600" i="1" dirty="0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0" dirty="0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9</m:t>
                                  </m:r>
                                  <m:r>
                                    <a:rPr lang="el-GR" sz="3600" dirty="0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e>
                                <m:sup>
                                  <m:r>
                                    <a:rPr lang="el-GR" sz="3600" i="0" dirty="0" smtClean="0">
                                      <a:ln w="0"/>
                                      <a:solidFill>
                                        <a:schemeClr val="accent1"/>
                                      </a:solidFill>
                                      <a:effectLst>
                                        <a:outerShdw blurRad="38100" dist="25400" dir="5400000" algn="ctr" rotWithShape="0">
                                          <a:srgbClr val="6E747A">
                                            <a:alpha val="43000"/>
                                          </a:srgb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l-GR" sz="3600" i="0" dirty="0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l-GR" sz="3600" i="1" dirty="0" smtClean="0">
                                  <a:ln w="0"/>
                                  <a:solidFill>
                                    <a:schemeClr val="accent1"/>
                                  </a:solidFill>
                                  <a:effectLst>
                                    <a:outerShdw blurRad="38100" dist="25400" dir="5400000" algn="ctr" rotWithShape="0">
                                      <a:srgbClr val="6E747A">
                                        <a:alpha val="43000"/>
                                      </a:srgb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3600" i="0" dirty="0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i="1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i="1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a:rPr lang="en-US" sz="3600" i="1" dirty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𝑀</m:t>
                          </m:r>
                        </m:num>
                        <m:den>
                          <m:r>
                            <a:rPr lang="en-US" sz="3600" i="1" dirty="0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</a:rPr>
                            <m:t>𝑂𝑃</m:t>
                          </m:r>
                        </m:den>
                      </m:f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𝑠𝑖𝑛</m:t>
                      </m:r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𝑃𝑂𝑀</m:t>
                      </m:r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𝑠𝑖𝑛</m:t>
                      </m:r>
                      <m:r>
                        <m:rPr>
                          <m:sty m:val="p"/>
                        </m:rPr>
                        <a:rPr lang="el-GR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θ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3600" i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tan</m:t>
                          </m:r>
                        </m:fName>
                        <m:e>
                          <m:d>
                            <m:dPr>
                              <m:ctrlPr>
                                <a:rPr lang="en-US" sz="36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360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360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36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−</m:t>
                              </m:r>
                              <m:r>
                                <a:rPr lang="en-US" sz="36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𝜃</m:t>
                              </m:r>
                            </m:e>
                          </m:d>
                        </m:e>
                      </m:func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𝑂𝑀</m:t>
                          </m:r>
                        </m:num>
                        <m:den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𝑃𝑀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𝑐𝑜𝑡</m:t>
                      </m:r>
                      <m:r>
                        <a:rPr lang="en-US" sz="360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∠</m:t>
                      </m:r>
                      <m:r>
                        <a:rPr lang="en-US" sz="360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𝑃𝑂𝑀</m:t>
                      </m:r>
                      <m:r>
                        <a:rPr lang="en-US" sz="360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𝑐𝑜𝑡</m:t>
                      </m:r>
                      <m:r>
                        <m:rPr>
                          <m:sty m:val="p"/>
                        </m:rPr>
                        <a:rPr lang="el-GR" sz="3600" i="1" dirty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θ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ounded 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3539" y="1762062"/>
                <a:ext cx="5126182" cy="3523692"/>
              </a:xfrm>
              <a:prstGeom prst="round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/>
          <p:cNvGrpSpPr/>
          <p:nvPr/>
        </p:nvGrpSpPr>
        <p:grpSpPr>
          <a:xfrm>
            <a:off x="7398321" y="1233046"/>
            <a:ext cx="4433459" cy="4179245"/>
            <a:chOff x="7398321" y="1219191"/>
            <a:chExt cx="4433459" cy="4179245"/>
          </a:xfrm>
        </p:grpSpPr>
        <p:grpSp>
          <p:nvGrpSpPr>
            <p:cNvPr id="10" name="Group 9"/>
            <p:cNvGrpSpPr/>
            <p:nvPr/>
          </p:nvGrpSpPr>
          <p:grpSpPr>
            <a:xfrm>
              <a:off x="7398321" y="1219191"/>
              <a:ext cx="4433459" cy="4179245"/>
              <a:chOff x="7398321" y="1427012"/>
              <a:chExt cx="4433459" cy="4179245"/>
            </a:xfrm>
          </p:grpSpPr>
          <p:cxnSp>
            <p:nvCxnSpPr>
              <p:cNvPr id="11" name="Straight Arrow Connector 10"/>
              <p:cNvCxnSpPr/>
              <p:nvPr/>
            </p:nvCxnSpPr>
            <p:spPr>
              <a:xfrm flipV="1">
                <a:off x="7966364" y="4987636"/>
                <a:ext cx="3316282" cy="1385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Arrow Connector 13"/>
              <p:cNvCxnSpPr/>
              <p:nvPr/>
            </p:nvCxnSpPr>
            <p:spPr>
              <a:xfrm flipV="1">
                <a:off x="7966364" y="1819327"/>
                <a:ext cx="2904139" cy="319601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/>
              <p:cNvCxnSpPr/>
              <p:nvPr/>
            </p:nvCxnSpPr>
            <p:spPr>
              <a:xfrm flipH="1">
                <a:off x="10238509" y="2461967"/>
                <a:ext cx="41564" cy="25395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" name="Arc 16"/>
              <p:cNvSpPr/>
              <p:nvPr/>
            </p:nvSpPr>
            <p:spPr>
              <a:xfrm rot="795429">
                <a:off x="8013299" y="4234732"/>
                <a:ext cx="1073053" cy="1272747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Rectangle 17"/>
                  <p:cNvSpPr/>
                  <p:nvPr/>
                </p:nvSpPr>
                <p:spPr>
                  <a:xfrm>
                    <a:off x="8298227" y="4417798"/>
                    <a:ext cx="659164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8227" y="4417798"/>
                    <a:ext cx="659164" cy="64633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9" name="Arc 18"/>
              <p:cNvSpPr/>
              <p:nvPr/>
            </p:nvSpPr>
            <p:spPr>
              <a:xfrm rot="9378049">
                <a:off x="9647029" y="2517164"/>
                <a:ext cx="823550" cy="95235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/>
                  <p:cNvSpPr txBox="1"/>
                  <p:nvPr/>
                </p:nvSpPr>
                <p:spPr>
                  <a:xfrm rot="908076">
                    <a:off x="8913063" y="3599107"/>
                    <a:ext cx="1644110" cy="46166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20" name="TextBox 1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908076">
                    <a:off x="8913063" y="3599107"/>
                    <a:ext cx="1644110" cy="461665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5" name="TextBox 24"/>
                  <p:cNvSpPr txBox="1"/>
                  <p:nvPr/>
                </p:nvSpPr>
                <p:spPr>
                  <a:xfrm>
                    <a:off x="9878293" y="4959926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78293" y="4959926"/>
                    <a:ext cx="706581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/>
                  <p:cNvSpPr txBox="1"/>
                  <p:nvPr/>
                </p:nvSpPr>
                <p:spPr>
                  <a:xfrm>
                    <a:off x="9781322" y="1925777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1322" y="1925777"/>
                    <a:ext cx="706581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7" name="TextBox 26"/>
                  <p:cNvSpPr txBox="1"/>
                  <p:nvPr/>
                </p:nvSpPr>
                <p:spPr>
                  <a:xfrm>
                    <a:off x="7398321" y="4682835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8321" y="4682835"/>
                    <a:ext cx="706581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8" name="TextBox 27"/>
                  <p:cNvSpPr txBox="1"/>
                  <p:nvPr/>
                </p:nvSpPr>
                <p:spPr>
                  <a:xfrm>
                    <a:off x="10764979" y="1427012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4979" y="1427012"/>
                    <a:ext cx="706581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9" name="TextBox 28"/>
                  <p:cNvSpPr txBox="1"/>
                  <p:nvPr/>
                </p:nvSpPr>
                <p:spPr>
                  <a:xfrm>
                    <a:off x="11125199" y="4696689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25199" y="4696689"/>
                    <a:ext cx="706581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6" name="Rectangle 5"/>
            <p:cNvSpPr/>
            <p:nvPr/>
          </p:nvSpPr>
          <p:spPr>
            <a:xfrm>
              <a:off x="9961400" y="4558131"/>
              <a:ext cx="277091" cy="2078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540605" y="6111876"/>
            <a:ext cx="1363383" cy="365125"/>
          </a:xfrm>
        </p:spPr>
        <p:txBody>
          <a:bodyPr/>
          <a:lstStyle/>
          <a:p>
            <a:pPr algn="ctr"/>
            <a:fld id="{D6BEACF9-62E7-4520-BF33-A455BE673D2B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27420" y="6096000"/>
            <a:ext cx="3053904" cy="381001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92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 build="p" bldLvl="5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36306" y="196412"/>
            <a:ext cx="291939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7910938" y="1499358"/>
            <a:ext cx="4003970" cy="3774383"/>
            <a:chOff x="7398321" y="1219191"/>
            <a:chExt cx="4433459" cy="4179245"/>
          </a:xfrm>
        </p:grpSpPr>
        <p:grpSp>
          <p:nvGrpSpPr>
            <p:cNvPr id="4" name="Group 3"/>
            <p:cNvGrpSpPr/>
            <p:nvPr/>
          </p:nvGrpSpPr>
          <p:grpSpPr>
            <a:xfrm>
              <a:off x="7398321" y="1219191"/>
              <a:ext cx="4433459" cy="4179245"/>
              <a:chOff x="7398321" y="1427012"/>
              <a:chExt cx="4433459" cy="4179245"/>
            </a:xfrm>
          </p:grpSpPr>
          <p:cxnSp>
            <p:nvCxnSpPr>
              <p:cNvPr id="6" name="Straight Arrow Connector 5"/>
              <p:cNvCxnSpPr/>
              <p:nvPr/>
            </p:nvCxnSpPr>
            <p:spPr>
              <a:xfrm flipV="1">
                <a:off x="7966364" y="4987636"/>
                <a:ext cx="3316282" cy="13854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Straight Arrow Connector 6"/>
              <p:cNvCxnSpPr/>
              <p:nvPr/>
            </p:nvCxnSpPr>
            <p:spPr>
              <a:xfrm flipV="1">
                <a:off x="7966364" y="1819327"/>
                <a:ext cx="2904139" cy="319601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H="1">
                <a:off x="10238509" y="2461967"/>
                <a:ext cx="41564" cy="2539524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" name="Arc 8"/>
              <p:cNvSpPr/>
              <p:nvPr/>
            </p:nvSpPr>
            <p:spPr>
              <a:xfrm rot="795429">
                <a:off x="8013299" y="4234732"/>
                <a:ext cx="1073053" cy="1272747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Rectangle 9"/>
                  <p:cNvSpPr/>
                  <p:nvPr/>
                </p:nvSpPr>
                <p:spPr>
                  <a:xfrm>
                    <a:off x="8298227" y="4417798"/>
                    <a:ext cx="659164" cy="646331"/>
                  </a:xfrm>
                  <a:prstGeom prst="rect">
                    <a:avLst/>
                  </a:prstGeom>
                </p:spPr>
                <p:txBody>
                  <a:bodyPr wrap="square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3600" dirty="0">
                      <a:ln w="0"/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18" name="Rectangle 17"/>
                  <p:cNvSpPr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98227" y="4417798"/>
                    <a:ext cx="659164" cy="646331"/>
                  </a:xfrm>
                  <a:prstGeom prst="rect">
                    <a:avLst/>
                  </a:prstGeom>
                  <a:blipFill>
                    <a:blip r:embed="rId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1" name="Arc 10"/>
              <p:cNvSpPr/>
              <p:nvPr/>
            </p:nvSpPr>
            <p:spPr>
              <a:xfrm rot="9378049">
                <a:off x="9647029" y="2517164"/>
                <a:ext cx="823550" cy="952353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/>
                  <p:cNvSpPr txBox="1"/>
                  <p:nvPr/>
                </p:nvSpPr>
                <p:spPr>
                  <a:xfrm rot="20871632">
                    <a:off x="8867039" y="3491719"/>
                    <a:ext cx="1644110" cy="461664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𝜃</m:t>
                          </m:r>
                        </m:oMath>
                      </m:oMathPara>
                    </a14:m>
                    <a:endParaRPr lang="en-US" sz="24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 rot="20871632">
                    <a:off x="8867039" y="3491719"/>
                    <a:ext cx="1644110" cy="461664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/>
                  <p:cNvSpPr txBox="1"/>
                  <p:nvPr/>
                </p:nvSpPr>
                <p:spPr>
                  <a:xfrm>
                    <a:off x="9878293" y="4959926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5" name="TextBox 2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78293" y="4959926"/>
                    <a:ext cx="706581" cy="646331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4" name="TextBox 13"/>
                  <p:cNvSpPr txBox="1"/>
                  <p:nvPr/>
                </p:nvSpPr>
                <p:spPr>
                  <a:xfrm>
                    <a:off x="9781322" y="1925777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6" name="TextBox 2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781322" y="1925777"/>
                    <a:ext cx="706581" cy="646331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5" name="TextBox 14"/>
                  <p:cNvSpPr txBox="1"/>
                  <p:nvPr/>
                </p:nvSpPr>
                <p:spPr>
                  <a:xfrm>
                    <a:off x="7398321" y="4682835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7" name="TextBox 2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398321" y="4682835"/>
                    <a:ext cx="706581" cy="646331"/>
                  </a:xfrm>
                  <a:prstGeom prst="rect">
                    <a:avLst/>
                  </a:prstGeom>
                  <a:blipFill>
                    <a:blip r:embed="rId6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/>
                  <p:cNvSpPr txBox="1"/>
                  <p:nvPr/>
                </p:nvSpPr>
                <p:spPr>
                  <a:xfrm>
                    <a:off x="10764979" y="1427012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𝑌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8" name="TextBox 27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764979" y="1427012"/>
                    <a:ext cx="706581" cy="646331"/>
                  </a:xfrm>
                  <a:prstGeom prst="rect">
                    <a:avLst/>
                  </a:prstGeom>
                  <a:blipFill>
                    <a:blip r:embed="rId7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/>
                  <p:cNvSpPr txBox="1"/>
                  <p:nvPr/>
                </p:nvSpPr>
                <p:spPr>
                  <a:xfrm>
                    <a:off x="11125199" y="4696689"/>
                    <a:ext cx="706581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9" name="TextBox 2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1125199" y="4696689"/>
                    <a:ext cx="706581" cy="646331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5" name="Rectangle 4"/>
            <p:cNvSpPr/>
            <p:nvPr/>
          </p:nvSpPr>
          <p:spPr>
            <a:xfrm>
              <a:off x="9961400" y="4558131"/>
              <a:ext cx="277091" cy="20782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7746838" y="376532"/>
            <a:ext cx="2212465" cy="646331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সময়-৮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ounded Rectangle 18"/>
              <p:cNvSpPr/>
              <p:nvPr/>
            </p:nvSpPr>
            <p:spPr>
              <a:xfrm>
                <a:off x="4787192" y="1809930"/>
                <a:ext cx="4140017" cy="221740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𝑐𝑜𝑠𝑒𝑐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)=?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sec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⁡(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)=?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US" sz="3600" b="0" i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cot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⁡(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𝜃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)=?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ounded 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7192" y="1809930"/>
                <a:ext cx="4140017" cy="2217409"/>
              </a:xfrm>
              <a:prstGeom prst="roundRect">
                <a:avLst/>
              </a:prstGeom>
              <a:blipFill>
                <a:blip r:embed="rId9"/>
                <a:stretch>
                  <a:fillRect t="-5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Action Button: Home 19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ction Button: Back or Previous 20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Forward or Next 21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>
          <a:xfrm>
            <a:off x="457211" y="6111876"/>
            <a:ext cx="1072704" cy="365125"/>
          </a:xfrm>
        </p:spPr>
        <p:txBody>
          <a:bodyPr/>
          <a:lstStyle/>
          <a:p>
            <a:pPr algn="ctr"/>
            <a:fld id="{5A556442-EA2E-4431-B80C-D5E59188E836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>
          <a:xfrm>
            <a:off x="4758014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14</a:t>
            </a:fld>
            <a:endParaRPr lang="en-US"/>
          </a:p>
        </p:txBody>
      </p:sp>
      <p:grpSp>
        <p:nvGrpSpPr>
          <p:cNvPr id="26" name="Group 25"/>
          <p:cNvGrpSpPr/>
          <p:nvPr/>
        </p:nvGrpSpPr>
        <p:grpSpPr>
          <a:xfrm>
            <a:off x="540339" y="239146"/>
            <a:ext cx="4027019" cy="3302781"/>
            <a:chOff x="7038107" y="1413156"/>
            <a:chExt cx="4572008" cy="3749757"/>
          </a:xfrm>
        </p:grpSpPr>
        <p:sp>
          <p:nvSpPr>
            <p:cNvPr id="27" name="Arc 26"/>
            <p:cNvSpPr/>
            <p:nvPr/>
          </p:nvSpPr>
          <p:spPr>
            <a:xfrm rot="9288801">
              <a:off x="9074054" y="2572011"/>
              <a:ext cx="580445" cy="558452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7038107" y="1413156"/>
              <a:ext cx="4572008" cy="3749757"/>
              <a:chOff x="7038107" y="1413156"/>
              <a:chExt cx="4572008" cy="3749757"/>
            </a:xfrm>
          </p:grpSpPr>
          <p:cxnSp>
            <p:nvCxnSpPr>
              <p:cNvPr id="29" name="Straight Arrow Connector 28"/>
              <p:cNvCxnSpPr/>
              <p:nvPr/>
            </p:nvCxnSpPr>
            <p:spPr>
              <a:xfrm>
                <a:off x="7578436" y="4558145"/>
                <a:ext cx="3449782" cy="13855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Arrow Connector 29"/>
              <p:cNvCxnSpPr/>
              <p:nvPr/>
            </p:nvCxnSpPr>
            <p:spPr>
              <a:xfrm flipV="1">
                <a:off x="7578436" y="1759527"/>
                <a:ext cx="2673928" cy="2812473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9448800" y="2618509"/>
                <a:ext cx="55418" cy="193963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Arc 31"/>
              <p:cNvSpPr/>
              <p:nvPr/>
            </p:nvSpPr>
            <p:spPr>
              <a:xfrm rot="1254314">
                <a:off x="7563912" y="4179128"/>
                <a:ext cx="580445" cy="558452"/>
              </a:xfrm>
              <a:prstGeom prst="arc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/>
                  <p:cNvSpPr txBox="1"/>
                  <p:nvPr/>
                </p:nvSpPr>
                <p:spPr>
                  <a:xfrm>
                    <a:off x="9407235" y="3325095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1" name="TextBox 1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407235" y="3325095"/>
                    <a:ext cx="678873" cy="646331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/>
                  <p:cNvSpPr txBox="1"/>
                  <p:nvPr/>
                </p:nvSpPr>
                <p:spPr>
                  <a:xfrm>
                    <a:off x="7038107" y="4184074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2" name="TextBox 11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038107" y="4184074"/>
                    <a:ext cx="678873" cy="646331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/>
                  <p:cNvSpPr txBox="1"/>
                  <p:nvPr/>
                </p:nvSpPr>
                <p:spPr>
                  <a:xfrm>
                    <a:off x="9144002" y="4516582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𝑀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3" name="TextBox 12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144002" y="4516582"/>
                    <a:ext cx="678873" cy="646331"/>
                  </a:xfrm>
                  <a:prstGeom prst="rect">
                    <a:avLst/>
                  </a:prstGeom>
                  <a:blipFill>
                    <a:blip r:embed="rId12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6" name="TextBox 35"/>
                  <p:cNvSpPr txBox="1"/>
                  <p:nvPr/>
                </p:nvSpPr>
                <p:spPr>
                  <a:xfrm>
                    <a:off x="9033168" y="1939633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4" name="TextBox 13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033168" y="1939633"/>
                    <a:ext cx="678873" cy="646331"/>
                  </a:xfrm>
                  <a:prstGeom prst="rect">
                    <a:avLst/>
                  </a:prstGeom>
                  <a:blipFill>
                    <a:blip r:embed="rId13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7" name="TextBox 36"/>
                  <p:cNvSpPr txBox="1"/>
                  <p:nvPr/>
                </p:nvSpPr>
                <p:spPr>
                  <a:xfrm>
                    <a:off x="10169237" y="1413156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𝑍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5" name="TextBox 14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169237" y="1413156"/>
                    <a:ext cx="678873" cy="646331"/>
                  </a:xfrm>
                  <a:prstGeom prst="rect">
                    <a:avLst/>
                  </a:prstGeom>
                  <a:blipFill>
                    <a:blip r:embed="rId1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8" name="TextBox 37"/>
                  <p:cNvSpPr txBox="1"/>
                  <p:nvPr/>
                </p:nvSpPr>
                <p:spPr>
                  <a:xfrm>
                    <a:off x="10931242" y="4322618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𝑋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6" name="TextBox 15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10931242" y="4322618"/>
                    <a:ext cx="678873" cy="646331"/>
                  </a:xfrm>
                  <a:prstGeom prst="rect">
                    <a:avLst/>
                  </a:prstGeom>
                  <a:blipFill>
                    <a:blip r:embed="rId1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9" name="TextBox 38"/>
                  <p:cNvSpPr txBox="1"/>
                  <p:nvPr/>
                </p:nvSpPr>
                <p:spPr>
                  <a:xfrm>
                    <a:off x="8093838" y="3916007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l-GR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7" name="TextBox 16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093838" y="3916007"/>
                    <a:ext cx="678873" cy="646331"/>
                  </a:xfrm>
                  <a:prstGeom prst="rect">
                    <a:avLst/>
                  </a:prstGeom>
                  <a:blipFill>
                    <a:blip r:embed="rId16"/>
                    <a:stretch>
                      <a:fillRect r="-18519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0" name="TextBox 39"/>
                  <p:cNvSpPr txBox="1"/>
                  <p:nvPr/>
                </p:nvSpPr>
                <p:spPr>
                  <a:xfrm>
                    <a:off x="8536034" y="3133796"/>
                    <a:ext cx="678872" cy="64633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p>
                            <m:sSupPr>
                              <m:ctrlPr>
                                <a:rPr lang="el-GR" sz="360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45</m:t>
                              </m:r>
                            </m:e>
                            <m:sup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p>
                          </m:sSup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40" name="TextBox 39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536034" y="3133796"/>
                    <a:ext cx="678872" cy="646330"/>
                  </a:xfrm>
                  <a:prstGeom prst="rect">
                    <a:avLst/>
                  </a:prstGeom>
                  <a:blipFill>
                    <a:blip r:embed="rId17"/>
                    <a:stretch>
                      <a:fillRect r="-30612"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1" name="TextBox 40"/>
                  <p:cNvSpPr txBox="1"/>
                  <p:nvPr/>
                </p:nvSpPr>
                <p:spPr>
                  <a:xfrm>
                    <a:off x="8188036" y="4433456"/>
                    <a:ext cx="678873" cy="64633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19" name="TextBox 18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188036" y="4433456"/>
                    <a:ext cx="678873" cy="646331"/>
                  </a:xfrm>
                  <a:prstGeom prst="rect">
                    <a:avLst/>
                  </a:prstGeom>
                  <a:blipFill>
                    <a:blip r:embed="rId1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42" name="Rectangle 41"/>
              <p:cNvSpPr/>
              <p:nvPr/>
            </p:nvSpPr>
            <p:spPr>
              <a:xfrm>
                <a:off x="9289475" y="4276142"/>
                <a:ext cx="200893" cy="268152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/>
                  <p:cNvSpPr txBox="1"/>
                  <p:nvPr/>
                </p:nvSpPr>
                <p:spPr>
                  <a:xfrm>
                    <a:off x="7703140" y="2743204"/>
                    <a:ext cx="988736" cy="71167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ad>
                            <m:radPr>
                              <m:degHide m:val="on"/>
                              <m:ctrlPr>
                                <a:rPr lang="en-US" sz="360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rad>
                          <m:r>
                            <a:rPr lang="en-US" sz="3600" i="1">
                              <a:ln w="0"/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oMath>
                      </m:oMathPara>
                    </a14:m>
                    <a:endParaRPr lang="en-US" sz="3600" dirty="0"/>
                  </a:p>
                </p:txBody>
              </p:sp>
            </mc:Choice>
            <mc:Fallback xmlns="">
              <p:sp>
                <p:nvSpPr>
                  <p:cNvPr id="21" name="TextBox 20"/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7703140" y="2743204"/>
                    <a:ext cx="988736" cy="711670"/>
                  </a:xfrm>
                  <a:prstGeom prst="rect">
                    <a:avLst/>
                  </a:prstGeom>
                  <a:blipFill>
                    <a:blip r:embed="rId19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Rounded Rectangle 43"/>
              <p:cNvSpPr/>
              <p:nvPr/>
            </p:nvSpPr>
            <p:spPr>
              <a:xfrm>
                <a:off x="759961" y="4063020"/>
                <a:ext cx="3719118" cy="2174560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চিত্র-১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𝑐𝑜𝑠𝑒𝑐</m:t>
                          </m:r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45</m:t>
                          </m:r>
                        </m:e>
                        <m:sup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i="1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𝑠𝑒𝑐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45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𝑐𝑜𝑡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45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44" name="Rounded Rectangle 4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961" y="4063020"/>
                <a:ext cx="3719118" cy="2174560"/>
              </a:xfrm>
              <a:prstGeom prst="roundRect">
                <a:avLst/>
              </a:prstGeom>
              <a:blipFill>
                <a:blip r:embed="rId20"/>
                <a:stretch>
                  <a:fillRect l="-2107" t="-6612" r="-2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TextBox 44"/>
          <p:cNvSpPr txBox="1"/>
          <p:nvPr/>
        </p:nvSpPr>
        <p:spPr>
          <a:xfrm>
            <a:off x="8941064" y="4786615"/>
            <a:ext cx="11358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চিত্র-২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1584309" y="3359587"/>
            <a:ext cx="1135878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চিত্র-১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228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9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1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11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3100"/>
                            </p:stCondLst>
                            <p:childTnLst>
                              <p:par>
                                <p:cTn id="5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4100"/>
                            </p:stCondLst>
                            <p:childTnLst>
                              <p:par>
                                <p:cTn id="5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51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6100"/>
                            </p:stCondLst>
                            <p:childTnLst>
                              <p:par>
                                <p:cTn id="7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7400"/>
                            </p:stCondLst>
                            <p:childTnLst>
                              <p:par>
                                <p:cTn id="7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9100"/>
                            </p:stCondLst>
                            <p:childTnLst>
                              <p:par>
                                <p:cTn id="8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0900"/>
                            </p:stCondLst>
                            <p:childTnLst>
                              <p:par>
                                <p:cTn id="8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2700"/>
                            </p:stCondLst>
                            <p:childTnLst>
                              <p:par>
                                <p:cTn id="9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  <p:bldP spid="19" grpId="0" build="p" bldLvl="5" animBg="1" advAuto="0"/>
      <p:bldP spid="44" grpId="0" build="p" bldLvl="5" animBg="1" advAuto="0"/>
      <p:bldP spid="45" grpId="0"/>
      <p:bldP spid="4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8797000" y="2026182"/>
            <a:ext cx="2405575" cy="2644726"/>
          </a:xfrm>
          <a:prstGeom prst="rt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/>
          <p:cNvCxnSpPr>
            <a:stCxn id="2" idx="1"/>
            <a:endCxn id="2" idx="4"/>
          </p:cNvCxnSpPr>
          <p:nvPr/>
        </p:nvCxnSpPr>
        <p:spPr>
          <a:xfrm>
            <a:off x="8797000" y="3348545"/>
            <a:ext cx="2405575" cy="1322363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>
            <a:endCxn id="2" idx="4"/>
          </p:cNvCxnSpPr>
          <p:nvPr/>
        </p:nvCxnSpPr>
        <p:spPr>
          <a:xfrm>
            <a:off x="8797000" y="3784644"/>
            <a:ext cx="2405575" cy="88626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>
            <a:endCxn id="2" idx="4"/>
          </p:cNvCxnSpPr>
          <p:nvPr/>
        </p:nvCxnSpPr>
        <p:spPr>
          <a:xfrm>
            <a:off x="8797000" y="4220742"/>
            <a:ext cx="2405575" cy="45016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endCxn id="2" idx="4"/>
          </p:cNvCxnSpPr>
          <p:nvPr/>
        </p:nvCxnSpPr>
        <p:spPr>
          <a:xfrm>
            <a:off x="8797000" y="4516164"/>
            <a:ext cx="2405575" cy="1547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36273" y="1387923"/>
                <a:ext cx="6395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6273" y="1387923"/>
                <a:ext cx="63959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296588" y="4643746"/>
                <a:ext cx="69730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588" y="4643746"/>
                <a:ext cx="69730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178898" y="4505207"/>
                <a:ext cx="66845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78898" y="4505207"/>
                <a:ext cx="66845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8297733" y="2870359"/>
                <a:ext cx="6395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7733" y="2870359"/>
                <a:ext cx="639598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339286" y="4269662"/>
                <a:ext cx="6395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39286" y="4269662"/>
                <a:ext cx="639598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8325429" y="3854032"/>
                <a:ext cx="6395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5429" y="3854032"/>
                <a:ext cx="639598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8283873" y="3424547"/>
                <a:ext cx="6395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3873" y="3424547"/>
                <a:ext cx="639598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01547" y="321120"/>
                <a:ext cx="6788910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endParaRPr lang="en-US" sz="4800" dirty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47" y="321120"/>
                <a:ext cx="678891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035594" y="5211779"/>
                <a:ext cx="365766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14:m>
                  <m:oMath xmlns:m="http://schemas.openxmlformats.org/officeDocument/2006/math"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𝑃𝑂𝑁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</m:oMath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594" y="5211779"/>
                <a:ext cx="3657668" cy="707886"/>
              </a:xfrm>
              <a:prstGeom prst="rect">
                <a:avLst/>
              </a:prstGeom>
              <a:blipFill>
                <a:blip r:embed="rId10"/>
                <a:stretch>
                  <a:fillRect l="-5833" t="-16379" b="-4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ounded Rectangle 20"/>
              <p:cNvSpPr/>
              <p:nvPr/>
            </p:nvSpPr>
            <p:spPr>
              <a:xfrm>
                <a:off x="665019" y="2026182"/>
                <a:ext cx="6858000" cy="367145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l-GR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θ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যতই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ছোট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হতে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থাকে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বিপরীতবাহু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𝑃𝑁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ততই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ছোট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40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বিন্দুটি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বিন্দুর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নিকটতর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এবং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অবশেষে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l-GR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θ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যখন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0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খুব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কাছে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অবস্থিত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হয়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𝑂𝑃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প্রায়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𝑂𝑁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সাথে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মিলে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যায়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। 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Rounded 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019" y="2026182"/>
                <a:ext cx="6858000" cy="3671455"/>
              </a:xfrm>
              <a:prstGeom prst="roundRect">
                <a:avLst/>
              </a:prstGeom>
              <a:blipFill>
                <a:blip r:embed="rId11"/>
                <a:stretch>
                  <a:fillRect l="-442" t="-4754" r="-618" b="-85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2283267" y="1235206"/>
            <a:ext cx="3621504" cy="707886"/>
          </a:xfrm>
          <a:prstGeom prst="rect">
            <a:avLst/>
          </a:prstGeom>
          <a:ln w="38100">
            <a:solidFill>
              <a:srgbClr val="C00000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দেখা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23" name="Action Button: Home 2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ction Button: Back or Previous 2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Action Button: Forward or Next 2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12623" y="6111876"/>
            <a:ext cx="989577" cy="365125"/>
          </a:xfrm>
        </p:spPr>
        <p:txBody>
          <a:bodyPr/>
          <a:lstStyle/>
          <a:p>
            <a:pPr algn="ctr"/>
            <a:fld id="{636B1F5D-E6EF-47EF-BF06-258180B43FD7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619474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781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 build="p" bldLvl="5" animBg="1"/>
      <p:bldP spid="2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01547" y="321120"/>
                <a:ext cx="6788910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endParaRPr lang="en-US" sz="4800" dirty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1547" y="321120"/>
                <a:ext cx="678891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/>
          <p:cNvGrpSpPr/>
          <p:nvPr/>
        </p:nvGrpSpPr>
        <p:grpSpPr>
          <a:xfrm>
            <a:off x="8035594" y="1374068"/>
            <a:ext cx="3811757" cy="4531742"/>
            <a:chOff x="8035594" y="1387923"/>
            <a:chExt cx="3811757" cy="4531742"/>
          </a:xfrm>
        </p:grpSpPr>
        <p:sp>
          <p:nvSpPr>
            <p:cNvPr id="2" name="Right Triangle 1"/>
            <p:cNvSpPr/>
            <p:nvPr/>
          </p:nvSpPr>
          <p:spPr>
            <a:xfrm>
              <a:off x="8797000" y="2026182"/>
              <a:ext cx="2405575" cy="2644726"/>
            </a:xfrm>
            <a:prstGeom prst="rtTriangle">
              <a:avLst/>
            </a:prstGeom>
            <a:noFill/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0" name="Straight Connector 9"/>
            <p:cNvCxnSpPr>
              <a:endCxn id="2" idx="4"/>
            </p:cNvCxnSpPr>
            <p:nvPr/>
          </p:nvCxnSpPr>
          <p:spPr>
            <a:xfrm>
              <a:off x="8797000" y="4516164"/>
              <a:ext cx="2405575" cy="154744"/>
            </a:xfrm>
            <a:prstGeom prst="line">
              <a:avLst/>
            </a:prstGeom>
            <a:ln w="5715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Rectangle 11"/>
                <p:cNvSpPr/>
                <p:nvPr/>
              </p:nvSpPr>
              <p:spPr>
                <a:xfrm>
                  <a:off x="8436273" y="1387923"/>
                  <a:ext cx="639598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</m:oMath>
                    </m:oMathPara>
                  </a14:m>
                  <a:endParaRPr 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2" name="Rectangle 11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6273" y="1387923"/>
                  <a:ext cx="639598" cy="707886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Rectangle 12"/>
                <p:cNvSpPr/>
                <p:nvPr/>
              </p:nvSpPr>
              <p:spPr>
                <a:xfrm>
                  <a:off x="8296588" y="4643746"/>
                  <a:ext cx="697306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𝑁</m:t>
                        </m:r>
                      </m:oMath>
                    </m:oMathPara>
                  </a14:m>
                  <a:endParaRPr 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" name="Rectangle 12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96588" y="4643746"/>
                  <a:ext cx="697306" cy="707886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Rectangle 13"/>
                <p:cNvSpPr/>
                <p:nvPr/>
              </p:nvSpPr>
              <p:spPr>
                <a:xfrm>
                  <a:off x="11178898" y="4505207"/>
                  <a:ext cx="668453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</m:t>
                        </m:r>
                      </m:oMath>
                    </m:oMathPara>
                  </a14:m>
                  <a:endParaRPr 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4" name="Rectangle 13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78898" y="4505207"/>
                  <a:ext cx="668453" cy="707886"/>
                </a:xfrm>
                <a:prstGeom prst="rect">
                  <a:avLst/>
                </a:prstGeom>
                <a:blipFill>
                  <a:blip r:embed="rId1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Rectangle 15"/>
                <p:cNvSpPr/>
                <p:nvPr/>
              </p:nvSpPr>
              <p:spPr>
                <a:xfrm>
                  <a:off x="8339286" y="4269662"/>
                  <a:ext cx="639598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𝑃</m:t>
                        </m:r>
                      </m:oMath>
                    </m:oMathPara>
                  </a14:m>
                  <a:endParaRPr 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6" name="Rectangle 15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39286" y="4269662"/>
                  <a:ext cx="639598" cy="707886"/>
                </a:xfrm>
                <a:prstGeom prst="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Rectangle 19"/>
                <p:cNvSpPr/>
                <p:nvPr/>
              </p:nvSpPr>
              <p:spPr>
                <a:xfrm>
                  <a:off x="8035594" y="5211779"/>
                  <a:ext cx="3657668" cy="707886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0" cap="none" spc="0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এখানে </a:t>
                  </a:r>
                  <a14:m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∠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𝑃𝑂𝑁</m:t>
                      </m:r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θ</m:t>
                      </m:r>
                    </m:oMath>
                  </a14:m>
                  <a:endParaRPr lang="en-US" sz="4000" b="0" cap="none" spc="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20" name="Rectangle 19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35594" y="5211779"/>
                  <a:ext cx="3657668" cy="707886"/>
                </a:xfrm>
                <a:prstGeom prst="rect">
                  <a:avLst/>
                </a:prstGeom>
                <a:blipFill>
                  <a:blip r:embed="rId14"/>
                  <a:stretch>
                    <a:fillRect l="-5833" t="-16379" b="-4224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997527" y="1152117"/>
                <a:ext cx="6793970" cy="493002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যখন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খুব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নিকটে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আসে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𝑃𝑁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রেখাংশের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কোঠায়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নেমে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আসে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𝑃𝑁</m:t>
                            </m:r>
                          </m:num>
                          <m:den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𝑂𝑃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সময়ে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খুব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কাছে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এলে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𝑂𝑃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O</m:t>
                    </m:r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দৈর্ঘ্যের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𝑂𝑁</m:t>
                            </m:r>
                          </m:num>
                          <m:den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𝑂𝑃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</a:p>
              <a:p>
                <a:pPr algn="ctr"/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∴</m:t>
                        </m:r>
                        <m:r>
                          <m:rPr>
                            <m:sty m:val="p"/>
                          </m:rPr>
                          <a:rPr lang="en-US" sz="36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n-US" sz="3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, </m:t>
                        </m:r>
                        <m:func>
                          <m:func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cos</m:t>
                            </m:r>
                          </m:fName>
                          <m:e>
                            <m:sSup>
                              <m:sSupPr>
                                <m:ctrlP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0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n w="0"/>
                                    <a:solidFill>
                                      <a:schemeClr val="tx1"/>
                                    </a:solidFill>
                                    <a:effectLst>
                                      <a:outerShdw blurRad="38100" dist="19050" dir="2700000" algn="tl" rotWithShape="0">
                                        <a:schemeClr val="dk1">
                                          <a:alpha val="40000"/>
                                        </a:schemeClr>
                                      </a:outerShdw>
                                    </a:effectLst>
                                    <a:latin typeface="Cambria Math" panose="02040503050406030204" pitchFamily="18" charset="0"/>
                                    <a:cs typeface="NikoshBAN" panose="02000000000000000000" pitchFamily="2" charset="0"/>
                                  </a:rPr>
                                  <m:t>0</m:t>
                                </m:r>
                              </m:sup>
                            </m:s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=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7527" y="1152117"/>
                <a:ext cx="6793970" cy="4930028"/>
              </a:xfrm>
              <a:prstGeom prst="roundRect">
                <a:avLst/>
              </a:prstGeom>
              <a:blipFill>
                <a:blip r:embed="rId15"/>
                <a:stretch>
                  <a:fillRect t="-17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ction Button: Home 14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ction Button: Back or Previous 16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ction Button: Forward or Next 17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4926" y="6111876"/>
            <a:ext cx="1114268" cy="365125"/>
          </a:xfrm>
        </p:spPr>
        <p:txBody>
          <a:bodyPr/>
          <a:lstStyle/>
          <a:p>
            <a:pPr algn="ctr"/>
            <a:fld id="{332F5DA9-3ACB-4553-A6CC-447729406B7A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7488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860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3" grpId="0" build="p" bldLvl="5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ight Triangle 1"/>
          <p:cNvSpPr/>
          <p:nvPr/>
        </p:nvSpPr>
        <p:spPr>
          <a:xfrm>
            <a:off x="8797000" y="1693668"/>
            <a:ext cx="2405575" cy="2644726"/>
          </a:xfrm>
          <a:prstGeom prst="rtTriangl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8491693" y="1138543"/>
                <a:ext cx="63959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𝑃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91693" y="1138543"/>
                <a:ext cx="639598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8296588" y="4311232"/>
                <a:ext cx="69730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𝑁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96588" y="4311232"/>
                <a:ext cx="697306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1068060" y="4255821"/>
                <a:ext cx="66845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68060" y="4255821"/>
                <a:ext cx="668453" cy="70788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10444620" y="4283515"/>
                <a:ext cx="66845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44620" y="4283515"/>
                <a:ext cx="668453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8754355" y="4283520"/>
                <a:ext cx="66845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54355" y="4283520"/>
                <a:ext cx="668453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9266969" y="4297377"/>
                <a:ext cx="66845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6969" y="4297377"/>
                <a:ext cx="668453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9848871" y="4269666"/>
                <a:ext cx="668453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cap="none" spc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</m:t>
                      </m:r>
                    </m:oMath>
                  </m:oMathPara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871" y="4269666"/>
                <a:ext cx="668453" cy="707886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530827" y="321120"/>
                <a:ext cx="7130350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endParaRPr lang="en-US" sz="4800" dirty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30827" y="321120"/>
                <a:ext cx="7130350" cy="83099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035594" y="5031670"/>
                <a:ext cx="3657668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 </a:t>
                </a:r>
                <a14:m>
                  <m:oMath xmlns:m="http://schemas.openxmlformats.org/officeDocument/2006/math"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𝑃𝑂𝑁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</m:oMath>
                </a14:m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35594" y="5031670"/>
                <a:ext cx="3657668" cy="707886"/>
              </a:xfrm>
              <a:prstGeom prst="rect">
                <a:avLst/>
              </a:prstGeom>
              <a:blipFill>
                <a:blip r:embed="rId10"/>
                <a:stretch>
                  <a:fillRect l="-5833" t="-15385" b="-41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Connector 4"/>
          <p:cNvCxnSpPr>
            <a:stCxn id="2" idx="0"/>
          </p:cNvCxnSpPr>
          <p:nvPr/>
        </p:nvCxnSpPr>
        <p:spPr>
          <a:xfrm>
            <a:off x="8797000" y="1693668"/>
            <a:ext cx="1801727" cy="26447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2" idx="0"/>
            <a:endCxn id="2" idx="3"/>
          </p:cNvCxnSpPr>
          <p:nvPr/>
        </p:nvCxnSpPr>
        <p:spPr>
          <a:xfrm>
            <a:off x="8797000" y="1693668"/>
            <a:ext cx="1202788" cy="26447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2" idx="0"/>
          </p:cNvCxnSpPr>
          <p:nvPr/>
        </p:nvCxnSpPr>
        <p:spPr>
          <a:xfrm>
            <a:off x="8797000" y="1693668"/>
            <a:ext cx="624091" cy="26447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>
            <a:stCxn id="2" idx="0"/>
          </p:cNvCxnSpPr>
          <p:nvPr/>
        </p:nvCxnSpPr>
        <p:spPr>
          <a:xfrm>
            <a:off x="8797000" y="1693668"/>
            <a:ext cx="196894" cy="264472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ounded Rectangle 29"/>
              <p:cNvSpPr/>
              <p:nvPr/>
            </p:nvSpPr>
            <p:spPr>
              <a:xfrm>
                <a:off x="858983" y="1361150"/>
                <a:ext cx="6642673" cy="449931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just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যখন </a:t>
                </a:r>
                <a14:m>
                  <m:oMath xmlns:m="http://schemas.openxmlformats.org/officeDocument/2006/math">
                    <m:r>
                      <a:rPr lang="en-US" sz="36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খুব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কাছে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অতিভুজ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𝑂𝑃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𝑃𝑁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sin</m:t>
                        </m:r>
                      </m:fName>
                      <m:e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𝑃𝑁</m:t>
                            </m:r>
                          </m:num>
                          <m:den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𝑂𝑃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।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অন্যদিকে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</m:oMath>
                </a14:m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কোণটি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3600" i="1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হলে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𝑁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শূন্যের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কাছাকাছি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360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cos</m:t>
                        </m:r>
                      </m:fName>
                      <m:e>
                        <m:r>
                          <a:rPr lang="en-US" sz="36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𝜃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fPr>
                          <m:num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𝑂𝑁</m:t>
                            </m:r>
                          </m:num>
                          <m:den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𝑂𝑃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প্রায়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0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uncPr>
                        <m:fName>
                          <m: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∴</m:t>
                          </m:r>
                          <m:r>
                            <m:rPr>
                              <m:sty m:val="p"/>
                            </m:rPr>
                            <a:rPr lang="en-US" sz="3600" i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360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=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, </m:t>
                          </m:r>
                          <m:func>
                            <m:func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36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36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90</m:t>
                                  </m:r>
                                </m:e>
                                <m:sup>
                                  <m:r>
                                    <a:rPr lang="en-US" sz="3600" b="0" i="1" smtClean="0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0</m:t>
                                  </m:r>
                                </m:sup>
                              </m:s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=</m:t>
                              </m:r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1</m:t>
                              </m:r>
                            </m:e>
                          </m:func>
                        </m:e>
                      </m:func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0" name="Rounded 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8983" y="1361150"/>
                <a:ext cx="6642673" cy="4499314"/>
              </a:xfrm>
              <a:prstGeom prst="roundRect">
                <a:avLst/>
              </a:prstGeom>
              <a:blipFill>
                <a:blip r:embed="rId11"/>
                <a:stretch>
                  <a:fillRect t="-5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Action Button: Home 2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ction Button: Back or Previous 2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Action Button: Forward or Next 2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15" y="6111876"/>
            <a:ext cx="1017286" cy="365125"/>
          </a:xfrm>
        </p:spPr>
        <p:txBody>
          <a:bodyPr/>
          <a:lstStyle/>
          <a:p>
            <a:pPr algn="ctr"/>
            <a:fld id="{743F9746-7EAF-492B-9882-7ED873D4E81A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50196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976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3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1000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30" grpId="0" build="p" bldLvl="5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61528" y="445805"/>
            <a:ext cx="24689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0" cap="none" spc="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b="0" cap="none" spc="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0" cap="none" spc="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1563378" y="1900520"/>
                <a:ext cx="9244454" cy="347787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44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1। </a:t>
                </a:r>
                <a:r>
                  <a:rPr lang="en-US" sz="4400" dirty="0" err="1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44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অনুপাতগুলোর</a:t>
                </a:r>
                <a:r>
                  <a:rPr lang="en-US" sz="44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4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নির্নয়</a:t>
                </a:r>
                <a:r>
                  <a:rPr lang="en-US" sz="44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dirty="0" err="1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400" dirty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:</a:t>
                </a:r>
                <a:endParaRPr lang="en-US" sz="440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i</m:t>
                        </m:r>
                      </m:e>
                    </m:d>
                    <m:r>
                      <a:rPr lang="en-US" sz="4400" b="0" i="0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b="0" i="1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𝑐𝑜𝑠𝑒𝑐</m:t>
                    </m:r>
                    <m:sSup>
                      <m:sSupPr>
                        <m:ctrlP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400" b="0" i="1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400" b="0" i="1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𝑠𝑒𝑐</m:t>
                    </m:r>
                    <m:sSup>
                      <m:sSupPr>
                        <m:ctrlP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400" b="0" i="1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400" b="0" i="1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400" b="0" i="1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b="0" i="1" cap="none" spc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𝑐𝑜𝑡</m:t>
                    </m:r>
                    <m:sSup>
                      <m:sSupPr>
                        <m:ctrlP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400" b="0" i="1" cap="none" spc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b="0" cap="none" spc="0" dirty="0" smtClean="0">
                  <a:ln w="0"/>
                  <a:solidFill>
                    <a:srgbClr val="7030A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 smtClean="0">
                    <a:ln w="0"/>
                    <a:solidFill>
                      <a:srgbClr val="7030A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4400" b="0" i="0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ii</m:t>
                        </m:r>
                      </m:e>
                    </m:d>
                    <m:r>
                      <a:rPr lang="en-US" sz="4400" b="0" i="0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4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𝑐𝑜𝑠𝑒𝑐</m:t>
                    </m:r>
                    <m:sSup>
                      <m:sSupPr>
                        <m:ctrlP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4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𝑠𝑒𝑐</m:t>
                    </m:r>
                    <m:r>
                      <a:rPr lang="en-US" sz="44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4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4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r>
                      <a:rPr lang="en-US" sz="4400" i="1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𝑐𝑜𝑡</m:t>
                    </m:r>
                    <m:r>
                      <a:rPr lang="en-US" sz="4400" b="0" i="1" smtClean="0">
                        <a:ln w="0"/>
                        <a:solidFill>
                          <a:srgbClr val="7030A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sSup>
                      <m:sSupPr>
                        <m:ctrlP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400" i="1">
                            <a:ln w="0"/>
                            <a:solidFill>
                              <a:srgbClr val="7030A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4400" b="0" cap="none" spc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400" b="0" cap="none" spc="0" dirty="0" err="1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4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400" b="0" cap="none" spc="0" dirty="0" err="1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4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0" i="1" cap="none" spc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cap="none" spc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4400" b="0" i="1" cap="none" spc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4400" b="0" i="1" cap="none" spc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4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4400" b="0" i="1" cap="none" spc="0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𝑐𝑜𝑠𝐴</m:t>
                    </m:r>
                  </m:oMath>
                </a14:m>
                <a:endParaRPr lang="en-US" sz="4400" b="0" cap="none" spc="0" dirty="0" smtClean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4400" dirty="0" err="1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যদি</a:t>
                </a:r>
                <a:r>
                  <a:rPr lang="en-US" sz="440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4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400" b="0" i="1" smtClean="0">
                        <a:ln w="0"/>
                        <a:solidFill>
                          <a:srgbClr val="C00000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4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4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4400" b="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400" b="0" cap="none" spc="0" dirty="0" smtClean="0">
                    <a:ln w="0"/>
                    <a:solidFill>
                      <a:srgbClr val="C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হয়।</a:t>
                </a:r>
                <a:endParaRPr lang="en-US" sz="4400" b="0" cap="none" spc="0" dirty="0">
                  <a:ln w="0"/>
                  <a:solidFill>
                    <a:srgbClr val="C0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3378" y="1900520"/>
                <a:ext cx="9244454" cy="3477875"/>
              </a:xfrm>
              <a:prstGeom prst="rect">
                <a:avLst/>
              </a:prstGeom>
              <a:blipFill>
                <a:blip r:embed="rId2"/>
                <a:stretch>
                  <a:fillRect l="-2835" t="-4035" b="-87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000987" y="639769"/>
            <a:ext cx="237116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সময়-১০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>
          <a:xfrm>
            <a:off x="471059" y="6111876"/>
            <a:ext cx="1114268" cy="365125"/>
          </a:xfrm>
        </p:spPr>
        <p:txBody>
          <a:bodyPr/>
          <a:lstStyle/>
          <a:p>
            <a:pPr algn="ctr"/>
            <a:fld id="{99267483-76E6-430D-9048-B5FBF2A0ED81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4613565" y="6123709"/>
            <a:ext cx="3067759" cy="353292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4802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7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3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1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13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bldLvl="5" advAuto="0"/>
      <p:bldP spid="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5385" y="418095"/>
            <a:ext cx="4761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870368" y="1496292"/>
                <a:ext cx="8451274" cy="432261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(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i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𝑐𝑜𝑠𝑒𝑐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𝑠𝑖𝑛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den>
                    </m:f>
                    <m:r>
                      <a:rPr lang="en-US" sz="40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অসংজ্ঞায়িত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𝑠𝑒𝑐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</m:t>
                          </m:r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1</m:t>
                      </m:r>
                    </m:oMath>
                  </m:oMathPara>
                </a14:m>
                <a:endParaRPr lang="en-US" sz="40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𝑠𝑖𝑛</m:t>
                              </m:r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𝑐𝑜𝑠</m:t>
                              </m:r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40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0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40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𝑐𝑜𝑡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𝑐𝑜𝑠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𝑠𝑖𝑛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den>
                    </m:f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অসংজ্ঞায়িত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8" y="1496292"/>
                <a:ext cx="8451274" cy="4322618"/>
              </a:xfrm>
              <a:prstGeom prst="roundRect">
                <a:avLst/>
              </a:prstGeom>
              <a:blipFill>
                <a:blip r:embed="rId2"/>
                <a:stretch>
                  <a:fillRect r="-72" b="-3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98772" y="6111876"/>
            <a:ext cx="1183540" cy="365125"/>
          </a:xfrm>
        </p:spPr>
        <p:txBody>
          <a:bodyPr/>
          <a:lstStyle/>
          <a:p>
            <a:pPr algn="ctr"/>
            <a:fld id="{BF541D87-B7E2-48B4-8AB7-B200A1BA519A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322626" y="6068292"/>
            <a:ext cx="3040049" cy="408710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636783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4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2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57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bldLvl="5" animBg="1" advAuto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100945" y="484910"/>
            <a:ext cx="4003964" cy="872836"/>
          </a:xfrm>
          <a:prstGeom prst="round2Same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>
          <a:xfrm>
            <a:off x="554180" y="6111876"/>
            <a:ext cx="1003438" cy="365125"/>
          </a:xfrm>
        </p:spPr>
        <p:txBody>
          <a:bodyPr/>
          <a:lstStyle/>
          <a:p>
            <a:pPr algn="ctr"/>
            <a:fld id="{8D653FB2-2C4A-4759-B32F-F72F286D29F0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2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>
          <a:xfrm>
            <a:off x="4698409" y="6103033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3" name="Action Button: Home 1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Action Button: Back or Previous 14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ction Button: Forward or Next 15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>
            <a:off x="2137004" y="1572586"/>
            <a:ext cx="7969675" cy="4225637"/>
            <a:chOff x="2621928" y="1849686"/>
            <a:chExt cx="7969675" cy="4225637"/>
          </a:xfrm>
        </p:grpSpPr>
        <p:sp>
          <p:nvSpPr>
            <p:cNvPr id="3" name="Rounded Rectangle 2"/>
            <p:cNvSpPr/>
            <p:nvPr/>
          </p:nvSpPr>
          <p:spPr>
            <a:xfrm>
              <a:off x="2621928" y="1849686"/>
              <a:ext cx="7969675" cy="4225637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4400" dirty="0" err="1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মোহাম্মদ</a:t>
              </a:r>
              <a:r>
                <a:rPr lang="en-US" sz="4400" dirty="0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লোকমান</a:t>
              </a:r>
              <a:r>
                <a:rPr lang="en-US" sz="4400" dirty="0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FF0000"/>
                    </a:solidFill>
                  </a:ln>
                  <a:solidFill>
                    <a:schemeClr val="accent1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হোসেন</a:t>
              </a:r>
              <a:endParaRPr lang="en-US" sz="4400" dirty="0" smtClean="0">
                <a:ln w="0">
                  <a:solidFill>
                    <a:srgbClr val="FF0000"/>
                  </a:solidFill>
                </a:ln>
                <a:solidFill>
                  <a:schemeClr val="accent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dirty="0" err="1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সহকারী</a:t>
              </a:r>
              <a:r>
                <a:rPr lang="en-US" sz="4400" dirty="0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</a:t>
              </a:r>
              <a:r>
                <a:rPr lang="en-US" sz="4400" dirty="0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(</a:t>
              </a:r>
              <a:r>
                <a:rPr lang="en-US" sz="4400" dirty="0" err="1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গণিত</a:t>
              </a:r>
              <a:r>
                <a:rPr lang="en-US" sz="4400" dirty="0" smtClean="0">
                  <a:ln w="0">
                    <a:solidFill>
                      <a:srgbClr val="002060"/>
                    </a:solidFill>
                  </a:ln>
                  <a:gradFill>
                    <a:gsLst>
                      <a:gs pos="0">
                        <a:schemeClr val="accent5">
                          <a:lumMod val="50000"/>
                        </a:schemeClr>
                      </a:gs>
                      <a:gs pos="50000">
                        <a:schemeClr val="accent5"/>
                      </a:gs>
                      <a:gs pos="100000">
                        <a:schemeClr val="accent5">
                          <a:lumMod val="60000"/>
                          <a:lumOff val="40000"/>
                        </a:schemeClr>
                      </a:gs>
                    </a:gsLst>
                    <a:lin ang="5400000"/>
                  </a:gradFill>
                  <a:effectLst>
                    <a:reflection blurRad="6350" stA="53000" endA="300" endPos="35500" dir="5400000" sy="-90000" algn="bl" rotWithShape="0"/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)</a:t>
              </a:r>
            </a:p>
            <a:p>
              <a:pPr algn="ctr"/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শ্রীমঙ্গল</a:t>
              </a:r>
              <a:r>
                <a:rPr lang="en-US" sz="4400" dirty="0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4400" dirty="0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বালিকা</a:t>
              </a:r>
              <a:r>
                <a:rPr lang="en-US" sz="4400" dirty="0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উচ্চ</a:t>
              </a:r>
              <a:r>
                <a:rPr lang="en-US" sz="4400" dirty="0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dirty="0" err="1" smtClean="0">
                  <a:ln w="0">
                    <a:solidFill>
                      <a:srgbClr val="C00000"/>
                    </a:solidFill>
                  </a:ln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endParaRPr lang="en-US" sz="4400" dirty="0" smtClean="0">
                <a:ln w="0">
                  <a:solidFill>
                    <a:srgbClr val="C00000"/>
                  </a:solidFill>
                </a:ln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4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শ্রীমঙ্গল</a:t>
              </a:r>
              <a:r>
                <a:rPr lang="en-US" sz="4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4400" b="1" dirty="0" err="1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মৌলভীবাজার</a:t>
              </a:r>
              <a:r>
                <a:rPr lang="en-US" sz="4400" b="1" dirty="0" smtClean="0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</a:p>
            <a:p>
              <a:pPr algn="ctr"/>
              <a:r>
                <a:rPr lang="en-US" sz="4400" b="1" dirty="0" err="1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মোবাইল</a:t>
              </a:r>
              <a:r>
                <a:rPr lang="en-US" sz="44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4400" b="1" dirty="0" err="1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নং</a:t>
              </a:r>
              <a:r>
                <a:rPr lang="en-US" sz="44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NikoshBAN" panose="02000000000000000000" pitchFamily="2" charset="0"/>
                  <a:cs typeface="NikoshBAN" panose="02000000000000000000" pitchFamily="2" charset="0"/>
                </a:rPr>
                <a:t>- </a:t>
              </a:r>
              <a:r>
                <a:rPr lang="en-US" sz="4400" b="1" dirty="0" smtClean="0">
                  <a:ln w="12700" cmpd="sng">
                    <a:solidFill>
                      <a:srgbClr val="C00000"/>
                    </a:solidFill>
                    <a:prstDash val="solid"/>
                  </a:ln>
                  <a:gradFill>
                    <a:gsLst>
                      <a:gs pos="0">
                        <a:schemeClr val="accent4"/>
                      </a:gs>
                      <a:gs pos="4000">
                        <a:schemeClr val="accent4">
                          <a:lumMod val="60000"/>
                          <a:lumOff val="40000"/>
                        </a:schemeClr>
                      </a:gs>
                      <a:gs pos="87000">
                        <a:schemeClr val="accent4">
                          <a:lumMod val="20000"/>
                          <a:lumOff val="80000"/>
                        </a:schemeClr>
                      </a:gs>
                    </a:gsLst>
                    <a:lin ang="5400000"/>
                  </a:gra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01552420060</a:t>
              </a:r>
            </a:p>
            <a:p>
              <a:pPr algn="ctr"/>
              <a:r>
                <a:rPr lang="en-US" sz="3200" dirty="0" smtClean="0">
                  <a:ln w="0">
                    <a:solidFill>
                      <a:srgbClr val="00206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rPr>
                <a:t>E-mail- hussainlukman2@gmail.com </a:t>
              </a:r>
              <a:endParaRPr lang="en-US" sz="3200" dirty="0">
                <a:ln w="0">
                  <a:solidFill>
                    <a:srgbClr val="00206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017" y="1967346"/>
              <a:ext cx="1272306" cy="136108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>
              <a:reflection blurRad="12700" stA="38000" endPos="28000" dist="5000" dir="5400000" sy="-100000" algn="bl" rotWithShape="0"/>
            </a:effectLst>
          </p:spPr>
        </p:pic>
      </p:grpSp>
    </p:spTree>
    <p:extLst>
      <p:ext uri="{BB962C8B-B14F-4D97-AF65-F5344CB8AC3E}">
        <p14:creationId xmlns:p14="http://schemas.microsoft.com/office/powerpoint/2010/main" val="903359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5385" y="418095"/>
            <a:ext cx="4761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870368" y="1496292"/>
                <a:ext cx="8451274" cy="4322618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(ii)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𝑐𝑜𝑠𝑒𝑐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9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𝑠𝑖𝑛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b="0" i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r>
                      <a:rPr lang="en-US" sz="40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0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𝑠𝑒𝑐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</m:t>
                        </m:r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den>
                    </m:f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অসংজ্ঞায়িত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𝑠𝑖𝑛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𝑐𝑜𝑠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90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0</m:t>
                            </m:r>
                          </m:sup>
                        </m:sSup>
                      </m:den>
                    </m:f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1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den>
                    </m:f>
                    <m:r>
                      <a:rPr lang="en-US" sz="40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</m:oMath>
                </a14:m>
                <a:r>
                  <a:rPr lang="en-US" sz="4000" b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অসংজ্ঞায়িত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𝑐𝑜𝑡</m:t>
                      </m:r>
                      <m:sSup>
                        <m:sSup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𝑐𝑜𝑠</m:t>
                              </m:r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𝑠𝑖𝑛</m:t>
                              </m:r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90</m:t>
                              </m:r>
                            </m:e>
                            <m:sup>
                              <m:r>
                                <a:rPr lang="en-US" sz="40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0</m:t>
                              </m:r>
                            </m:sup>
                          </m:sSup>
                        </m:den>
                      </m:f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num>
                        <m:den>
                          <m:r>
                            <a:rPr lang="en-US" sz="40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den>
                      </m:f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40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0368" y="1496292"/>
                <a:ext cx="8451274" cy="4322618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2" y="6111876"/>
            <a:ext cx="1377504" cy="365125"/>
          </a:xfrm>
        </p:spPr>
        <p:txBody>
          <a:bodyPr/>
          <a:lstStyle/>
          <a:p>
            <a:pPr algn="ctr"/>
            <a:fld id="{E9CE99A4-306D-4B17-B07A-4C4D346F139C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453215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6937807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8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17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74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bldLvl="5" animBg="1" advAuto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5385" y="418095"/>
            <a:ext cx="47612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কাজের</a:t>
            </a:r>
            <a:r>
              <a:rPr lang="en-US" sz="5400" dirty="0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endParaRPr lang="en-US" sz="5400" dirty="0">
              <a:ln w="0"/>
              <a:solidFill>
                <a:srgbClr val="C0000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2230586" y="1341425"/>
                <a:ext cx="7703123" cy="464373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বামপক্ষ</a:t>
                </a:r>
                <a14:m>
                  <m:oMath xmlns:m="http://schemas.openxmlformats.org/officeDocument/2006/math">
                    <m:r>
                      <a:rPr lang="en-US" sz="36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.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90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ডানপক্ষ</a:t>
                </a:r>
                <a:r>
                  <a:rPr lang="en-US" sz="36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</m:t>
                        </m:r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sup>
                    </m:sSup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3</m:t>
                    </m:r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𝑐𝑜𝑠𝐴</m:t>
                    </m:r>
                  </m:oMath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𝑐𝑜𝑠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ea typeface="Cambria Math" panose="02040503050406030204" pitchFamily="18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×(</m:t>
                      </m:r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f>
                            <m:fPr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fPr>
                            <m:num>
                              <m:rad>
                                <m:radPr>
                                  <m:degHide m:val="on"/>
                                  <m:ctrlP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</m:ctrlPr>
                                </m:radPr>
                                <m:deg/>
                                <m:e>
                                  <m:r>
                                    <a:rPr lang="en-US" sz="3600" i="1">
                                      <a:ln w="0"/>
                                      <a:solidFill>
                                        <a:schemeClr val="tx1"/>
                                      </a:solidFill>
                                      <a:effectLst>
                                        <a:outerShdw blurRad="38100" dist="19050" dir="2700000" algn="tl" rotWithShape="0">
                                          <a:schemeClr val="dk1">
                                            <a:alpha val="40000"/>
                                          </a:schemeClr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NikoshBAN" panose="02000000000000000000" pitchFamily="2" charset="0"/>
                                    </a:rPr>
                                    <m:t>3</m:t>
                                  </m:r>
                                </m:e>
                              </m:rad>
                            </m:num>
                            <m:den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)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3</m:t>
                      </m:r>
                      <m:r>
                        <a:rPr lang="en-US" sz="3600" i="1" dirty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f>
                        <m:fPr>
                          <m:ctrlPr>
                            <a:rPr lang="en-US" sz="360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ad>
                            <m:radPr>
                              <m:degHide m:val="on"/>
                              <m:ctrlPr>
                                <a:rPr lang="en-US" sz="3600" i="1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dirty="0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600" b="0" i="1" dirty="0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4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×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8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3</m:t>
                          </m:r>
                          <m:rad>
                            <m:radPr>
                              <m:degHide m:val="on"/>
                              <m:ctrlP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600" i="1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num>
                        <m:den>
                          <m:r>
                            <a:rPr lang="en-US" sz="3600" i="1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anose="02000000000000000000" pitchFamily="2" charset="0"/>
                        </a:rPr>
                        <m:t>0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0586" y="1341425"/>
                <a:ext cx="7703123" cy="4643739"/>
              </a:xfrm>
              <a:prstGeom prst="roundRect">
                <a:avLst/>
              </a:prstGeom>
              <a:blipFill>
                <a:blip r:embed="rId2"/>
                <a:stretch>
                  <a:fillRect t="-10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052" y="6111876"/>
            <a:ext cx="1044995" cy="365125"/>
          </a:xfrm>
        </p:spPr>
        <p:txBody>
          <a:bodyPr/>
          <a:lstStyle/>
          <a:p>
            <a:pPr algn="ctr"/>
            <a:fld id="{12D93BE4-C11C-4C93-AF22-6C52E3066B6A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13440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15133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6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7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9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45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8200"/>
                            </p:stCondLst>
                            <p:childTnLst>
                              <p:par>
                                <p:cTn id="4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bldLvl="5" animBg="1" advAuto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973280" y="71745"/>
            <a:ext cx="21900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dirty="0" err="1" smtClean="0">
                <a:ln w="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6482" y="6111876"/>
            <a:ext cx="1155831" cy="365125"/>
          </a:xfrm>
        </p:spPr>
        <p:txBody>
          <a:bodyPr/>
          <a:lstStyle/>
          <a:p>
            <a:pPr algn="ctr"/>
            <a:fld id="{9CF883B5-A181-4A4C-8593-DC56263527B1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9957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22</a:t>
            </a:fld>
            <a:endParaRPr 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Rectangle 8"/>
              <p:cNvSpPr/>
              <p:nvPr/>
            </p:nvSpPr>
            <p:spPr>
              <a:xfrm>
                <a:off x="2055125" y="1443321"/>
                <a:ext cx="4670894" cy="961545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m:rPr>
                        <m:sty m:val="p"/>
                      </m:rPr>
                      <a:rPr lang="el-GR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i="1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4000" i="0" dirty="0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40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40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</a:rPr>
                      <m:t>𝑡𝑎𝑛</m:t>
                    </m:r>
                    <m:r>
                      <a:rPr lang="en-US" sz="40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𝜃</m:t>
                    </m:r>
                    <m:r>
                      <a:rPr lang="en-US" sz="4000" b="0" i="1" dirty="0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5125" y="1443321"/>
                <a:ext cx="4670894" cy="961545"/>
              </a:xfrm>
              <a:prstGeom prst="rect">
                <a:avLst/>
              </a:prstGeom>
              <a:blipFill>
                <a:blip r:embed="rId2"/>
                <a:stretch>
                  <a:fillRect l="-4961" r="-4569" b="-210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726037" y="2507667"/>
                <a:ext cx="1665036" cy="819007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2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(ক)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den>
                    </m:f>
                  </m:oMath>
                </a14:m>
                <a:endPara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6037" y="2507667"/>
                <a:ext cx="1665036" cy="819007"/>
              </a:xfrm>
              <a:prstGeom prst="rect">
                <a:avLst/>
              </a:prstGeom>
              <a:blipFill>
                <a:blip r:embed="rId3"/>
                <a:stretch>
                  <a:fillRect b="-1407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443995" y="2466101"/>
                <a:ext cx="1729646" cy="90845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3995" y="2466101"/>
                <a:ext cx="1729646" cy="908454"/>
              </a:xfrm>
              <a:prstGeom prst="rect">
                <a:avLst/>
              </a:prstGeom>
              <a:blipFill>
                <a:blip r:embed="rId4"/>
                <a:stretch>
                  <a:fillRect b="-1140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231213" y="2382969"/>
                <a:ext cx="1932089" cy="97366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1213" y="2382969"/>
                <a:ext cx="1932089" cy="973664"/>
              </a:xfrm>
              <a:prstGeom prst="rect">
                <a:avLst/>
              </a:prstGeom>
              <a:blipFill>
                <a:blip r:embed="rId5"/>
                <a:stretch>
                  <a:fillRect b="-13750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7212422" y="2576933"/>
                <a:ext cx="1820741" cy="7116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2422" y="2576933"/>
                <a:ext cx="1820741" cy="711670"/>
              </a:xfrm>
              <a:prstGeom prst="rect">
                <a:avLst/>
              </a:prstGeom>
              <a:blipFill>
                <a:blip r:embed="rId6"/>
                <a:stretch>
                  <a:fillRect t="-5172" b="-31897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9254835" y="429491"/>
            <a:ext cx="2216729" cy="130979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68252" y="429479"/>
            <a:ext cx="2216729" cy="13097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3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3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75536" y="2639826"/>
                <a:ext cx="692727" cy="62158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536" y="2639826"/>
                <a:ext cx="692727" cy="62158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7248083" y="2638749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48083" y="2638749"/>
                <a:ext cx="6927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255964" y="2654451"/>
                <a:ext cx="93027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5964" y="2654451"/>
                <a:ext cx="930277" cy="58477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459079" y="2662595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9079" y="2662595"/>
                <a:ext cx="692727" cy="58477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2039112" y="3639378"/>
                <a:ext cx="6384055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2।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𝑡𝑎𝑛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9112" y="3639378"/>
                <a:ext cx="6384055" cy="707886"/>
              </a:xfrm>
              <a:prstGeom prst="rect">
                <a:avLst/>
              </a:prstGeom>
              <a:blipFill>
                <a:blip r:embed="rId11"/>
                <a:stretch>
                  <a:fillRect l="-3629" t="-15517" r="-2865" b="-4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779287" y="4488874"/>
                <a:ext cx="1761138" cy="97366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(ক)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smtClean="0">
                                <a:ln w="0"/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9287" y="4488874"/>
                <a:ext cx="1761138" cy="973664"/>
              </a:xfrm>
              <a:prstGeom prst="rect">
                <a:avLst/>
              </a:prstGeom>
              <a:blipFill>
                <a:blip r:embed="rId12"/>
                <a:stretch>
                  <a:fillRect b="-18125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608072" y="4599713"/>
                <a:ext cx="1836763" cy="88864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খ)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√</m:t>
                        </m:r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8072" y="4599713"/>
                <a:ext cx="1836763" cy="888641"/>
              </a:xfrm>
              <a:prstGeom prst="rect">
                <a:avLst/>
              </a:prstGeom>
              <a:blipFill>
                <a:blip r:embed="rId13"/>
                <a:stretch>
                  <a:fillRect b="-14483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7085556" y="4696686"/>
                <a:ext cx="1878332" cy="7116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e>
                    </m:rad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85556" y="4696686"/>
                <a:ext cx="1878332" cy="711670"/>
              </a:xfrm>
              <a:prstGeom prst="rect">
                <a:avLst/>
              </a:prstGeom>
              <a:blipFill>
                <a:blip r:embed="rId14"/>
                <a:stretch>
                  <a:fillRect t="-4274" b="-3076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5506150" y="4710541"/>
                <a:ext cx="1518106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b="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6150" y="4710541"/>
                <a:ext cx="1518106" cy="646331"/>
              </a:xfrm>
              <a:prstGeom prst="rect">
                <a:avLst/>
              </a:prstGeom>
              <a:blipFill>
                <a:blip r:embed="rId15"/>
                <a:stretch>
                  <a:fillRect t="-13208" b="-3679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7135080" y="4758567"/>
                <a:ext cx="698639" cy="62158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5080" y="4758567"/>
                <a:ext cx="698639" cy="62158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820852" y="4738696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20852" y="4738696"/>
                <a:ext cx="692727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649640" y="4741330"/>
                <a:ext cx="904151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9640" y="4741330"/>
                <a:ext cx="904151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5547721" y="4753805"/>
                <a:ext cx="629368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7721" y="4753805"/>
                <a:ext cx="629368" cy="58477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/>
          <p:cNvSpPr txBox="1"/>
          <p:nvPr/>
        </p:nvSpPr>
        <p:spPr>
          <a:xfrm>
            <a:off x="3971691" y="1027336"/>
            <a:ext cx="427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008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8" grpId="0" animBg="1"/>
      <p:bldP spid="19" grpId="0" animBg="1"/>
      <p:bldP spid="20" grpId="0" animBg="1"/>
      <p:bldP spid="21" grpId="0" animBg="1"/>
      <p:bldP spid="23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10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6482" y="6111876"/>
            <a:ext cx="1155831" cy="365125"/>
          </a:xfrm>
        </p:spPr>
        <p:txBody>
          <a:bodyPr/>
          <a:lstStyle/>
          <a:p>
            <a:pPr algn="ctr"/>
            <a:fld id="{A9249BED-04BD-4837-B742-658D6D8AF099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479957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99040-0978-4EE5-8EB8-296BD098754F}" type="slidenum">
              <a:rPr lang="en-US" smtClean="0"/>
              <a:t>23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1775864" y="1748131"/>
                <a:ext cx="7027886" cy="707886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𝑡𝑎𝑛𝐴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1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𝑐𝑜𝑠𝐴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এর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মান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5864" y="1748131"/>
                <a:ext cx="7027886" cy="707886"/>
              </a:xfrm>
              <a:prstGeom prst="rect">
                <a:avLst/>
              </a:prstGeom>
              <a:blipFill>
                <a:blip r:embed="rId2"/>
                <a:stretch>
                  <a:fillRect l="-3296" t="-16379" r="-2602" b="-422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483151" y="2660071"/>
                <a:ext cx="1661829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b="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(ক)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3151" y="2660071"/>
                <a:ext cx="1661829" cy="646331"/>
              </a:xfrm>
              <a:prstGeom prst="rect">
                <a:avLst/>
              </a:prstGeom>
              <a:blipFill>
                <a:blip r:embed="rId3"/>
                <a:stretch>
                  <a:fillRect t="-14151" b="-4150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755292" y="2549230"/>
                <a:ext cx="1744963" cy="908454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360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5292" y="2549230"/>
                <a:ext cx="1744963" cy="908454"/>
              </a:xfrm>
              <a:prstGeom prst="rect">
                <a:avLst/>
              </a:prstGeom>
              <a:blipFill>
                <a:blip r:embed="rId4"/>
                <a:stretch>
                  <a:fillRect b="-1140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165976" y="2576938"/>
                <a:ext cx="1578712" cy="874663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5976" y="2576938"/>
                <a:ext cx="1578712" cy="874663"/>
              </a:xfrm>
              <a:prstGeom prst="rect">
                <a:avLst/>
              </a:prstGeom>
              <a:blipFill>
                <a:blip r:embed="rId5"/>
                <a:stretch>
                  <a:fillRect b="-1608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202599" y="2632356"/>
                <a:ext cx="1775621" cy="711670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</m:oMath>
                </a14:m>
                <a:endParaRPr lang="en-US" sz="36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02599" y="2632356"/>
                <a:ext cx="1775621" cy="711670"/>
              </a:xfrm>
              <a:prstGeom prst="rect">
                <a:avLst/>
              </a:prstGeom>
              <a:blipFill>
                <a:blip r:embed="rId6"/>
                <a:stretch>
                  <a:fillRect t="-4274" b="-31624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Oval 15"/>
          <p:cNvSpPr/>
          <p:nvPr/>
        </p:nvSpPr>
        <p:spPr>
          <a:xfrm>
            <a:off x="9254835" y="429491"/>
            <a:ext cx="2216729" cy="1309798"/>
          </a:xfrm>
          <a:prstGeom prst="ellipse">
            <a:avLst/>
          </a:prstGeom>
          <a:solidFill>
            <a:srgbClr val="92D05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হয়েছে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16"/>
          <p:cNvSpPr/>
          <p:nvPr/>
        </p:nvSpPr>
        <p:spPr>
          <a:xfrm>
            <a:off x="9268252" y="429474"/>
            <a:ext cx="2216729" cy="1309798"/>
          </a:xfrm>
          <a:prstGeom prst="ellipse">
            <a:avLst/>
          </a:prstGeom>
          <a:solidFill>
            <a:srgbClr val="FF0000"/>
          </a:solidFill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চেষ্টা</a:t>
            </a:r>
            <a:r>
              <a:rPr lang="en-US" sz="40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0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210549" y="2694172"/>
                <a:ext cx="610961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10549" y="2694172"/>
                <a:ext cx="610961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176871" y="2709874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76871" y="2709874"/>
                <a:ext cx="692727" cy="58477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1845140" y="3604640"/>
                <a:ext cx="6399059" cy="767903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𝑐𝑜𝑠𝑒𝑐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40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e>
                    </m:rad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, 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40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কত</m:t>
                    </m:r>
                  </m:oMath>
                </a14:m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40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?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5140" y="3604640"/>
                <a:ext cx="6399059" cy="767903"/>
              </a:xfrm>
              <a:prstGeom prst="rect">
                <a:avLst/>
              </a:prstGeom>
              <a:blipFill>
                <a:blip r:embed="rId9"/>
                <a:stretch>
                  <a:fillRect l="-3718" t="-6349" r="-3051" b="-396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502200" y="4685874"/>
                <a:ext cx="2211527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(ক)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90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2200" y="4685874"/>
                <a:ext cx="2211527" cy="646331"/>
              </a:xfrm>
              <a:prstGeom prst="rect">
                <a:avLst/>
              </a:prstGeom>
              <a:blipFill>
                <a:blip r:embed="rId10"/>
                <a:stretch>
                  <a:fillRect t="-15094" b="-41509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3788191" y="4685873"/>
                <a:ext cx="2258287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(খ)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191" y="4685873"/>
                <a:ext cx="2258287" cy="646331"/>
              </a:xfrm>
              <a:prstGeom prst="rect">
                <a:avLst/>
              </a:prstGeom>
              <a:blipFill>
                <a:blip r:embed="rId11"/>
                <a:stretch>
                  <a:fillRect t="-13208" b="-3679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346331" y="4685868"/>
                <a:ext cx="2135586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(ঘ)</a:t>
                </a:r>
                <a14:m>
                  <m:oMath xmlns:m="http://schemas.openxmlformats.org/officeDocument/2006/math">
                    <m:r>
                      <a:rPr lang="en-US" sz="360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45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46331" y="4685868"/>
                <a:ext cx="2135586" cy="646331"/>
              </a:xfrm>
              <a:prstGeom prst="rect">
                <a:avLst/>
              </a:prstGeom>
              <a:blipFill>
                <a:blip r:embed="rId12"/>
                <a:stretch>
                  <a:fillRect t="-13208" b="-3679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115746" y="4685869"/>
                <a:ext cx="2155416" cy="646331"/>
              </a:xfrm>
              <a:prstGeom prst="rect">
                <a:avLst/>
              </a:prstGeom>
              <a:noFill/>
              <a:ln w="38100"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sz="36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(গ)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  <m:sup>
                        <m:r>
                          <a:rPr lang="en-US" sz="36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</m:t>
                        </m:r>
                      </m:sup>
                    </m:sSup>
                  </m:oMath>
                </a14:m>
                <a:endParaRPr lang="en-US" sz="36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746" y="4685869"/>
                <a:ext cx="2155416" cy="646331"/>
              </a:xfrm>
              <a:prstGeom prst="rect">
                <a:avLst/>
              </a:prstGeom>
              <a:blipFill>
                <a:blip r:embed="rId13"/>
                <a:stretch>
                  <a:fillRect t="-13208" b="-36792"/>
                </a:stretch>
              </a:blipFill>
              <a:ln w="38100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8368146" y="4720039"/>
                <a:ext cx="756708" cy="62158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68146" y="4720039"/>
                <a:ext cx="756708" cy="62158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1529911" y="4727874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9911" y="4727874"/>
                <a:ext cx="692727" cy="58477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3829758" y="4730506"/>
                <a:ext cx="802835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9758" y="4730506"/>
                <a:ext cx="802835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6154352" y="4702795"/>
                <a:ext cx="797014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4352" y="4702795"/>
                <a:ext cx="797014" cy="584775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1510861" y="2707771"/>
                <a:ext cx="692727" cy="584775"/>
              </a:xfrm>
              <a:prstGeom prst="rect">
                <a:avLst/>
              </a:prstGeom>
              <a:solidFill>
                <a:srgbClr val="FF0000"/>
              </a:solidFill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3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0861" y="2707771"/>
                <a:ext cx="692727" cy="58477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3766175" y="2694167"/>
                <a:ext cx="698639" cy="621580"/>
              </a:xfrm>
              <a:prstGeom prst="rect">
                <a:avLst/>
              </a:prstGeom>
              <a:solidFill>
                <a:srgbClr val="92D050"/>
              </a:solidFill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atin typeface="Cambria Math" panose="02040503050406030204" pitchFamily="18" charset="0"/>
                      </a:rPr>
                      <m:t>√</m:t>
                    </m:r>
                  </m:oMath>
                </a14:m>
                <a:r>
                  <a:rPr lang="en-US" sz="3200" dirty="0" smtClean="0"/>
                  <a:t>    </a:t>
                </a:r>
                <a:endParaRPr lang="en-US" sz="32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66175" y="2694167"/>
                <a:ext cx="698639" cy="621580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4973280" y="71745"/>
            <a:ext cx="2190023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6600" dirty="0" err="1" smtClean="0">
                <a:ln w="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600" dirty="0">
              <a:ln w="0">
                <a:solidFill>
                  <a:schemeClr val="accent5">
                    <a:lumMod val="60000"/>
                    <a:lumOff val="40000"/>
                  </a:schemeClr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971691" y="1027336"/>
            <a:ext cx="427136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সঠিক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উত্তরটিতে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ক্লিক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600" dirty="0" smtClean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3600" dirty="0">
              <a:ln w="0"/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6052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3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8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86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1"/>
                                            </p:cond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9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0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04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2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7"/>
                                            </p:cond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25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0"/>
                                            </p:cond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8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43"/>
                                            </p:cond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>
                      <p:stCondLst>
                        <p:cond delay="0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3" presetClass="entr" presetSubtype="16" fill="hold" grpId="5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1"/>
                                            </p:cond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8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6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1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2" fill="hold">
                      <p:stCondLst>
                        <p:cond delay="0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4"/>
                                            </p:cond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3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69"/>
                                            </p:cond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 animBg="1"/>
      <p:bldP spid="16" grpId="1" animBg="1"/>
      <p:bldP spid="17" grpId="0" animBg="1"/>
      <p:bldP spid="17" grpId="1" animBg="1"/>
      <p:bldP spid="17" grpId="2" animBg="1"/>
      <p:bldP spid="17" grpId="3" animBg="1"/>
      <p:bldP spid="17" grpId="4" animBg="1"/>
      <p:bldP spid="17" grpId="5" animBg="1"/>
      <p:bldP spid="19" grpId="0" animBg="1"/>
      <p:bldP spid="20" grpId="0" animBg="1"/>
      <p:bldP spid="23" grpId="0"/>
      <p:bldP spid="25" grpId="0"/>
      <p:bldP spid="26" grpId="0"/>
      <p:bldP spid="27" grpId="0"/>
      <p:bldP spid="28" grpId="0"/>
      <p:bldP spid="30" grpId="0" animBg="1"/>
      <p:bldP spid="31" grpId="0" animBg="1"/>
      <p:bldP spid="32" grpId="0" animBg="1"/>
      <p:bldP spid="33" grpId="0" animBg="1"/>
      <p:bldP spid="29" grpId="0" animBg="1"/>
      <p:bldP spid="34" grpId="0" animBg="1"/>
      <p:bldP spid="35" grpId="0"/>
      <p:bldP spid="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782983" y="431950"/>
            <a:ext cx="26260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b="0" cap="none" spc="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5400" b="0" cap="none" spc="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0" cap="none" spc="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b="0" cap="none" spc="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Rounded Rectangle 5"/>
              <p:cNvSpPr/>
              <p:nvPr/>
            </p:nvSpPr>
            <p:spPr>
              <a:xfrm>
                <a:off x="1330036" y="1939639"/>
                <a:ext cx="9540467" cy="275705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4000" b="0" i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sec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⁡(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𝜃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)=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5</m:t>
                        </m:r>
                      </m:num>
                      <m:den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den>
                    </m:f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হলে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𝑐𝑜𝑠𝑒𝑐</m:t>
                    </m:r>
                    <m:r>
                      <m:rPr>
                        <m:sty m:val="p"/>
                      </m:rPr>
                      <a:rPr lang="el-GR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−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𝑐𝑜𝑡</m:t>
                    </m:r>
                    <m:r>
                      <m:rPr>
                        <m:sty m:val="p"/>
                      </m:rPr>
                      <a:rPr lang="el-GR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θ</m:t>
                    </m:r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</a:t>
                </a:r>
              </a:p>
              <a:p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দেখাও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</a:t>
                </a:r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𝑠𝑖𝑛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2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𝑡𝑎𝑛𝐴</m:t>
                        </m:r>
                      </m:num>
                      <m:den>
                        <m:sSup>
                          <m:sSupPr>
                            <m:ctrlP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1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+</m:t>
                            </m:r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𝑡𝑎𝑛</m:t>
                            </m:r>
                          </m:e>
                          <m:sup>
                            <m:r>
                              <a:rPr lang="en-US" sz="40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𝐴</m:t>
                        </m:r>
                      </m:den>
                    </m:f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যদি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𝐴</m:t>
                    </m:r>
                    <m:r>
                      <a:rPr lang="en-US" sz="40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40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0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হয়।</a:t>
                </a:r>
                <a:endParaRPr lang="en-US" sz="40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Rounded 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0036" y="1939639"/>
                <a:ext cx="9540467" cy="2757054"/>
              </a:xfrm>
              <a:prstGeom prst="roundRect">
                <a:avLst/>
              </a:prstGeom>
              <a:blipFill>
                <a:blip r:embed="rId2"/>
                <a:stretch>
                  <a:fillRect l="-827" r="-827" b="-8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1060" y="6111876"/>
            <a:ext cx="1197395" cy="365125"/>
          </a:xfrm>
        </p:spPr>
        <p:txBody>
          <a:bodyPr/>
          <a:lstStyle/>
          <a:p>
            <a:pPr algn="ctr"/>
            <a:fld id="{1D709BA5-11B2-4606-9B72-EDC0CBC0C9A8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95197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4176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 bldLvl="5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736" y="346364"/>
            <a:ext cx="10395955" cy="61306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Rectangle 1"/>
          <p:cNvSpPr/>
          <p:nvPr/>
        </p:nvSpPr>
        <p:spPr>
          <a:xfrm>
            <a:off x="2914685" y="709027"/>
            <a:ext cx="636264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96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Action Button: Home 2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Back or Previous 3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Action Button: Forward or Next 4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526477" y="6111876"/>
            <a:ext cx="1294377" cy="365125"/>
          </a:xfrm>
        </p:spPr>
        <p:txBody>
          <a:bodyPr/>
          <a:lstStyle/>
          <a:p>
            <a:pPr algn="ctr"/>
            <a:fld id="{101979A8-16A6-447B-A490-99C87DF33984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661039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300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Same Side Corner Rectangle 1"/>
          <p:cNvSpPr/>
          <p:nvPr/>
        </p:nvSpPr>
        <p:spPr>
          <a:xfrm>
            <a:off x="4087092" y="623455"/>
            <a:ext cx="3805108" cy="803563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66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6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4211" y="1768588"/>
            <a:ext cx="3084149" cy="405459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54182" y="6111874"/>
            <a:ext cx="1072704" cy="365125"/>
          </a:xfrm>
        </p:spPr>
        <p:txBody>
          <a:bodyPr/>
          <a:lstStyle/>
          <a:p>
            <a:pPr algn="ctr"/>
            <a:fld id="{A5BD4C5E-94FD-4A33-AEDB-E56A5EE7727B}" type="datetime1">
              <a:rPr lang="en-US" smtClean="0"/>
              <a:t>6/28/2020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5F373E-3A94-430F-80EB-C694356687A5}" type="slidenum">
              <a:rPr lang="en-US" smtClean="0"/>
              <a:t>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5008285" y="6164751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1" name="Action Button: Home 1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ction Button: Back or Previous 1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Action Button: Forward or Next 1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646206" y="1768588"/>
            <a:ext cx="3144981" cy="4054593"/>
          </a:xfrm>
          <a:prstGeom prst="rect">
            <a:avLst/>
          </a:prstGeom>
          <a:noFill/>
          <a:ln>
            <a:solidFill>
              <a:srgbClr val="9CCFCA"/>
            </a:solidFill>
          </a:ln>
          <a:effectLst>
            <a:softEdge rad="127000"/>
          </a:effectLst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p3d extrusionH="57150">
              <a:bevelT w="38100" h="38100"/>
            </a:sp3d>
          </a:bodyPr>
          <a:lstStyle/>
          <a:p>
            <a:pPr algn="ctr"/>
            <a:r>
              <a:rPr lang="en-US" sz="36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শ্রেণি-দশম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বিষয়-গণিত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অধ্যায়-৯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অনুঃ-৯.২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৫০ </a:t>
            </a:r>
            <a:r>
              <a:rPr lang="en-US" sz="36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</a:t>
            </a:r>
            <a:r>
              <a:rPr lang="en-US" sz="3600" dirty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সংখ্যা-৬০</a:t>
            </a:r>
          </a:p>
        </p:txBody>
      </p:sp>
    </p:spTree>
    <p:extLst>
      <p:ext uri="{BB962C8B-B14F-4D97-AF65-F5344CB8AC3E}">
        <p14:creationId xmlns:p14="http://schemas.microsoft.com/office/powerpoint/2010/main" val="31175562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37212" r="3597" b="38178"/>
          <a:stretch/>
        </p:blipFill>
        <p:spPr>
          <a:xfrm>
            <a:off x="4738258" y="4087089"/>
            <a:ext cx="6282023" cy="1107378"/>
          </a:xfrm>
          <a:prstGeom prst="rect">
            <a:avLst/>
          </a:prstGeom>
        </p:spPr>
      </p:pic>
      <p:sp>
        <p:nvSpPr>
          <p:cNvPr id="5" name="Right Triangle 4"/>
          <p:cNvSpPr/>
          <p:nvPr/>
        </p:nvSpPr>
        <p:spPr>
          <a:xfrm>
            <a:off x="4821387" y="2216727"/>
            <a:ext cx="3117273" cy="1814945"/>
          </a:xfrm>
          <a:prstGeom prst="rtTriangl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37212" r="3597" b="38178"/>
          <a:stretch/>
        </p:blipFill>
        <p:spPr>
          <a:xfrm rot="5400000">
            <a:off x="1053676" y="4706843"/>
            <a:ext cx="6282023" cy="1107378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>
          <a:xfrm flipH="1">
            <a:off x="7966362" y="2660072"/>
            <a:ext cx="1523999" cy="153785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" t="37212" r="3597" b="38178"/>
          <a:stretch/>
        </p:blipFill>
        <p:spPr>
          <a:xfrm rot="12613483">
            <a:off x="2494562" y="1437213"/>
            <a:ext cx="6282023" cy="110737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12285" y="293405"/>
            <a:ext cx="63674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চলো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দেখি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22634" y="1655568"/>
                <a:ext cx="5680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2634" y="1655568"/>
                <a:ext cx="568037" cy="64633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294924" y="3890855"/>
                <a:ext cx="5680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4924" y="3890855"/>
                <a:ext cx="568037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7869374" y="3752126"/>
                <a:ext cx="56803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69374" y="3752126"/>
                <a:ext cx="568037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6331526" y="3461175"/>
                <a:ext cx="80884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1526" y="3461175"/>
                <a:ext cx="80884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Arc 14"/>
          <p:cNvSpPr/>
          <p:nvPr/>
        </p:nvSpPr>
        <p:spPr>
          <a:xfrm rot="14380878">
            <a:off x="7178948" y="3654674"/>
            <a:ext cx="499443" cy="49075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765964" y="2532917"/>
                <a:ext cx="808842" cy="64633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e>
                        <m:sup>
                          <m:r>
                            <a:rPr lang="en-US" sz="360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5964" y="2532917"/>
                <a:ext cx="80884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Arc 16"/>
          <p:cNvSpPr/>
          <p:nvPr/>
        </p:nvSpPr>
        <p:spPr>
          <a:xfrm rot="6018919">
            <a:off x="4638445" y="2116114"/>
            <a:ext cx="499443" cy="49075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4821381" y="3784344"/>
            <a:ext cx="263237" cy="23837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583376" y="3932233"/>
                <a:ext cx="1537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66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00B0F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>
                  <a:solidFill>
                    <a:srgbClr val="00B0F0"/>
                  </a:solidFill>
                </a:endParaRP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83376" y="3932233"/>
                <a:ext cx="1537856" cy="646331"/>
              </a:xfrm>
              <a:prstGeom prst="rect">
                <a:avLst/>
              </a:prstGeom>
              <a:blipFill>
                <a:blip r:embed="rId8"/>
                <a:stretch>
                  <a:fillRect r="-63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3616031" y="2837722"/>
                <a:ext cx="101138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16031" y="2837722"/>
                <a:ext cx="1011386" cy="646331"/>
              </a:xfrm>
              <a:prstGeom prst="rect">
                <a:avLst/>
              </a:prstGeom>
              <a:blipFill>
                <a:blip r:embed="rId9"/>
                <a:stretch>
                  <a:fillRect r="-54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15875" y="2283547"/>
                <a:ext cx="1193507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lang="en-US" sz="3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5875" y="2283547"/>
                <a:ext cx="1193507" cy="646331"/>
              </a:xfrm>
              <a:prstGeom prst="rect">
                <a:avLst/>
              </a:prstGeom>
              <a:blipFill>
                <a:blip r:embed="rId10"/>
                <a:stretch>
                  <a:fillRect r="-8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/>
          <p:cNvCxnSpPr/>
          <p:nvPr/>
        </p:nvCxnSpPr>
        <p:spPr>
          <a:xfrm>
            <a:off x="3125204" y="3336480"/>
            <a:ext cx="1529920" cy="62591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876816" y="1482437"/>
            <a:ext cx="1573481" cy="650938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651164" y="2216711"/>
                <a:ext cx="2460188" cy="2513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30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    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164" y="2216711"/>
                <a:ext cx="2460188" cy="2513317"/>
              </a:xfrm>
              <a:prstGeom prst="rect">
                <a:avLst/>
              </a:prstGeom>
              <a:blipFill>
                <a:blip r:embed="rId11"/>
                <a:stretch>
                  <a:fillRect b="-971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8839171" y="1953473"/>
                <a:ext cx="2460188" cy="310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𝑠𝑖𝑛</m:t>
                    </m:r>
                    <m:sSup>
                      <m:sSupPr>
                        <m:ctrlPr>
                          <a:rPr lang="en-US" sz="36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600" i="1">
                            <a:latin typeface="Cambria Math" panose="02040503050406030204" pitchFamily="18" charset="0"/>
                          </a:rPr>
                          <m:t>𝑜</m:t>
                        </m:r>
                      </m:sup>
                    </m:sSup>
                  </m:oMath>
                </a14:m>
                <a:r>
                  <a:rPr lang="en-US" sz="36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𝐵𝐶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66</m:t>
                        </m:r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10</m:t>
                        </m:r>
                      </m:den>
                    </m:f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    =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3600" b="0" i="1" smtClean="0">
                        <a:latin typeface="Cambria Math" panose="02040503050406030204" pitchFamily="18" charset="0"/>
                      </a:rPr>
                      <m:t>866</m:t>
                    </m:r>
                  </m:oMath>
                </a14:m>
                <a:endParaRPr lang="en-US" sz="3600" dirty="0" smtClean="0"/>
              </a:p>
              <a:p>
                <a:r>
                  <a:rPr lang="en-US" sz="3600" dirty="0" smtClean="0"/>
                  <a:t>   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600" i="1" dirty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600" i="1" dirty="0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600" i="1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600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6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9171" y="1953473"/>
                <a:ext cx="2460188" cy="3105081"/>
              </a:xfrm>
              <a:prstGeom prst="rect">
                <a:avLst/>
              </a:prstGeom>
              <a:blipFill>
                <a:blip r:embed="rId12"/>
                <a:stretch>
                  <a:fillRect b="-21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3414024" y="4906982"/>
            <a:ext cx="5363969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তাহলে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1996638" y="5045521"/>
                <a:ext cx="8503545" cy="707886"/>
              </a:xfrm>
              <a:prstGeom prst="rect">
                <a:avLst/>
              </a:prstGeom>
              <a:noFill/>
              <a:ln w="38100">
                <a:solidFill>
                  <a:srgbClr val="7030A0"/>
                </a:solidFill>
              </a:ln>
            </p:spPr>
            <p:txBody>
              <a:bodyPr wrap="none" lIns="91440" tIns="45720" rIns="91440" bIns="4572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4000" b="0" i="1" cap="none" spc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4000" b="0" i="1" cap="none" spc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</m:oMath>
                </a14:m>
                <a:r>
                  <a:rPr lang="en-US" sz="40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অনুপাতের</a:t>
                </a:r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40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40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6638" y="5045521"/>
                <a:ext cx="8503545" cy="707886"/>
              </a:xfrm>
              <a:prstGeom prst="rect">
                <a:avLst/>
              </a:prstGeom>
              <a:blipFill>
                <a:blip r:embed="rId13"/>
                <a:stretch>
                  <a:fillRect t="-13115" r="-786" b="-37705"/>
                </a:stretch>
              </a:blipFill>
              <a:ln w="38100">
                <a:solidFill>
                  <a:srgbClr val="7030A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3436239" y="5100942"/>
            <a:ext cx="5291833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কোন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0" cap="none" spc="0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হলো</a:t>
            </a:r>
            <a:r>
              <a:rPr lang="en-US" sz="40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4435135" y="5045509"/>
            <a:ext cx="3321743" cy="707886"/>
          </a:xfrm>
          <a:prstGeom prst="rect">
            <a:avLst/>
          </a:prstGeom>
          <a:noFill/>
          <a:ln w="38100">
            <a:solidFill>
              <a:srgbClr val="7030A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40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endParaRPr lang="en-US" sz="40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Action Button: Home 3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Action Button: Back or Previous 31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Action Button: Forward or Next 32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063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21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7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2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2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1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0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9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000"/>
                            </p:stCondLst>
                            <p:childTnLst>
                              <p:par>
                                <p:cTn id="1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21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6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2" dur="1000"/>
                                        <p:tgtEl>
                                          <p:spTgt spid="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9" dur="1000"/>
                                        <p:tgtEl>
                                          <p:spTgt spid="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 fill="hold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10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4" fill="hold">
                      <p:stCondLst>
                        <p:cond delay="indefinite"/>
                      </p:stCondLst>
                      <p:childTnLst>
                        <p:par>
                          <p:cTn id="185" fill="hold">
                            <p:stCondLst>
                              <p:cond delay="0"/>
                            </p:stCondLst>
                            <p:childTnLst>
                              <p:par>
                                <p:cTn id="18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0" dur="10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10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fill="hold">
                      <p:stCondLst>
                        <p:cond delay="indefinite"/>
                      </p:stCondLst>
                      <p:childTnLst>
                        <p:par>
                          <p:cTn id="206" fill="hold">
                            <p:stCondLst>
                              <p:cond delay="0"/>
                            </p:stCondLst>
                            <p:childTnLst>
                              <p:par>
                                <p:cTn id="20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2" fill="hold">
                      <p:stCondLst>
                        <p:cond delay="indefinite"/>
                      </p:stCondLst>
                      <p:childTnLst>
                        <p:par>
                          <p:cTn id="213" fill="hold">
                            <p:stCondLst>
                              <p:cond delay="0"/>
                            </p:stCondLst>
                            <p:childTnLst>
                              <p:par>
                                <p:cTn id="21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  <p:bldP spid="7" grpId="0"/>
      <p:bldP spid="12" grpId="0"/>
      <p:bldP spid="13" grpId="0"/>
      <p:bldP spid="14" grpId="0"/>
      <p:bldP spid="15" grpId="0" animBg="1"/>
      <p:bldP spid="16" grpId="0"/>
      <p:bldP spid="17" grpId="0" animBg="1"/>
      <p:bldP spid="18" grpId="0" animBg="1"/>
      <p:bldP spid="20" grpId="0"/>
      <p:bldP spid="21" grpId="0"/>
      <p:bldP spid="22" grpId="0"/>
      <p:bldP spid="28" grpId="0" build="p" bldLvl="5"/>
      <p:bldP spid="29" grpId="0" build="p" bldLvl="5"/>
      <p:bldP spid="4" grpId="0" animBg="1"/>
      <p:bldP spid="25" grpId="0" animBg="1"/>
      <p:bldP spid="27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ction Button: Home 1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ction Button: Back or Previous 2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Action Button: Forward or Next 3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1053" y="6111874"/>
            <a:ext cx="1502195" cy="365125"/>
          </a:xfrm>
        </p:spPr>
        <p:txBody>
          <a:bodyPr/>
          <a:lstStyle/>
          <a:p>
            <a:pPr algn="ctr"/>
            <a:fld id="{7D3E1816-D74E-4D75-9B71-85AB36B1B7F2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730303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5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3868615" y="689317"/>
            <a:ext cx="416403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6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6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42704" y="2334290"/>
            <a:ext cx="8906604" cy="175432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জ্যামিতিক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পদ্ধতিতে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বিশেষ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কোণের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ত্রিকোণমিতিক</a:t>
            </a:r>
            <a:r>
              <a:rPr lang="en-US" sz="54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অনুপাতের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54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নির্ণয়</a:t>
            </a:r>
            <a:endParaRPr lang="en-US" sz="54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7245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1310980" y="1942084"/>
                <a:ext cx="9570056" cy="34163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</a:bodyPr>
              <a:lstStyle/>
              <a:p>
                <a:r>
                  <a:rPr lang="en-US" sz="36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এই </a:t>
                </a:r>
                <a:r>
                  <a:rPr lang="en-US" sz="36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পাঠের</a:t>
                </a:r>
                <a:r>
                  <a:rPr lang="en-US" sz="36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শেষে</a:t>
                </a:r>
                <a:r>
                  <a:rPr lang="en-US" sz="3600" b="0" cap="none" spc="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b="0" cap="none" spc="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শিক্ষার্থীরা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…</a:t>
                </a:r>
              </a:p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১।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পদ্ধতিতে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45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60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</a:p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ও</m:t>
                    </m:r>
                    <m:r>
                      <a:rPr lang="en-US" sz="3600" b="0" i="1" smtClean="0">
                        <a:ln w="0"/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 </m:t>
                    </m:r>
                    <m:sSup>
                      <m:sSupPr>
                        <m:ctrlPr>
                          <a:rPr lang="en-US" sz="360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90</m:t>
                        </m:r>
                      </m:e>
                      <m:sup>
                        <m:r>
                          <a:rPr lang="en-US" sz="3600" b="0" i="1" smtClean="0">
                            <a:ln w="0"/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অর্থপূর্ণ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অনুপাতগুলোর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প্রয়োগ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3600" dirty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;</a:t>
                </a:r>
                <a:endParaRPr lang="en-US" sz="3600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অভেদাবলি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প্রমাণ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করতে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পারবে</a:t>
                </a:r>
                <a:r>
                  <a:rPr lang="en-US" sz="3600" dirty="0" smtClean="0">
                    <a:ln w="0"/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endParaRPr lang="en-US" sz="3600" b="0" cap="none" spc="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0980" y="1942084"/>
                <a:ext cx="9570056" cy="3416320"/>
              </a:xfrm>
              <a:prstGeom prst="rect">
                <a:avLst/>
              </a:prstGeom>
              <a:blipFill>
                <a:blip r:embed="rId2"/>
                <a:stretch>
                  <a:fillRect l="-2102" t="-3214" r="-1146" b="-67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Horizontal Scroll 3"/>
          <p:cNvSpPr/>
          <p:nvPr/>
        </p:nvSpPr>
        <p:spPr>
          <a:xfrm>
            <a:off x="4364187" y="568036"/>
            <a:ext cx="3352800" cy="1108364"/>
          </a:xfrm>
          <a:prstGeom prst="horizontalScroll">
            <a:avLst/>
          </a:prstGeom>
          <a:solidFill>
            <a:schemeClr val="tx2">
              <a:lumMod val="10000"/>
              <a:lumOff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spc="5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Action Button: Home 4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ction Button: Back or Previous 5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Action Button: Forward or Next 6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387927" y="6111876"/>
            <a:ext cx="1252813" cy="365125"/>
          </a:xfrm>
        </p:spPr>
        <p:txBody>
          <a:bodyPr/>
          <a:lstStyle/>
          <a:p>
            <a:pPr algn="ctr"/>
            <a:fld id="{04D0E134-2851-40B6-9D8E-F1D9E9E038D6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882704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0884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400"/>
                            </p:stCondLst>
                            <p:childTnLst>
                              <p:par>
                                <p:cTn id="1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100"/>
                            </p:stCondLst>
                            <p:childTnLst>
                              <p:par>
                                <p:cTn id="2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800"/>
                            </p:stCondLst>
                            <p:childTnLst>
                              <p:par>
                                <p:cTn id="2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7900"/>
                            </p:stCondLst>
                            <p:childTnLst>
                              <p:par>
                                <p:cTn id="3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400"/>
                            </p:stCondLst>
                            <p:childTnLst>
                              <p:par>
                                <p:cTn id="4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 advAuto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9923" y="445800"/>
                <a:ext cx="8592159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4800" i="1" dirty="0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800" i="1" smtClean="0">
                            <a:ln w="0"/>
                            <a:solidFill>
                              <a:srgbClr val="C0000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480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4800" dirty="0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/>
                    <a:solidFill>
                      <a:srgbClr val="C0000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endParaRPr lang="en-US" sz="4800" dirty="0">
                  <a:ln w="0"/>
                  <a:solidFill>
                    <a:srgbClr val="C0000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923" y="445800"/>
                <a:ext cx="8592159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540330" y="1493821"/>
                <a:ext cx="5555673" cy="4560615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মনে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𝑋𝑂𝑍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𝑂𝑍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বাহুতে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⊥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𝑂𝑋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এবং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কে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𝑄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বর্ধিত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যেন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𝑄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𝑂𝑄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যোগ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𝑌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বর্ধিত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করি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এখন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𝑃𝑂𝑀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𝑄𝑂𝑀</m:t>
                    </m:r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𝑀𝑄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=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𝑃𝑀</m:t>
                    </m:r>
                    <m:r>
                      <a:rPr lang="en-US" sz="3200" b="0" i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,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𝑂𝑀</m:t>
                    </m:r>
                  </m:oMath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সাধারণ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বাহু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2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অন্তর্ভূক্ত</a:t>
                </a:r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𝑃𝑀𝑂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অন্তর্ভূক্ত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∠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𝑄𝑀𝑂</m:t>
                    </m:r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32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200" b="0" i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US" sz="320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e>
                      <m:sup>
                        <m:r>
                          <a:rPr lang="en-US" sz="3200" i="0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/>
                <a14:m>
                  <m:oMath xmlns:m="http://schemas.openxmlformats.org/officeDocument/2006/math"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∴∆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𝑃𝑂𝑀</m:t>
                    </m:r>
                    <m:r>
                      <a:rPr lang="en-US" sz="320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≅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ea typeface="Cambria Math" panose="02040503050406030204" pitchFamily="18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∆</m:t>
                    </m:r>
                    <m:r>
                      <a:rPr lang="en-US" sz="3200" i="1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𝑄𝑂𝑀</m:t>
                    </m:r>
                  </m:oMath>
                </a14:m>
                <a:r>
                  <a:rPr lang="en-US" sz="3200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endParaRPr lang="en-US" sz="32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30" y="1493821"/>
                <a:ext cx="5555673" cy="4560615"/>
              </a:xfrm>
              <a:prstGeom prst="roundRect">
                <a:avLst/>
              </a:prstGeom>
              <a:blipFill>
                <a:blip r:embed="rId3"/>
                <a:stretch>
                  <a:fillRect t="-6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" name="Straight Arrow Connector 4"/>
          <p:cNvCxnSpPr/>
          <p:nvPr/>
        </p:nvCxnSpPr>
        <p:spPr>
          <a:xfrm>
            <a:off x="6968836" y="3774128"/>
            <a:ext cx="4211782" cy="0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6982691" y="1493821"/>
            <a:ext cx="4197927" cy="228030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6968836" y="3774128"/>
            <a:ext cx="4308764" cy="2141763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9919855" y="2189018"/>
            <a:ext cx="0" cy="158511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919855" y="3774128"/>
            <a:ext cx="0" cy="1449036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9545789" y="3567265"/>
            <a:ext cx="374074" cy="1873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Arc 27"/>
          <p:cNvSpPr/>
          <p:nvPr/>
        </p:nvSpPr>
        <p:spPr>
          <a:xfrm rot="2497670">
            <a:off x="7245707" y="3293285"/>
            <a:ext cx="660462" cy="522586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/>
          <p:cNvSpPr/>
          <p:nvPr/>
        </p:nvSpPr>
        <p:spPr>
          <a:xfrm rot="9968441">
            <a:off x="9410864" y="1951948"/>
            <a:ext cx="837870" cy="826191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Arc 29"/>
          <p:cNvSpPr/>
          <p:nvPr/>
        </p:nvSpPr>
        <p:spPr>
          <a:xfrm rot="17173193">
            <a:off x="9397010" y="4695155"/>
            <a:ext cx="837870" cy="826191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9545786" y="3788934"/>
            <a:ext cx="374074" cy="187313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9940212" y="3648521"/>
                <a:ext cx="5541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𝑀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40212" y="3648521"/>
                <a:ext cx="554182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/>
              <p:cNvSpPr txBox="1"/>
              <p:nvPr/>
            </p:nvSpPr>
            <p:spPr>
              <a:xfrm>
                <a:off x="9549689" y="5184644"/>
                <a:ext cx="5541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𝑄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3" name="TextBox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9689" y="5184644"/>
                <a:ext cx="554182" cy="6463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9530641" y="1550836"/>
                <a:ext cx="5541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641" y="1550836"/>
                <a:ext cx="554182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11154648" y="5818060"/>
                <a:ext cx="5541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𝑌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4648" y="5818060"/>
                <a:ext cx="554182" cy="6463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11136454" y="1122212"/>
                <a:ext cx="5541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𝑍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36454" y="1122212"/>
                <a:ext cx="554182" cy="6463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6391712" y="3451518"/>
                <a:ext cx="5541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𝑂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1712" y="3451518"/>
                <a:ext cx="554182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1083636" y="3435932"/>
                <a:ext cx="55418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atin typeface="Cambria Math" panose="02040503050406030204" pitchFamily="18" charset="0"/>
                        </a:rPr>
                        <m:t>𝑋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83636" y="3435932"/>
                <a:ext cx="554182" cy="64633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Arc 38"/>
          <p:cNvSpPr/>
          <p:nvPr/>
        </p:nvSpPr>
        <p:spPr>
          <a:xfrm rot="4171388">
            <a:off x="7312379" y="3588559"/>
            <a:ext cx="660462" cy="522586"/>
          </a:xfrm>
          <a:prstGeom prst="arc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7883244" y="3154440"/>
                <a:ext cx="6464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3244" y="3154440"/>
                <a:ext cx="646402" cy="646331"/>
              </a:xfrm>
              <a:prstGeom prst="rect">
                <a:avLst/>
              </a:prstGeom>
              <a:blipFill>
                <a:blip r:embed="rId11"/>
                <a:stretch>
                  <a:fillRect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Flowchart: Connector 40"/>
          <p:cNvSpPr/>
          <p:nvPr/>
        </p:nvSpPr>
        <p:spPr>
          <a:xfrm>
            <a:off x="9869848" y="2154305"/>
            <a:ext cx="71437" cy="71437"/>
          </a:xfrm>
          <a:prstGeom prst="flowChartConnector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/>
              <p:cNvSpPr txBox="1"/>
              <p:nvPr/>
            </p:nvSpPr>
            <p:spPr>
              <a:xfrm>
                <a:off x="7878476" y="3706894"/>
                <a:ext cx="6464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2" name="TextBox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8476" y="3706894"/>
                <a:ext cx="646402" cy="646331"/>
              </a:xfrm>
              <a:prstGeom prst="rect">
                <a:avLst/>
              </a:prstGeom>
              <a:blipFill>
                <a:blip r:embed="rId12"/>
                <a:stretch>
                  <a:fillRect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/>
              <p:cNvSpPr txBox="1"/>
              <p:nvPr/>
            </p:nvSpPr>
            <p:spPr>
              <a:xfrm>
                <a:off x="8964337" y="2706756"/>
                <a:ext cx="6464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3" name="TextBox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4337" y="2706756"/>
                <a:ext cx="646402" cy="646331"/>
              </a:xfrm>
              <a:prstGeom prst="rect">
                <a:avLst/>
              </a:prstGeom>
              <a:blipFill>
                <a:blip r:embed="rId13"/>
                <a:stretch>
                  <a:fillRect r="-198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9102449" y="4201759"/>
                <a:ext cx="64640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60</m:t>
                          </m:r>
                        </m:e>
                        <m:sup>
                          <m:r>
                            <a:rPr lang="en-US" sz="36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2449" y="4201759"/>
                <a:ext cx="646402" cy="646331"/>
              </a:xfrm>
              <a:prstGeom prst="rect">
                <a:avLst/>
              </a:prstGeom>
              <a:blipFill>
                <a:blip r:embed="rId14"/>
                <a:stretch>
                  <a:fillRect r="-20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/>
              <p:cNvSpPr txBox="1"/>
              <p:nvPr/>
            </p:nvSpPr>
            <p:spPr>
              <a:xfrm>
                <a:off x="7955633" y="2259761"/>
                <a:ext cx="722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5" name="TextBox 4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5633" y="2259761"/>
                <a:ext cx="722952" cy="646331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8008017" y="4498141"/>
                <a:ext cx="722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en-US" sz="36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8017" y="4498141"/>
                <a:ext cx="722952" cy="646331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/>
              <p:cNvSpPr txBox="1"/>
              <p:nvPr/>
            </p:nvSpPr>
            <p:spPr>
              <a:xfrm>
                <a:off x="9865409" y="4355269"/>
                <a:ext cx="722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>
                            <a:solidFill>
                              <a:srgbClr val="7030A0"/>
                            </a:solidFill>
                          </a:ln>
                          <a:solidFill>
                            <a:srgbClr val="7030A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ln w="0">
                    <a:solidFill>
                      <a:srgbClr val="7030A0"/>
                    </a:solidFill>
                  </a:ln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7" name="TextBox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5409" y="4355269"/>
                <a:ext cx="722952" cy="646331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9860643" y="2564561"/>
                <a:ext cx="72295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</a:rPr>
                        <m:t>𝑎</m:t>
                      </m:r>
                    </m:oMath>
                  </m:oMathPara>
                </a14:m>
                <a:endParaRPr lang="en-US" sz="3600" dirty="0">
                  <a:ln w="0"/>
                  <a:solidFill>
                    <a:srgbClr val="7030A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0643" y="2564561"/>
                <a:ext cx="722952" cy="64633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Action Button: Home 48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ction Button: Back or Previous 49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Action Button: Forward or Next 50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60214" y="6111876"/>
            <a:ext cx="1100413" cy="365125"/>
          </a:xfrm>
        </p:spPr>
        <p:txBody>
          <a:bodyPr/>
          <a:lstStyle/>
          <a:p>
            <a:pPr algn="ctr"/>
            <a:fld id="{774A28B3-8ACB-4363-899F-23F5FEA65CA7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36331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7</a:t>
            </a:fld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9708233" y="3210892"/>
            <a:ext cx="403046" cy="83125"/>
            <a:chOff x="9708233" y="3210892"/>
            <a:chExt cx="403046" cy="83125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9708238" y="3210892"/>
              <a:ext cx="4030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9708233" y="3294017"/>
              <a:ext cx="4030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/>
          <p:cNvGrpSpPr/>
          <p:nvPr/>
        </p:nvGrpSpPr>
        <p:grpSpPr>
          <a:xfrm>
            <a:off x="9708233" y="4180713"/>
            <a:ext cx="403046" cy="83125"/>
            <a:chOff x="9708233" y="3210892"/>
            <a:chExt cx="403046" cy="83125"/>
          </a:xfrm>
        </p:grpSpPr>
        <p:cxnSp>
          <p:nvCxnSpPr>
            <p:cNvPr id="54" name="Straight Connector 53"/>
            <p:cNvCxnSpPr/>
            <p:nvPr/>
          </p:nvCxnSpPr>
          <p:spPr>
            <a:xfrm>
              <a:off x="9708238" y="3210892"/>
              <a:ext cx="4030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9708233" y="3294017"/>
              <a:ext cx="403041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570249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4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0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2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4" fill="hold">
                      <p:stCondLst>
                        <p:cond delay="indefinite"/>
                      </p:stCondLst>
                      <p:childTnLst>
                        <p:par>
                          <p:cTn id="215" fill="hold">
                            <p:stCondLst>
                              <p:cond delay="0"/>
                            </p:stCondLst>
                            <p:childTnLst>
                              <p:par>
                                <p:cTn id="2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bldLvl="5" animBg="1"/>
      <p:bldP spid="22" grpId="0" animBg="1"/>
      <p:bldP spid="28" grpId="0" animBg="1"/>
      <p:bldP spid="29" grpId="0" animBg="1"/>
      <p:bldP spid="30" grpId="0" animBg="1"/>
      <p:bldP spid="31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 animBg="1"/>
      <p:bldP spid="40" grpId="0"/>
      <p:bldP spid="41" grpId="0" animBg="1"/>
      <p:bldP spid="42" grpId="0"/>
      <p:bldP spid="43" grpId="0"/>
      <p:bldP spid="44" grpId="0"/>
      <p:bldP spid="45" grpId="0"/>
      <p:bldP spid="46" grpId="0"/>
      <p:bldP spid="47" grpId="0"/>
      <p:bldP spid="4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1799923" y="376525"/>
                <a:ext cx="8592160" cy="830997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spAutoFit/>
                <a:scene3d>
                  <a:camera prst="orthographicFront"/>
                  <a:lightRig rig="threePt" dir="t"/>
                </a:scene3d>
                <a:sp3d extrusionH="57150">
                  <a:bevelT w="38100" h="38100"/>
                </a:sp3d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4800" i="1" dirty="0" smtClean="0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800" i="1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i="1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60</m:t>
                        </m:r>
                      </m:e>
                      <m:sup>
                        <m:r>
                          <a:rPr lang="en-US" sz="4800" i="1">
                            <a:ln w="0">
                              <a:solidFill>
                                <a:srgbClr val="C00000"/>
                              </a:solidFill>
                            </a:ln>
                            <a:solidFill>
                              <a:schemeClr val="accent1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কোণের</a:t>
                </a:r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ত্রিকোণমিতিক</a:t>
                </a:r>
                <a:r>
                  <a:rPr lang="en-US" sz="4800" dirty="0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800" dirty="0" err="1" smtClean="0">
                    <a:ln w="0">
                      <a:solidFill>
                        <a:srgbClr val="C00000"/>
                      </a:solidFill>
                    </a:ln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অনুপাত</a:t>
                </a:r>
                <a:endParaRPr lang="en-US" sz="4800" dirty="0">
                  <a:ln w="0">
                    <a:solidFill>
                      <a:srgbClr val="C00000"/>
                    </a:solidFill>
                  </a:ln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9923" y="376525"/>
                <a:ext cx="8592160" cy="83099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/>
          <p:cNvGrpSpPr/>
          <p:nvPr/>
        </p:nvGrpSpPr>
        <p:grpSpPr>
          <a:xfrm>
            <a:off x="6391712" y="936469"/>
            <a:ext cx="5317118" cy="5342179"/>
            <a:chOff x="6391712" y="1122212"/>
            <a:chExt cx="5317118" cy="5342179"/>
          </a:xfrm>
        </p:grpSpPr>
        <p:sp>
          <p:nvSpPr>
            <p:cNvPr id="22" name="Rectangle 21"/>
            <p:cNvSpPr/>
            <p:nvPr/>
          </p:nvSpPr>
          <p:spPr>
            <a:xfrm>
              <a:off x="9545789" y="3567265"/>
              <a:ext cx="374074" cy="18731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2497670">
              <a:off x="7245707" y="3293285"/>
              <a:ext cx="660462" cy="522586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9968441">
              <a:off x="9410864" y="1951948"/>
              <a:ext cx="837870" cy="826191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545786" y="3788934"/>
              <a:ext cx="374074" cy="18731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4171388">
              <a:off x="7312379" y="3588559"/>
              <a:ext cx="660462" cy="522586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91712" y="1122212"/>
              <a:ext cx="5317118" cy="5342179"/>
              <a:chOff x="6391712" y="1122212"/>
              <a:chExt cx="5317118" cy="534217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9919855" y="3774128"/>
                <a:ext cx="0" cy="144903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6391712" y="1122212"/>
                <a:ext cx="5317118" cy="5342179"/>
                <a:chOff x="6391712" y="1122212"/>
                <a:chExt cx="5317118" cy="5342179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6968836" y="3774128"/>
                  <a:ext cx="4211782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6982691" y="1493821"/>
                  <a:ext cx="4197927" cy="2280307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6968836" y="3774128"/>
                  <a:ext cx="4308764" cy="214176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9919855" y="2189018"/>
                  <a:ext cx="0" cy="158511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Arc 29"/>
                <p:cNvSpPr/>
                <p:nvPr/>
              </p:nvSpPr>
              <p:spPr>
                <a:xfrm rot="17173193">
                  <a:off x="9397010" y="4695155"/>
                  <a:ext cx="837870" cy="826191"/>
                </a:xfrm>
                <a:prstGeom prst="arc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9940212" y="3717796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40212" y="3717796"/>
                      <a:ext cx="554182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9549689" y="5184644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9689" y="5184644"/>
                      <a:ext cx="554182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9544929" y="1579415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4929" y="1579415"/>
                      <a:ext cx="554182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11154648" y="5818060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54648" y="5818060"/>
                      <a:ext cx="554182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11136454" y="1122212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6454" y="1122212"/>
                      <a:ext cx="554182" cy="64633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391712" y="3451518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91712" y="3451518"/>
                      <a:ext cx="554182" cy="64633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11083636" y="3435932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83636" y="3435932"/>
                      <a:ext cx="554182" cy="64633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7883244" y="3154440"/>
                      <a:ext cx="6464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83244" y="3154440"/>
                      <a:ext cx="646402" cy="6463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2075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7878476" y="3706894"/>
                      <a:ext cx="6464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78476" y="3706894"/>
                      <a:ext cx="646402" cy="64633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2075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8964337" y="2706756"/>
                      <a:ext cx="6464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64337" y="2706756"/>
                      <a:ext cx="646402" cy="64633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9102449" y="4187904"/>
                      <a:ext cx="6464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2449" y="4187904"/>
                      <a:ext cx="646402" cy="64633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r="-2075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7955633" y="2259761"/>
                      <a:ext cx="72295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55633" y="2259761"/>
                      <a:ext cx="722952" cy="64633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8008017" y="4498141"/>
                      <a:ext cx="72295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8017" y="4498141"/>
                      <a:ext cx="722952" cy="646331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9865409" y="4355269"/>
                      <a:ext cx="72295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ln w="0"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>
                        <a:ln w="0"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65409" y="4355269"/>
                      <a:ext cx="722952" cy="64633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9860643" y="2564561"/>
                      <a:ext cx="72295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60643" y="2564561"/>
                      <a:ext cx="722952" cy="646331"/>
                    </a:xfrm>
                    <a:prstGeom prst="rect">
                      <a:avLst/>
                    </a:prstGeom>
                    <a:blipFill>
                      <a:blip r:embed="rId1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0" name="TextBox 9"/>
          <p:cNvSpPr txBox="1"/>
          <p:nvPr/>
        </p:nvSpPr>
        <p:spPr>
          <a:xfrm>
            <a:off x="2102827" y="2828925"/>
            <a:ext cx="597511" cy="55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15358" y="3493251"/>
                <a:ext cx="1027758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ln w="0"/>
                    <a:solidFill>
                      <a:srgbClr val="00B0F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sz="36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8" y="3493251"/>
                <a:ext cx="1027758" cy="698589"/>
              </a:xfrm>
              <a:prstGeom prst="rect">
                <a:avLst/>
              </a:prstGeom>
              <a:blipFill>
                <a:blip r:embed="rId18"/>
                <a:stretch>
                  <a:fillRect t="-7826" r="-19643" b="-3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ounded Rectangle 13"/>
              <p:cNvSpPr/>
              <p:nvPr/>
            </p:nvSpPr>
            <p:spPr>
              <a:xfrm>
                <a:off x="946435" y="1175582"/>
                <a:ext cx="4775494" cy="1910451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সমকোণী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ambria Math" panose="02040503050406030204" pitchFamily="18" charset="0"/>
                    <a:ea typeface="Cambria Math" panose="02040503050406030204" pitchFamily="18" charset="0"/>
                    <a:cs typeface="NikoshBAN" panose="02000000000000000000" pitchFamily="2" charset="0"/>
                  </a:rPr>
                  <a:t>△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anose="02000000000000000000" pitchFamily="2" charset="0"/>
                      </a:rPr>
                      <m:t>𝑂𝑃𝑀</m:t>
                    </m:r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3600" dirty="0" err="1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পাই</a:t>
                </a:r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𝑂𝑀</m:t>
                      </m:r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𝑂𝑃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𝑃𝑀</m:t>
                              </m:r>
                            </m:e>
                            <m:sup>
                              <m:r>
                                <a:rPr lang="en-US" sz="3600" b="0" i="1" smtClean="0">
                                  <a:ln w="0"/>
                                  <a:solidFill>
                                    <a:schemeClr val="tx1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n-US" sz="36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4</m:t>
                            </m:r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36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en-US" sz="3600" b="0" i="1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2</m:t>
                            </m:r>
                          </m:sup>
                        </m:sSup>
                      </m:e>
                    </m:rad>
                  </m:oMath>
                </a14:m>
                <a:r>
                  <a:rPr lang="en-US" sz="36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3600" b="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radPr>
                      <m:deg/>
                      <m:e>
                        <m:r>
                          <a:rPr lang="en-US" sz="3600" b="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</m:t>
                        </m:r>
                      </m:e>
                    </m:rad>
                    <m:r>
                      <a:rPr lang="en-US" sz="3600" b="0" i="1" dirty="0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𝑎</m:t>
                    </m:r>
                  </m:oMath>
                </a14:m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Rounded 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6435" y="1175582"/>
                <a:ext cx="4775494" cy="1910451"/>
              </a:xfrm>
              <a:prstGeom prst="roundRect">
                <a:avLst/>
              </a:prstGeom>
              <a:blipFill>
                <a:blip r:embed="rId19"/>
                <a:stretch>
                  <a:fillRect t="-71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ounded Rectangle 14"/>
              <p:cNvSpPr/>
              <p:nvPr/>
            </p:nvSpPr>
            <p:spPr>
              <a:xfrm>
                <a:off x="685800" y="3139349"/>
                <a:ext cx="5418947" cy="302845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2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𝑃𝑀</m:t>
                          </m:r>
                        </m:num>
                        <m:den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𝑂𝑃</m:t>
                          </m:r>
                        </m:den>
                      </m:f>
                      <m:r>
                        <a:rPr lang="en-US" sz="32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den>
                      </m:f>
                      <m:r>
                        <a:rPr lang="en-US" sz="3200" i="1" smtClean="0">
                          <a:ln w="0"/>
                          <a:solidFill>
                            <a:schemeClr val="accent1"/>
                          </a:solidFill>
                          <a:effectLst>
                            <a:outerShdw blurRad="38100" dist="25400" dir="5400000" algn="ctr" rotWithShape="0">
                              <a:srgbClr val="6E747A">
                                <a:alpha val="43000"/>
                              </a:srgb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3200" i="1" smtClean="0">
                              <a:ln w="0"/>
                              <a:solidFill>
                                <a:schemeClr val="accent1"/>
                              </a:solidFill>
                              <a:effectLst>
                                <a:outerShdw blurRad="38100" dist="25400" dir="5400000" algn="ctr" rotWithShape="0">
                                  <a:srgbClr val="6E747A">
                                    <a:alpha val="43000"/>
                                  </a:srgb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US" sz="320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sSupPr>
                      <m:e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𝑐𝑜𝑠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30</m:t>
                        </m:r>
                      </m:e>
                      <m:sup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0</m:t>
                        </m:r>
                      </m:sup>
                    </m:sSup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𝑂𝑀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𝑂𝑃</m:t>
                        </m:r>
                      </m:den>
                    </m:f>
                    <m:r>
                      <a:rPr lang="en-US" sz="3200" b="0" i="1" smtClean="0">
                        <a:ln w="0"/>
                        <a:solidFill>
                          <a:schemeClr val="tx1"/>
                        </a:solidFill>
                        <a:effectLst>
                          <a:outerShdw blurRad="38100" dist="19050" dir="2700000" algn="tl" rotWithShape="0">
                            <a:schemeClr val="dk1">
                              <a:alpha val="40000"/>
                            </a:schemeClr>
                          </a:outerShdw>
                        </a:effectLst>
                        <a:latin typeface="Cambria Math" panose="02040503050406030204" pitchFamily="18" charset="0"/>
                        <a:cs typeface="NikoshBAN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dirty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i="1" dirty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  <m:r>
                          <a:rPr lang="en-US" sz="3200" i="1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  <m:r>
                          <m:rPr>
                            <m:nor/>
                          </m:rPr>
                          <a:rPr lang="en-US" sz="3200" dirty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NikoshBAN" panose="02000000000000000000" pitchFamily="2" charset="0"/>
                            <a:cs typeface="NikoshBAN" panose="02000000000000000000" pitchFamily="2" charset="0"/>
                          </a:rPr>
                          <m:t> </m:t>
                        </m:r>
                      </m:num>
                      <m:den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  <m:r>
                          <a:rPr lang="en-US" sz="3200" b="0" i="1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𝑎</m:t>
                        </m:r>
                      </m:den>
                    </m:f>
                  </m:oMath>
                </a14:m>
                <a:r>
                  <a:rPr lang="en-US" sz="3200" dirty="0" smtClean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20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320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3200" b="0" i="1" dirty="0" smtClean="0">
                                <a:ln w="0"/>
                                <a:solidFill>
                                  <a:schemeClr val="tx1"/>
                                </a:solidFill>
                                <a:effectLst>
                                  <a:outerShdw blurRad="38100" dist="19050" dir="2700000" algn="tl" rotWithShape="0">
                                    <a:schemeClr val="dk1">
                                      <a:alpha val="40000"/>
                                    </a:schemeClr>
                                  </a:outerShdw>
                                </a:effectLst>
                                <a:latin typeface="Cambria Math" panose="02040503050406030204" pitchFamily="18" charset="0"/>
                                <a:cs typeface="NikoshBAN" panose="02000000000000000000" pitchFamily="2" charset="0"/>
                              </a:rPr>
                              <m:t>3</m:t>
                            </m:r>
                          </m:e>
                        </m:rad>
                      </m:num>
                      <m:den>
                        <m:r>
                          <a:rPr lang="en-US" sz="3200" b="0" i="1" dirty="0" smtClean="0">
                            <a:ln w="0"/>
                            <a:solidFill>
                              <a:schemeClr val="tx1"/>
                            </a:solidFill>
                            <a:effectLst>
                              <a:outerShdw blurRad="38100" dist="19050" dir="2700000" algn="tl" rotWithShape="0">
                                <a:schemeClr val="dk1">
                                  <a:alpha val="40000"/>
                                </a:schemeClr>
                              </a:outerShdw>
                            </a:effectLst>
                            <a:latin typeface="Cambria Math" panose="02040503050406030204" pitchFamily="18" charset="0"/>
                            <a:cs typeface="NikoshBAN" panose="02000000000000000000" pitchFamily="2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32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𝑡𝑎𝑛</m:t>
                      </m:r>
                      <m:sSup>
                        <m:sSupPr>
                          <m:ctrlP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2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𝑃𝑀</m:t>
                          </m:r>
                        </m:num>
                        <m:den>
                          <m: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𝑂𝑀</m:t>
                          </m:r>
                        </m:den>
                      </m:f>
                      <m:r>
                        <a:rPr lang="en-US" sz="32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i="1" dirty="0">
                                  <a:ln w="0"/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i="1" dirty="0">
                                  <a:ln w="0"/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  <m:r>
                            <a:rPr lang="en-US" sz="3200" i="1" dirty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𝑎</m:t>
                          </m:r>
                          <m:r>
                            <m:rPr>
                              <m:nor/>
                            </m:rPr>
                            <a:rPr lang="en-US" sz="3200" dirty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NikoshBAN" panose="02000000000000000000" pitchFamily="2" charset="0"/>
                              <a:cs typeface="NikoshBAN" panose="02000000000000000000" pitchFamily="2" charset="0"/>
                            </a:rPr>
                            <m:t> </m:t>
                          </m:r>
                        </m:den>
                      </m:f>
                      <m:r>
                        <a:rPr lang="en-US" sz="3200" b="0" i="1" smtClean="0">
                          <a:ln w="0"/>
                          <a:solidFill>
                            <a:srgbClr val="7030A0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3200" b="0" i="1" smtClean="0">
                              <a:ln w="0"/>
                              <a:solidFill>
                                <a:srgbClr val="7030A0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US" sz="3200" b="0" i="1" smtClean="0">
                                  <a:ln w="0"/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US" sz="3200" b="0" i="1" smtClean="0">
                                  <a:ln w="0"/>
                                  <a:solidFill>
                                    <a:srgbClr val="7030A0"/>
                                  </a:solidFill>
                                  <a:effectLst>
                                    <a:outerShdw blurRad="38100" dist="19050" dir="2700000" algn="tl" rotWithShape="0">
                                      <a:schemeClr val="dk1">
                                        <a:alpha val="40000"/>
                                      </a:schemeClr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NikoshBAN" panose="02000000000000000000" pitchFamily="2" charset="0"/>
                                </a:rPr>
                                <m:t>3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US" sz="32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15" name="Rounded 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139349"/>
                <a:ext cx="5418947" cy="3028459"/>
              </a:xfrm>
              <a:prstGeom prst="round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ction Button: Home 4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Back or Previous 48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ction Button: Forward or Next 49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522222" y="6111876"/>
            <a:ext cx="1312481" cy="365125"/>
          </a:xfrm>
        </p:spPr>
        <p:txBody>
          <a:bodyPr/>
          <a:lstStyle/>
          <a:p>
            <a:pPr algn="ctr"/>
            <a:fld id="{6814CE34-AB32-4561-A593-2AC2E3AACFC6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370085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56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4" grpId="0" build="p" bldLvl="5" animBg="1"/>
      <p:bldP spid="15" grpId="0" build="p" bldLvl="5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834277" y="445800"/>
            <a:ext cx="2523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n w="0">
                  <a:solidFill>
                    <a:srgbClr val="C00000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US" sz="5400" dirty="0">
              <a:ln w="0">
                <a:solidFill>
                  <a:srgbClr val="C00000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391712" y="936469"/>
            <a:ext cx="5317118" cy="5342179"/>
            <a:chOff x="6391712" y="1122212"/>
            <a:chExt cx="5317118" cy="5342179"/>
          </a:xfrm>
        </p:grpSpPr>
        <p:sp>
          <p:nvSpPr>
            <p:cNvPr id="22" name="Rectangle 21"/>
            <p:cNvSpPr/>
            <p:nvPr/>
          </p:nvSpPr>
          <p:spPr>
            <a:xfrm>
              <a:off x="9545789" y="3567265"/>
              <a:ext cx="374074" cy="18731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Arc 27"/>
            <p:cNvSpPr/>
            <p:nvPr/>
          </p:nvSpPr>
          <p:spPr>
            <a:xfrm rot="2497670">
              <a:off x="7245707" y="3293285"/>
              <a:ext cx="660462" cy="522586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Arc 28"/>
            <p:cNvSpPr/>
            <p:nvPr/>
          </p:nvSpPr>
          <p:spPr>
            <a:xfrm rot="9968441">
              <a:off x="9410864" y="1951948"/>
              <a:ext cx="837870" cy="826191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9545786" y="3788934"/>
              <a:ext cx="374074" cy="187313"/>
            </a:xfrm>
            <a:prstGeom prst="rect">
              <a:avLst/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Arc 38"/>
            <p:cNvSpPr/>
            <p:nvPr/>
          </p:nvSpPr>
          <p:spPr>
            <a:xfrm rot="4171388">
              <a:off x="7312379" y="3588559"/>
              <a:ext cx="660462" cy="522586"/>
            </a:xfrm>
            <a:prstGeom prst="arc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91712" y="1122212"/>
              <a:ext cx="5317118" cy="5342179"/>
              <a:chOff x="6391712" y="1122212"/>
              <a:chExt cx="5317118" cy="5342179"/>
            </a:xfrm>
          </p:grpSpPr>
          <p:cxnSp>
            <p:nvCxnSpPr>
              <p:cNvPr id="13" name="Straight Connector 12"/>
              <p:cNvCxnSpPr/>
              <p:nvPr/>
            </p:nvCxnSpPr>
            <p:spPr>
              <a:xfrm>
                <a:off x="9919855" y="3774128"/>
                <a:ext cx="0" cy="1449036"/>
              </a:xfrm>
              <a:prstGeom prst="line">
                <a:avLst/>
              </a:prstGeom>
              <a:ln w="571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 3"/>
              <p:cNvGrpSpPr/>
              <p:nvPr/>
            </p:nvGrpSpPr>
            <p:grpSpPr>
              <a:xfrm>
                <a:off x="6391712" y="1122212"/>
                <a:ext cx="5317118" cy="5342179"/>
                <a:chOff x="6391712" y="1122212"/>
                <a:chExt cx="5317118" cy="5342179"/>
              </a:xfrm>
            </p:grpSpPr>
            <p:cxnSp>
              <p:nvCxnSpPr>
                <p:cNvPr id="5" name="Straight Arrow Connector 4"/>
                <p:cNvCxnSpPr/>
                <p:nvPr/>
              </p:nvCxnSpPr>
              <p:spPr>
                <a:xfrm>
                  <a:off x="6968836" y="3774128"/>
                  <a:ext cx="4211782" cy="0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" name="Straight Arrow Connector 6"/>
                <p:cNvCxnSpPr/>
                <p:nvPr/>
              </p:nvCxnSpPr>
              <p:spPr>
                <a:xfrm flipV="1">
                  <a:off x="6982691" y="1493821"/>
                  <a:ext cx="4197927" cy="2280307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Arrow Connector 8"/>
                <p:cNvCxnSpPr/>
                <p:nvPr/>
              </p:nvCxnSpPr>
              <p:spPr>
                <a:xfrm>
                  <a:off x="6968836" y="3774128"/>
                  <a:ext cx="4308764" cy="2141763"/>
                </a:xfrm>
                <a:prstGeom prst="straightConnector1">
                  <a:avLst/>
                </a:prstGeom>
                <a:ln w="5715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9919855" y="2189018"/>
                  <a:ext cx="0" cy="1585110"/>
                </a:xfrm>
                <a:prstGeom prst="line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0" name="Arc 29"/>
                <p:cNvSpPr/>
                <p:nvPr/>
              </p:nvSpPr>
              <p:spPr>
                <a:xfrm rot="17173193">
                  <a:off x="9397010" y="4695155"/>
                  <a:ext cx="837870" cy="826191"/>
                </a:xfrm>
                <a:prstGeom prst="arc">
                  <a:avLst/>
                </a:prstGeom>
                <a:ln w="5715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2" name="TextBox 31"/>
                    <p:cNvSpPr txBox="1"/>
                    <p:nvPr/>
                  </p:nvSpPr>
                  <p:spPr>
                    <a:xfrm>
                      <a:off x="9940212" y="3717796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2" name="TextBox 3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940212" y="3717796"/>
                      <a:ext cx="554182" cy="646331"/>
                    </a:xfrm>
                    <a:prstGeom prst="rect">
                      <a:avLst/>
                    </a:prstGeom>
                    <a:blipFill>
                      <a:blip r:embed="rId2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3" name="TextBox 32"/>
                    <p:cNvSpPr txBox="1"/>
                    <p:nvPr/>
                  </p:nvSpPr>
                  <p:spPr>
                    <a:xfrm>
                      <a:off x="9549689" y="5184644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𝑄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3" name="TextBox 3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9689" y="5184644"/>
                      <a:ext cx="554182" cy="646331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4" name="TextBox 33"/>
                    <p:cNvSpPr txBox="1"/>
                    <p:nvPr/>
                  </p:nvSpPr>
                  <p:spPr>
                    <a:xfrm>
                      <a:off x="9544929" y="1579415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4" name="TextBox 3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544929" y="1579415"/>
                      <a:ext cx="554182" cy="646331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5" name="TextBox 34"/>
                    <p:cNvSpPr txBox="1"/>
                    <p:nvPr/>
                  </p:nvSpPr>
                  <p:spPr>
                    <a:xfrm>
                      <a:off x="11154648" y="5818060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𝑌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5" name="TextBox 3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54648" y="5818060"/>
                      <a:ext cx="554182" cy="646331"/>
                    </a:xfrm>
                    <a:prstGeom prst="rect">
                      <a:avLst/>
                    </a:prstGeom>
                    <a:blipFill>
                      <a:blip r:embed="rId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6" name="TextBox 35"/>
                    <p:cNvSpPr txBox="1"/>
                    <p:nvPr/>
                  </p:nvSpPr>
                  <p:spPr>
                    <a:xfrm>
                      <a:off x="11136454" y="1122212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𝑍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6" name="TextBox 3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136454" y="1122212"/>
                      <a:ext cx="554182" cy="646331"/>
                    </a:xfrm>
                    <a:prstGeom prst="rect">
                      <a:avLst/>
                    </a:prstGeom>
                    <a:blipFill>
                      <a:blip r:embed="rId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7" name="TextBox 36"/>
                    <p:cNvSpPr txBox="1"/>
                    <p:nvPr/>
                  </p:nvSpPr>
                  <p:spPr>
                    <a:xfrm>
                      <a:off x="6391712" y="3451518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𝑂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7" name="TextBox 3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6391712" y="3451518"/>
                      <a:ext cx="554182" cy="646331"/>
                    </a:xfrm>
                    <a:prstGeom prst="rect">
                      <a:avLst/>
                    </a:prstGeom>
                    <a:blipFill>
                      <a:blip r:embed="rId7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38" name="TextBox 37"/>
                    <p:cNvSpPr txBox="1"/>
                    <p:nvPr/>
                  </p:nvSpPr>
                  <p:spPr>
                    <a:xfrm>
                      <a:off x="11083636" y="3435932"/>
                      <a:ext cx="55418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  <m:t>𝑋</m:t>
                            </m:r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38" name="TextBox 3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1083636" y="3435932"/>
                      <a:ext cx="554182" cy="646331"/>
                    </a:xfrm>
                    <a:prstGeom prst="rect">
                      <a:avLst/>
                    </a:prstGeom>
                    <a:blipFill>
                      <a:blip r:embed="rId8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0" name="TextBox 39"/>
                    <p:cNvSpPr txBox="1"/>
                    <p:nvPr/>
                  </p:nvSpPr>
                  <p:spPr>
                    <a:xfrm>
                      <a:off x="7883244" y="3154440"/>
                      <a:ext cx="6464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40" name="TextBox 39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83244" y="3154440"/>
                      <a:ext cx="646402" cy="646331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 r="-2075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2" name="TextBox 41"/>
                    <p:cNvSpPr txBox="1"/>
                    <p:nvPr/>
                  </p:nvSpPr>
                  <p:spPr>
                    <a:xfrm>
                      <a:off x="7878476" y="3706894"/>
                      <a:ext cx="6464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30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42" name="TextBox 41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878476" y="3706894"/>
                      <a:ext cx="646402" cy="646331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r="-2075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3" name="TextBox 42"/>
                    <p:cNvSpPr txBox="1"/>
                    <p:nvPr/>
                  </p:nvSpPr>
                  <p:spPr>
                    <a:xfrm>
                      <a:off x="8964337" y="2706756"/>
                      <a:ext cx="6464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43" name="TextBox 42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964337" y="2706756"/>
                      <a:ext cx="646402" cy="646331"/>
                    </a:xfrm>
                    <a:prstGeom prst="rect">
                      <a:avLst/>
                    </a:prstGeom>
                    <a:blipFill>
                      <a:blip r:embed="rId11"/>
                      <a:stretch>
                        <a:fillRect r="-19811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4" name="TextBox 43"/>
                    <p:cNvSpPr txBox="1"/>
                    <p:nvPr/>
                  </p:nvSpPr>
                  <p:spPr>
                    <a:xfrm>
                      <a:off x="9102449" y="4187904"/>
                      <a:ext cx="64640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p>
                              <m:sSupPr>
                                <m:ctrlPr>
                                  <a:rPr lang="en-US" sz="360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60</m:t>
                                </m:r>
                              </m:e>
                              <m:sup>
                                <m:r>
                                  <a:rPr lang="en-US" sz="36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p>
                            </m:sSup>
                          </m:oMath>
                        </m:oMathPara>
                      </a14:m>
                      <a:endParaRPr lang="en-US" sz="3600" dirty="0"/>
                    </a:p>
                  </p:txBody>
                </p:sp>
              </mc:Choice>
              <mc:Fallback xmlns="">
                <p:sp>
                  <p:nvSpPr>
                    <p:cNvPr id="44" name="TextBox 43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102449" y="4187904"/>
                      <a:ext cx="646402" cy="646331"/>
                    </a:xfrm>
                    <a:prstGeom prst="rect">
                      <a:avLst/>
                    </a:prstGeom>
                    <a:blipFill>
                      <a:blip r:embed="rId12"/>
                      <a:stretch>
                        <a:fillRect r="-20755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5" name="TextBox 44"/>
                    <p:cNvSpPr txBox="1"/>
                    <p:nvPr/>
                  </p:nvSpPr>
                  <p:spPr>
                    <a:xfrm>
                      <a:off x="7955633" y="2259761"/>
                      <a:ext cx="72295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5" name="TextBox 44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7955633" y="2259761"/>
                      <a:ext cx="722952" cy="646331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6" name="TextBox 45"/>
                    <p:cNvSpPr txBox="1"/>
                    <p:nvPr/>
                  </p:nvSpPr>
                  <p:spPr>
                    <a:xfrm>
                      <a:off x="8008017" y="4498141"/>
                      <a:ext cx="72295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3600" i="1" smtClean="0">
                                <a:ln w="0"/>
                                <a:solidFill>
                                  <a:schemeClr val="accent1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>
                        <a:ln w="0"/>
                        <a:solidFill>
                          <a:schemeClr val="accent1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6" name="TextBox 45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008017" y="4498141"/>
                      <a:ext cx="722952" cy="646331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7" name="TextBox 46"/>
                    <p:cNvSpPr txBox="1"/>
                    <p:nvPr/>
                  </p:nvSpPr>
                  <p:spPr>
                    <a:xfrm>
                      <a:off x="9865409" y="4355269"/>
                      <a:ext cx="72295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ln w="0">
                                  <a:solidFill>
                                    <a:srgbClr val="7030A0"/>
                                  </a:solidFill>
                                </a:ln>
                                <a:solidFill>
                                  <a:srgbClr val="7030A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>
                        <a:ln w="0">
                          <a:solidFill>
                            <a:srgbClr val="7030A0"/>
                          </a:solidFill>
                        </a:ln>
                        <a:solidFill>
                          <a:srgbClr val="7030A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7" name="TextBox 46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65409" y="4355269"/>
                      <a:ext cx="722952" cy="646331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48" name="TextBox 47"/>
                    <p:cNvSpPr txBox="1"/>
                    <p:nvPr/>
                  </p:nvSpPr>
                  <p:spPr>
                    <a:xfrm>
                      <a:off x="9860643" y="2564561"/>
                      <a:ext cx="722952" cy="646331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US" sz="3600" i="1" smtClean="0">
                                <a:ln w="0"/>
                                <a:solidFill>
                                  <a:srgbClr val="7030A0"/>
                                </a:solidFill>
                                <a:effectLst>
                                  <a:outerShdw blurRad="38100" dist="25400" dir="5400000" algn="ctr" rotWithShape="0">
                                    <a:srgbClr val="6E747A">
                                      <a:alpha val="43000"/>
                                    </a:srgbClr>
                                  </a:outerShdw>
                                </a:effectLst>
                                <a:latin typeface="Cambria Math" panose="02040503050406030204" pitchFamily="18" charset="0"/>
                              </a:rPr>
                              <m:t>𝑎</m:t>
                            </m:r>
                          </m:oMath>
                        </m:oMathPara>
                      </a14:m>
                      <a:endParaRPr lang="en-US" sz="3600" dirty="0">
                        <a:ln w="0"/>
                        <a:solidFill>
                          <a:srgbClr val="7030A0"/>
                        </a:solidFill>
                        <a:effectLst>
                          <a:outerShdw blurRad="38100" dist="25400" dir="5400000" algn="ctr" rotWithShape="0">
                            <a:srgbClr val="6E747A">
                              <a:alpha val="43000"/>
                            </a:srgbClr>
                          </a:outerShdw>
                        </a:effectLst>
                      </a:endParaRPr>
                    </a:p>
                  </p:txBody>
                </p:sp>
              </mc:Choice>
              <mc:Fallback xmlns="">
                <p:sp>
                  <p:nvSpPr>
                    <p:cNvPr id="48" name="TextBox 47"/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9860643" y="2564561"/>
                      <a:ext cx="722952" cy="646331"/>
                    </a:xfrm>
                    <a:prstGeom prst="rect">
                      <a:avLst/>
                    </a:prstGeom>
                    <a:blipFill>
                      <a:blip r:embed="rId16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</p:grpSp>
      <p:sp>
        <p:nvSpPr>
          <p:cNvPr id="10" name="TextBox 9"/>
          <p:cNvSpPr txBox="1"/>
          <p:nvPr/>
        </p:nvSpPr>
        <p:spPr>
          <a:xfrm>
            <a:off x="2102827" y="2828925"/>
            <a:ext cx="597511" cy="552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515358" y="3493251"/>
                <a:ext cx="1027758" cy="6985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sz="360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3600" i="1" smtClean="0">
                            <a:ln w="0"/>
                            <a:solidFill>
                              <a:srgbClr val="00B0F0"/>
                            </a:solidFill>
                            <a:effectLst>
                              <a:outerShdw blurRad="38100" dist="25400" dir="5400000" algn="ctr" rotWithShape="0">
                                <a:srgbClr val="6E747A">
                                  <a:alpha val="43000"/>
                                </a:srgbClr>
                              </a:outerShdw>
                            </a:effectLst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</m:oMath>
                </a14:m>
                <a:r>
                  <a:rPr lang="en-US" sz="3600" dirty="0" smtClean="0">
                    <a:ln w="0"/>
                    <a:solidFill>
                      <a:srgbClr val="00B0F0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</a:rPr>
                  <a:t>a</a:t>
                </a:r>
                <a:endParaRPr lang="en-US" sz="3600" dirty="0">
                  <a:ln w="0"/>
                  <a:solidFill>
                    <a:srgbClr val="00B0F0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5358" y="3493251"/>
                <a:ext cx="1027758" cy="698589"/>
              </a:xfrm>
              <a:prstGeom prst="rect">
                <a:avLst/>
              </a:prstGeom>
              <a:blipFill>
                <a:blip r:embed="rId17"/>
                <a:stretch>
                  <a:fillRect t="-7826" r="-19643" b="-373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ounded Rectangle 2"/>
              <p:cNvSpPr/>
              <p:nvPr/>
            </p:nvSpPr>
            <p:spPr>
              <a:xfrm>
                <a:off x="1062027" y="1495798"/>
                <a:ext cx="4493641" cy="4459684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60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চিত্র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নির্ণয়</a:t>
                </a:r>
                <a:r>
                  <a:rPr lang="en-US" sz="4000" dirty="0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4000" dirty="0" err="1" smtClean="0">
                    <a:ln w="0"/>
                    <a:solidFill>
                      <a:schemeClr val="accent1"/>
                    </a:solidFill>
                    <a:effectLst>
                      <a:outerShdw blurRad="38100" dist="25400" dir="5400000" algn="ctr" rotWithShape="0">
                        <a:srgbClr val="6E747A">
                          <a:alpha val="43000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করঃ</a:t>
                </a:r>
                <a:endParaRPr lang="en-US" sz="4000" dirty="0" smtClean="0">
                  <a:ln w="0"/>
                  <a:solidFill>
                    <a:schemeClr val="accent1"/>
                  </a:solidFill>
                  <a:effectLst>
                    <a:outerShdw blurRad="38100" dist="25400" dir="5400000" algn="ctr" rotWithShape="0">
                      <a:srgbClr val="6E747A">
                        <a:alpha val="43000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𝑐𝑜𝑠𝑒𝑐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𝑠𝑒𝑐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𝑐𝑜𝑡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30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𝑠𝑖𝑛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𝑐𝑜𝑠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𝑡𝑎𝑛</m:t>
                          </m:r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60</m:t>
                          </m:r>
                        </m:e>
                        <m:sup>
                          <m:r>
                            <a:rPr lang="en-US" sz="3600" b="0" i="1" smtClean="0">
                              <a:ln w="0"/>
                              <a:solidFill>
                                <a:schemeClr val="tx1"/>
                              </a:solidFill>
                              <a:effectLst>
                                <a:outerShdw blurRad="38100" dist="19050" dir="2700000" algn="tl" rotWithShape="0">
                                  <a:schemeClr val="dk1">
                                    <a:alpha val="40000"/>
                                  </a:schemeClr>
                                </a:outerShdw>
                              </a:effectLst>
                              <a:latin typeface="Cambria Math" panose="02040503050406030204" pitchFamily="18" charset="0"/>
                              <a:cs typeface="NikoshBAN" panose="02000000000000000000" pitchFamily="2" charset="0"/>
                            </a:rPr>
                            <m:t>0</m:t>
                          </m:r>
                        </m:sup>
                      </m:sSup>
                      <m:r>
                        <a:rPr lang="en-US" sz="3600" b="0" i="1" smtClean="0">
                          <a:ln w="0"/>
                          <a:solidFill>
                            <a:schemeClr val="tx1"/>
                          </a:solidFill>
                          <a:effectLst>
                            <a:outerShdw blurRad="38100" dist="19050" dir="2700000" algn="tl" rotWithShape="0">
                              <a:schemeClr val="dk1">
                                <a:alpha val="40000"/>
                              </a:schemeClr>
                            </a:outerShdw>
                          </a:effectLst>
                          <a:latin typeface="Cambria Math" panose="02040503050406030204" pitchFamily="18" charset="0"/>
                          <a:cs typeface="NikoshBAN" panose="02000000000000000000" pitchFamily="2" charset="0"/>
                        </a:rPr>
                        <m:t>=?</m:t>
                      </m:r>
                    </m:oMath>
                  </m:oMathPara>
                </a14:m>
                <a:endParaRPr lang="en-US" sz="3600" b="0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3600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Rounded 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2027" y="1495798"/>
                <a:ext cx="4493641" cy="4459684"/>
              </a:xfrm>
              <a:prstGeom prst="round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089955" y="778319"/>
            <a:ext cx="2193228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3600" b="1" dirty="0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সময়-৫ </a:t>
            </a:r>
            <a:r>
              <a:rPr lang="en-US" sz="3600" b="1" dirty="0" err="1" smtClean="0">
                <a:ln/>
                <a:solidFill>
                  <a:schemeClr val="accent4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3600" b="1" dirty="0">
              <a:ln/>
              <a:solidFill>
                <a:schemeClr val="accent4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1" name="Action Button: Home 40">
            <a:hlinkClick r:id="" action="ppaction://hlinkshowjump?jump=firstslide" highlightClick="1"/>
          </p:cNvPr>
          <p:cNvSpPr/>
          <p:nvPr/>
        </p:nvSpPr>
        <p:spPr>
          <a:xfrm>
            <a:off x="10069418" y="6111876"/>
            <a:ext cx="395810" cy="365125"/>
          </a:xfrm>
          <a:prstGeom prst="actionButtonHom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Action Button: Back or Previous 48">
            <a:hlinkClick r:id="" action="ppaction://hlinkshowjump?jump=previousslide" highlightClick="1"/>
          </p:cNvPr>
          <p:cNvSpPr/>
          <p:nvPr/>
        </p:nvSpPr>
        <p:spPr>
          <a:xfrm>
            <a:off x="10523482" y="6111874"/>
            <a:ext cx="347021" cy="365125"/>
          </a:xfrm>
          <a:prstGeom prst="actionButtonBackPrevious">
            <a:avLst/>
          </a:prstGeom>
          <a:solidFill>
            <a:srgbClr val="BFE8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Action Button: Forward or Next 49">
            <a:hlinkClick r:id="" action="ppaction://hlinkshowjump?jump=nextslide" highlightClick="1"/>
          </p:cNvPr>
          <p:cNvSpPr/>
          <p:nvPr/>
        </p:nvSpPr>
        <p:spPr>
          <a:xfrm>
            <a:off x="10935624" y="6103034"/>
            <a:ext cx="347022" cy="365125"/>
          </a:xfrm>
          <a:prstGeom prst="actionButtonForwardNex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>
          <a:xfrm>
            <a:off x="461979" y="6111876"/>
            <a:ext cx="1137210" cy="365125"/>
          </a:xfrm>
        </p:spPr>
        <p:txBody>
          <a:bodyPr/>
          <a:lstStyle/>
          <a:p>
            <a:pPr algn="ctr"/>
            <a:fld id="{612DC190-A131-46F6-9629-B783D2656ED8}" type="datetime1">
              <a:rPr lang="en-US" smtClean="0"/>
              <a:pPr algn="ctr"/>
              <a:t>6/28/2020</a:t>
            </a:fld>
            <a:endParaRPr lang="en-US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>
          <a:xfrm>
            <a:off x="4674894" y="6111876"/>
            <a:ext cx="3048000" cy="365125"/>
          </a:xfrm>
        </p:spPr>
        <p:txBody>
          <a:bodyPr/>
          <a:lstStyle/>
          <a:p>
            <a:pPr algn="ctr"/>
            <a:r>
              <a:rPr lang="en-US" dirty="0" smtClean="0"/>
              <a:t>Mohammad </a:t>
            </a:r>
            <a:r>
              <a:rPr lang="en-US" dirty="0" err="1" smtClean="0"/>
              <a:t>Lukman</a:t>
            </a:r>
            <a:r>
              <a:rPr lang="en-US" dirty="0" smtClean="0"/>
              <a:t> Hussain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FC6AF2-36E0-49A8-A5FC-29863280CEC6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3027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800"/>
                            </p:stCondLst>
                            <p:childTnLst>
                              <p:par>
                                <p:cTn id="3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200"/>
                            </p:stCondLst>
                            <p:childTnLst>
                              <p:par>
                                <p:cTn id="43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600"/>
                            </p:stCondLst>
                            <p:childTnLst>
                              <p:par>
                                <p:cTn id="49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7000"/>
                            </p:stCondLst>
                            <p:childTnLst>
                              <p:par>
                                <p:cTn id="5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8400"/>
                            </p:stCondLst>
                            <p:childTnLst>
                              <p:par>
                                <p:cTn id="61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9800"/>
                            </p:stCondLst>
                            <p:childTnLst>
                              <p:par>
                                <p:cTn id="67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3" grpId="0" build="p" bldLvl="5" animBg="1" advAuto="0"/>
      <p:bldP spid="1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gmCircle16.3uploaded</Template>
  <TotalTime>1774</TotalTime>
  <Words>630</Words>
  <Application>Microsoft Office PowerPoint</Application>
  <PresentationFormat>Widescreen</PresentationFormat>
  <Paragraphs>382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Calibri</vt:lpstr>
      <vt:lpstr>Cambria Math</vt:lpstr>
      <vt:lpstr>NikoshBAN</vt:lpstr>
      <vt:lpstr>Times New Roman</vt:lpstr>
      <vt:lpstr>Verdana</vt:lpstr>
      <vt:lpstr>Wingdings 2</vt:lpstr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141</cp:revision>
  <dcterms:created xsi:type="dcterms:W3CDTF">2020-06-20T01:54:51Z</dcterms:created>
  <dcterms:modified xsi:type="dcterms:W3CDTF">2020-06-28T02:31:58Z</dcterms:modified>
</cp:coreProperties>
</file>