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83" r:id="rId3"/>
    <p:sldId id="259" r:id="rId4"/>
    <p:sldId id="260" r:id="rId5"/>
    <p:sldId id="261" r:id="rId6"/>
    <p:sldId id="263" r:id="rId7"/>
    <p:sldId id="265" r:id="rId8"/>
    <p:sldId id="262" r:id="rId9"/>
    <p:sldId id="266" r:id="rId10"/>
    <p:sldId id="267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5" r:id="rId24"/>
    <p:sldId id="281" r:id="rId25"/>
    <p:sldId id="282" r:id="rId26"/>
  </p:sldIdLst>
  <p:sldSz cx="11430000" cy="6858000"/>
  <p:notesSz cx="6858000" cy="9144000"/>
  <p:defaultTextStyle>
    <a:defPPr>
      <a:defRPr lang="en-US"/>
    </a:defPPr>
    <a:lvl1pPr marL="0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435392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870783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306175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1741566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2176958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2612349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3047741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3483132" algn="l" defTabSz="870783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134" y="6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675F-566C-4872-A99E-604004DFEC3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F572-D0AB-4C45-92E0-331D40A1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1pPr>
    <a:lvl2pPr marL="435392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2pPr>
    <a:lvl3pPr marL="870783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3pPr>
    <a:lvl4pPr marL="1306175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4pPr>
    <a:lvl5pPr marL="1741566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5pPr>
    <a:lvl6pPr marL="2176958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6pPr>
    <a:lvl7pPr marL="2612349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7pPr>
    <a:lvl8pPr marL="3047741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8pPr>
    <a:lvl9pPr marL="3483132" algn="l" defTabSz="870783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F572-D0AB-4C45-92E0-331D40A1A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2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বিভিন্ন প্রশ্ন করে শিক্ষার্থীদের নিকট পাঠ শিরোনাম বের করা যায়।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দলগত কাজের মাধ্যমে সৃজনশীল প্রশ্নোত্তর এর চর্চা করানো যেতে পারে। এর জন্য সর্বোচ্চ ১২ মিনিট সময় বরাদ্দ রাখা যায়।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ছোট জ্ঞানমূলক বা অনুধাবণমুলক প্রশ্নের মাধ্যমে শিক্ষার্থীদের একক মূল্যায়ন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9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ছোট জ্ঞানমূলক বা অনুধাবণমুলক প্রশ্নের মাধ্যমে শিক্ষার্থীদের একক মূল্যায়ন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4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F572-D0AB-4C45-92E0-331D40A1A0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56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7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13FC-A8DB-4328-A978-9201A9556E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68C0-DF3B-4130-BCA5-893980C9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93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5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45.gif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microsoft.com/office/2007/relationships/hdphoto" Target="../media/hdphoto1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2" y="309222"/>
            <a:ext cx="9644063" cy="10445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IN" sz="6188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188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188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5968" y="1353803"/>
            <a:ext cx="7358063" cy="4852808"/>
          </a:xfrm>
          <a:prstGeom prst="roundRect">
            <a:avLst>
              <a:gd name="adj" fmla="val 1264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7"/>
          </a:p>
        </p:txBody>
      </p:sp>
    </p:spTree>
    <p:extLst>
      <p:ext uri="{BB962C8B-B14F-4D97-AF65-F5344CB8AC3E}">
        <p14:creationId xmlns:p14="http://schemas.microsoft.com/office/powerpoint/2010/main" val="16714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50368" y="664370"/>
            <a:ext cx="5529263" cy="7072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7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ক্রোমোপ্লাস্টিড আবার কয় প্রকার?</a:t>
            </a:r>
            <a:endParaRPr lang="en-US" sz="3375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58620-11820-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0" b="100000" l="44909" r="95561">
                        <a14:foregroundMark x1="91384" y1="94048" x2="85117" y2="80952"/>
                      </a14:backgroundRemoval>
                    </a14:imgEffect>
                  </a14:imgLayer>
                </a14:imgProps>
              </a:ext>
            </a:extLst>
          </a:blip>
          <a:srcRect l="49917"/>
          <a:stretch>
            <a:fillRect/>
          </a:stretch>
        </p:blipFill>
        <p:spPr>
          <a:xfrm>
            <a:off x="1710928" y="1784509"/>
            <a:ext cx="3450431" cy="345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Callout 6"/>
          <p:cNvSpPr/>
          <p:nvPr/>
        </p:nvSpPr>
        <p:spPr>
          <a:xfrm>
            <a:off x="2150268" y="4879657"/>
            <a:ext cx="2571750" cy="771525"/>
          </a:xfrm>
          <a:prstGeom prst="upArrowCallou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57875" y="2271713"/>
            <a:ext cx="3664744" cy="2507456"/>
            <a:chOff x="5806440" y="2217420"/>
            <a:chExt cx="3909060" cy="2674620"/>
          </a:xfrm>
        </p:grpSpPr>
        <p:pic>
          <p:nvPicPr>
            <p:cNvPr id="3" name="Picture 2" descr="red-tomato-meteorite-537x40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857" t="3333" r="7672" b="13333"/>
            <a:stretch>
              <a:fillRect/>
            </a:stretch>
          </p:blipFill>
          <p:spPr>
            <a:xfrm>
              <a:off x="8481060" y="2217420"/>
              <a:ext cx="1234440" cy="2674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fl.jpeg"/>
            <p:cNvPicPr>
              <a:picLocks noChangeAspect="1"/>
            </p:cNvPicPr>
            <p:nvPr/>
          </p:nvPicPr>
          <p:blipFill>
            <a:blip r:embed="rId5" cstate="print"/>
            <a:srcRect l="9953" t="13333" r="11798" b="23333"/>
            <a:stretch>
              <a:fillRect/>
            </a:stretch>
          </p:blipFill>
          <p:spPr>
            <a:xfrm>
              <a:off x="5806440" y="2217420"/>
              <a:ext cx="1303020" cy="267462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8ce35f_78978d7dfc009fafadf7381df10b5637.jpg_512.jpe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DFFF2"/>
                </a:clrFrom>
                <a:clrTo>
                  <a:srgbClr val="FDFFF2">
                    <a:alpha val="0"/>
                  </a:srgbClr>
                </a:clrTo>
              </a:clrChange>
            </a:blip>
            <a:srcRect r="39333"/>
            <a:stretch>
              <a:fillRect/>
            </a:stretch>
          </p:blipFill>
          <p:spPr>
            <a:xfrm>
              <a:off x="7109460" y="2217420"/>
              <a:ext cx="1371600" cy="2674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Up Arrow Callout 9"/>
          <p:cNvSpPr/>
          <p:nvPr/>
        </p:nvSpPr>
        <p:spPr>
          <a:xfrm>
            <a:off x="5536406" y="4879657"/>
            <a:ext cx="3986213" cy="771525"/>
          </a:xfrm>
          <a:prstGeom prst="upArrowCallou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stids.jpg"/>
          <p:cNvPicPr>
            <a:picLocks noChangeAspect="1"/>
          </p:cNvPicPr>
          <p:nvPr/>
        </p:nvPicPr>
        <p:blipFill>
          <a:blip r:embed="rId2"/>
          <a:srcRect l="36076" t="41667" r="41964" b="19445"/>
          <a:stretch>
            <a:fillRect/>
          </a:stretch>
        </p:blipFill>
        <p:spPr>
          <a:xfrm>
            <a:off x="4568219" y="852454"/>
            <a:ext cx="2321768" cy="15478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5078273" y="852454"/>
            <a:ext cx="1740276" cy="1993107"/>
            <a:chOff x="8072050" y="1295401"/>
            <a:chExt cx="2062549" cy="2362201"/>
          </a:xfrm>
        </p:grpSpPr>
        <p:pic>
          <p:nvPicPr>
            <p:cNvPr id="5" name="Picture 4" descr="289859.fig.00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 l="57857" t="30888" b="43675"/>
            <a:stretch>
              <a:fillRect/>
            </a:stretch>
          </p:blipFill>
          <p:spPr>
            <a:xfrm rot="16200000">
              <a:off x="7467601" y="1899850"/>
              <a:ext cx="2275698" cy="1066800"/>
            </a:xfrm>
            <a:prstGeom prst="rect">
              <a:avLst/>
            </a:prstGeom>
          </p:spPr>
        </p:pic>
        <p:pic>
          <p:nvPicPr>
            <p:cNvPr id="6" name="Picture 5" descr="289859.fig.00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BFFFC"/>
                </a:clrFrom>
                <a:clrTo>
                  <a:srgbClr val="FBFFFC">
                    <a:alpha val="0"/>
                  </a:srgbClr>
                </a:clrTo>
              </a:clrChange>
            </a:blip>
            <a:srcRect l="1687" t="29975" r="57825" b="45698"/>
            <a:stretch>
              <a:fillRect/>
            </a:stretch>
          </p:blipFill>
          <p:spPr>
            <a:xfrm rot="16200000">
              <a:off x="8458200" y="1981202"/>
              <a:ext cx="2286000" cy="1066799"/>
            </a:xfrm>
            <a:prstGeom prst="rect">
              <a:avLst/>
            </a:prstGeom>
          </p:spPr>
        </p:pic>
      </p:grpSp>
      <p:sp>
        <p:nvSpPr>
          <p:cNvPr id="7" name="Oval 6"/>
          <p:cNvSpPr/>
          <p:nvPr/>
        </p:nvSpPr>
        <p:spPr>
          <a:xfrm>
            <a:off x="4448026" y="831313"/>
            <a:ext cx="2562154" cy="1318503"/>
          </a:xfrm>
          <a:prstGeom prst="ellipse">
            <a:avLst/>
          </a:prstGeom>
          <a:pattFill prst="pct8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06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5063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14489" y="3807620"/>
            <a:ext cx="2480696" cy="426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লিউকোপ্লাস্টিড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9353" y="3879911"/>
            <a:ext cx="2408190" cy="3454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ক্রোমোপ্লাস্টিড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89859.fig.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57" t="30888" b="43675"/>
          <a:stretch>
            <a:fillRect/>
          </a:stretch>
        </p:blipFill>
        <p:spPr>
          <a:xfrm>
            <a:off x="7556966" y="2836923"/>
            <a:ext cx="1920120" cy="900113"/>
          </a:xfrm>
          <a:prstGeom prst="rect">
            <a:avLst/>
          </a:prstGeom>
        </p:spPr>
      </p:pic>
      <p:pic>
        <p:nvPicPr>
          <p:cNvPr id="11" name="Picture 10" descr="289859.fig.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" t="29975" r="57825" b="45698"/>
          <a:stretch>
            <a:fillRect/>
          </a:stretch>
        </p:blipFill>
        <p:spPr>
          <a:xfrm>
            <a:off x="7483077" y="2798292"/>
            <a:ext cx="1928813" cy="9001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32717" y="5765911"/>
            <a:ext cx="2044240" cy="3368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67650" y="5765911"/>
            <a:ext cx="2044240" cy="3368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2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6 -0.02648 L -0.23905 0.193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1" y="110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537 L 0.23971 0.15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06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-0.08889 L -0.45157 0.3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194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8 -0.06968 L -0.13204 0.286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226" y="5765010"/>
            <a:ext cx="616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203" indent="-482203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প্লাস্টিড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ব্যাখা করে লেখ।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11087" y="347028"/>
            <a:ext cx="4643438" cy="2367589"/>
            <a:chOff x="3520440" y="457200"/>
            <a:chExt cx="4819650" cy="2262905"/>
          </a:xfrm>
        </p:grpSpPr>
        <p:sp>
          <p:nvSpPr>
            <p:cNvPr id="3" name="TextBox 2"/>
            <p:cNvSpPr txBox="1"/>
            <p:nvPr/>
          </p:nvSpPr>
          <p:spPr>
            <a:xfrm>
              <a:off x="4303958" y="830831"/>
              <a:ext cx="3156109" cy="18892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3520440" y="457200"/>
              <a:ext cx="4819650" cy="1600200"/>
            </a:xfrm>
            <a:prstGeom prst="star16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8"/>
          <a:stretch/>
        </p:blipFill>
        <p:spPr>
          <a:xfrm flipH="1">
            <a:off x="3904020" y="2135138"/>
            <a:ext cx="3621959" cy="36718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23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96978" y="512014"/>
            <a:ext cx="2636044" cy="642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713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 কী?</a:t>
            </a:r>
            <a:endParaRPr lang="en-US" sz="3713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rtoon-cell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94000" l="2400" r="9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6847" y="1154952"/>
            <a:ext cx="4736306" cy="473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onut 4"/>
          <p:cNvSpPr/>
          <p:nvPr/>
        </p:nvSpPr>
        <p:spPr>
          <a:xfrm>
            <a:off x="2788274" y="2865537"/>
            <a:ext cx="1340813" cy="1349275"/>
          </a:xfrm>
          <a:prstGeom prst="donut">
            <a:avLst>
              <a:gd name="adj" fmla="val 62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7534" y="5819134"/>
            <a:ext cx="9274373" cy="642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জীবকোষের প্রোটোপ্লাজমে পর্দা দ্বারা বেষ্টিত সর্বাপেক্ষা ঘন বস্তুটিই নিউক্লিয়াস।</a:t>
            </a:r>
            <a:endParaRPr lang="en-US" sz="3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-1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13043" t="25014" r="8696"/>
          <a:stretch>
            <a:fillRect/>
          </a:stretch>
        </p:blipFill>
        <p:spPr>
          <a:xfrm>
            <a:off x="2314576" y="2564297"/>
            <a:ext cx="1982123" cy="165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6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684E-6 -6.25E-7 L 0.48678 0.00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2" y="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74069" y="525330"/>
            <a:ext cx="4481862" cy="109299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ক্লোরোপ্লাস্টের গঠন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loroplast_c_0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00" b="81250" l="2250" r="100000"/>
                    </a14:imgEffect>
                  </a14:imgLayer>
                </a14:imgProps>
              </a:ext>
            </a:extLst>
          </a:blip>
          <a:srcRect l="5263" t="15789" r="3509" b="21053"/>
          <a:stretch>
            <a:fillRect/>
          </a:stretch>
        </p:blipFill>
        <p:spPr>
          <a:xfrm>
            <a:off x="2373166" y="2206265"/>
            <a:ext cx="3471863" cy="302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ight Brace 22"/>
          <p:cNvSpPr/>
          <p:nvPr/>
        </p:nvSpPr>
        <p:spPr>
          <a:xfrm>
            <a:off x="3721894" y="4136231"/>
            <a:ext cx="192881" cy="578644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19"/>
          </a:p>
        </p:txBody>
      </p:sp>
      <p:sp>
        <p:nvSpPr>
          <p:cNvPr id="28" name="TextBox 27"/>
          <p:cNvSpPr txBox="1"/>
          <p:nvPr/>
        </p:nvSpPr>
        <p:spPr>
          <a:xfrm>
            <a:off x="4280640" y="5851409"/>
            <a:ext cx="30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ক্লোরোপ্লাস্টের অন্তর্গঠন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38053" y="1618324"/>
            <a:ext cx="1905984" cy="824838"/>
            <a:chOff x="8041944" y="1851789"/>
            <a:chExt cx="1908412" cy="716338"/>
          </a:xfrm>
          <a:noFill/>
        </p:grpSpPr>
        <p:sp>
          <p:nvSpPr>
            <p:cNvPr id="6" name="Oval Callout 5"/>
            <p:cNvSpPr/>
            <p:nvPr/>
          </p:nvSpPr>
          <p:spPr>
            <a:xfrm>
              <a:off x="8041944" y="1851789"/>
              <a:ext cx="1908412" cy="716338"/>
            </a:xfrm>
            <a:prstGeom prst="wedgeEllipseCallout">
              <a:avLst>
                <a:gd name="adj1" fmla="val -170571"/>
                <a:gd name="adj2" fmla="val 71318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700"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92856" y="1897383"/>
              <a:ext cx="1082122" cy="48619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038" dirty="0"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3038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4173" y="2592587"/>
            <a:ext cx="2199464" cy="820132"/>
            <a:chOff x="8041944" y="1851789"/>
            <a:chExt cx="1908412" cy="716338"/>
          </a:xfrm>
          <a:noFill/>
        </p:grpSpPr>
        <p:sp>
          <p:nvSpPr>
            <p:cNvPr id="25" name="Oval Callout 24"/>
            <p:cNvSpPr/>
            <p:nvPr/>
          </p:nvSpPr>
          <p:spPr>
            <a:xfrm>
              <a:off x="8041944" y="1851789"/>
              <a:ext cx="1908412" cy="716338"/>
            </a:xfrm>
            <a:prstGeom prst="wedgeEllipseCallout">
              <a:avLst>
                <a:gd name="adj1" fmla="val -186445"/>
                <a:gd name="adj2" fmla="val 38521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700"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92856" y="1897383"/>
              <a:ext cx="797252" cy="48898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038" dirty="0">
                  <a:latin typeface="NikoshBAN" pitchFamily="2" charset="0"/>
                  <a:cs typeface="NikoshBAN" pitchFamily="2" charset="0"/>
                </a:rPr>
                <a:t>স্ট্রোমা</a:t>
              </a:r>
              <a:endParaRPr lang="en-US" sz="3038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247742">
            <a:off x="6616007" y="3601805"/>
            <a:ext cx="2104584" cy="998108"/>
            <a:chOff x="7347584" y="1955928"/>
            <a:chExt cx="2135909" cy="784870"/>
          </a:xfrm>
          <a:noFill/>
        </p:grpSpPr>
        <p:sp>
          <p:nvSpPr>
            <p:cNvPr id="34" name="Oval Callout 33"/>
            <p:cNvSpPr/>
            <p:nvPr/>
          </p:nvSpPr>
          <p:spPr>
            <a:xfrm>
              <a:off x="7347584" y="1955928"/>
              <a:ext cx="2135909" cy="784870"/>
            </a:xfrm>
            <a:prstGeom prst="wedgeEllipseCallout">
              <a:avLst>
                <a:gd name="adj1" fmla="val -137293"/>
                <a:gd name="adj2" fmla="val 4765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700"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78448" y="2278550"/>
              <a:ext cx="1643457" cy="399337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700" dirty="0">
                  <a:latin typeface="NikoshBAN" pitchFamily="2" charset="0"/>
                  <a:cs typeface="NikoshBAN" pitchFamily="2" charset="0"/>
                </a:rPr>
                <a:t>গ্রানাম চাকতি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47742">
            <a:off x="6171840" y="4770018"/>
            <a:ext cx="2043832" cy="699271"/>
            <a:chOff x="7289302" y="1960174"/>
            <a:chExt cx="1908413" cy="716338"/>
          </a:xfrm>
          <a:noFill/>
        </p:grpSpPr>
        <p:sp>
          <p:nvSpPr>
            <p:cNvPr id="37" name="Oval Callout 36"/>
            <p:cNvSpPr/>
            <p:nvPr/>
          </p:nvSpPr>
          <p:spPr>
            <a:xfrm>
              <a:off x="7289302" y="1960174"/>
              <a:ext cx="1908413" cy="716338"/>
            </a:xfrm>
            <a:prstGeom prst="wedgeEllipseCallout">
              <a:avLst>
                <a:gd name="adj1" fmla="val -152663"/>
                <a:gd name="adj2" fmla="val -32389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700" dirty="0"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16931" y="2087981"/>
              <a:ext cx="664875" cy="573497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038" dirty="0">
                  <a:latin typeface="NikoshBAN" pitchFamily="2" charset="0"/>
                  <a:cs typeface="NikoshBAN" pitchFamily="2" charset="0"/>
                </a:rPr>
                <a:t>গ্রানা</a:t>
              </a:r>
              <a:endParaRPr lang="en-US" sz="3038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5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075509" y="503632"/>
            <a:ext cx="3278981" cy="835819"/>
          </a:xfrm>
          <a:prstGeom prst="wedgeEllipseCallout">
            <a:avLst>
              <a:gd name="adj1" fmla="val 20696"/>
              <a:gd name="adj2" fmla="val 1014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7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প্লাস্টিডের কাজ</a:t>
            </a:r>
            <a:endParaRPr lang="en-US" sz="3375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58620-11820-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069" y="921542"/>
            <a:ext cx="3450577" cy="197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hromoplast....carpeee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81" r="27534" b="35555"/>
          <a:stretch>
            <a:fillRect/>
          </a:stretch>
        </p:blipFill>
        <p:spPr>
          <a:xfrm>
            <a:off x="7133353" y="3147905"/>
            <a:ext cx="1592004" cy="141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rl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36" t="24764" r="44400" b="50669"/>
          <a:stretch>
            <a:fillRect/>
          </a:stretch>
        </p:blipFill>
        <p:spPr>
          <a:xfrm>
            <a:off x="9149447" y="3035255"/>
            <a:ext cx="1301199" cy="154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lastids.jpg"/>
          <p:cNvPicPr>
            <a:picLocks noChangeAspect="1"/>
          </p:cNvPicPr>
          <p:nvPr/>
        </p:nvPicPr>
        <p:blipFill>
          <a:blip r:embed="rId5"/>
          <a:srcRect b="21122"/>
          <a:stretch>
            <a:fillRect/>
          </a:stretch>
        </p:blipFill>
        <p:spPr>
          <a:xfrm>
            <a:off x="6813599" y="4972046"/>
            <a:ext cx="3225567" cy="13733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ight Arrow 6"/>
          <p:cNvSpPr/>
          <p:nvPr/>
        </p:nvSpPr>
        <p:spPr>
          <a:xfrm flipH="1">
            <a:off x="5984753" y="1564931"/>
            <a:ext cx="4256822" cy="964406"/>
          </a:xfrm>
          <a:prstGeom prst="rightArrow">
            <a:avLst>
              <a:gd name="adj1" fmla="val 66012"/>
              <a:gd name="adj2" fmla="val 5000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খাদ্য সংশ্লেষ 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6955294" y="3450429"/>
            <a:ext cx="3495352" cy="964406"/>
          </a:xfrm>
          <a:prstGeom prst="rightArrow">
            <a:avLst>
              <a:gd name="adj1" fmla="val 66012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খাদ্য সঞ্চয় 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7000069" y="5158034"/>
            <a:ext cx="3199547" cy="900113"/>
          </a:xfrm>
          <a:prstGeom prst="rightArrow">
            <a:avLst>
              <a:gd name="adj1" fmla="val 66012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38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বর্ণ গঠন </a:t>
            </a:r>
            <a:endParaRPr lang="en-US" sz="3038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4075 -0.005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45333 -0.042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44833 -0.043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17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4707" y="574788"/>
            <a:ext cx="3407569" cy="835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71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মাইটোকন্ড্রিয়ার গঠন</a:t>
            </a:r>
            <a:endParaRPr lang="en-US" sz="3713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itochondri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13" b="93254" l="13165" r="97479"/>
                    </a14:imgEffect>
                  </a14:imgLayer>
                </a14:imgProps>
              </a:ext>
            </a:extLst>
          </a:blip>
          <a:srcRect l="13264" t="20553" b="11330"/>
          <a:stretch>
            <a:fillRect/>
          </a:stretch>
        </p:blipFill>
        <p:spPr>
          <a:xfrm>
            <a:off x="2499067" y="2271713"/>
            <a:ext cx="3943258" cy="276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ounded Rectangle 35"/>
          <p:cNvSpPr/>
          <p:nvPr/>
        </p:nvSpPr>
        <p:spPr>
          <a:xfrm>
            <a:off x="4470695" y="5897450"/>
            <a:ext cx="2632206" cy="642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 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019272" y="1414464"/>
            <a:ext cx="2053415" cy="802477"/>
            <a:chOff x="8041944" y="1851789"/>
            <a:chExt cx="1908412" cy="716338"/>
          </a:xfrm>
        </p:grpSpPr>
        <p:sp>
          <p:nvSpPr>
            <p:cNvPr id="22" name="Oval Callout 21"/>
            <p:cNvSpPr/>
            <p:nvPr/>
          </p:nvSpPr>
          <p:spPr>
            <a:xfrm>
              <a:off x="8041944" y="1851789"/>
              <a:ext cx="1908412" cy="716338"/>
            </a:xfrm>
            <a:prstGeom prst="wedgeEllipseCallout">
              <a:avLst>
                <a:gd name="adj1" fmla="val -190198"/>
                <a:gd name="adj2" fmla="val 12299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92856" y="1960431"/>
              <a:ext cx="1150428" cy="49974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03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বহিঃপর্দা</a:t>
              </a:r>
              <a:endParaRPr lang="en-US" sz="30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65029" y="2502023"/>
            <a:ext cx="1764468" cy="604410"/>
            <a:chOff x="8041944" y="1851789"/>
            <a:chExt cx="1908412" cy="716338"/>
          </a:xfrm>
          <a:noFill/>
        </p:grpSpPr>
        <p:sp>
          <p:nvSpPr>
            <p:cNvPr id="37" name="Oval Callout 36"/>
            <p:cNvSpPr/>
            <p:nvPr/>
          </p:nvSpPr>
          <p:spPr>
            <a:xfrm>
              <a:off x="8041944" y="1851789"/>
              <a:ext cx="1908412" cy="716338"/>
            </a:xfrm>
            <a:prstGeom prst="wedgeEllipseCallout">
              <a:avLst>
                <a:gd name="adj1" fmla="val -202239"/>
                <a:gd name="adj2" fmla="val 92794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7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92856" y="1897383"/>
              <a:ext cx="1420308" cy="663506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03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অন্তঃপর্দা </a:t>
              </a:r>
              <a:endParaRPr lang="en-US" sz="30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Oval Callout 39"/>
          <p:cNvSpPr/>
          <p:nvPr/>
        </p:nvSpPr>
        <p:spPr>
          <a:xfrm rot="247742">
            <a:off x="6589083" y="3273175"/>
            <a:ext cx="1494781" cy="498939"/>
          </a:xfrm>
          <a:prstGeom prst="wedgeEllipseCallout">
            <a:avLst>
              <a:gd name="adj1" fmla="val -171405"/>
              <a:gd name="adj2" fmla="val 826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ক্রিস্টি</a:t>
            </a:r>
            <a:endParaRPr lang="en-US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47742">
            <a:off x="6364228" y="3878442"/>
            <a:ext cx="1381759" cy="699271"/>
            <a:chOff x="7289302" y="1960174"/>
            <a:chExt cx="1911754" cy="716338"/>
          </a:xfrm>
          <a:noFill/>
        </p:grpSpPr>
        <p:sp>
          <p:nvSpPr>
            <p:cNvPr id="43" name="Oval Callout 42"/>
            <p:cNvSpPr/>
            <p:nvPr/>
          </p:nvSpPr>
          <p:spPr>
            <a:xfrm>
              <a:off x="7289302" y="1960174"/>
              <a:ext cx="1908413" cy="716338"/>
            </a:xfrm>
            <a:prstGeom prst="wedgeEllipseCallout">
              <a:avLst>
                <a:gd name="adj1" fmla="val -219977"/>
                <a:gd name="adj2" fmla="val 1415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97687" y="2087981"/>
              <a:ext cx="1903369" cy="573497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03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অক্সিজোম</a:t>
              </a:r>
              <a:endParaRPr lang="en-US" sz="30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247742">
            <a:off x="5527851" y="4785532"/>
            <a:ext cx="1379344" cy="704993"/>
            <a:chOff x="7289302" y="1960174"/>
            <a:chExt cx="1908413" cy="716338"/>
          </a:xfrm>
          <a:noFill/>
        </p:grpSpPr>
        <p:sp>
          <p:nvSpPr>
            <p:cNvPr id="46" name="Oval Callout 45"/>
            <p:cNvSpPr/>
            <p:nvPr/>
          </p:nvSpPr>
          <p:spPr>
            <a:xfrm>
              <a:off x="7289302" y="1960174"/>
              <a:ext cx="1908413" cy="716338"/>
            </a:xfrm>
            <a:prstGeom prst="wedgeEllipseCallout">
              <a:avLst>
                <a:gd name="adj1" fmla="val -215501"/>
                <a:gd name="adj2" fmla="val -11798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আবরণী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61611" y="2090308"/>
              <a:ext cx="1375517" cy="568842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03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ম্যাট্রিম</a:t>
              </a:r>
              <a:endParaRPr lang="en-US" sz="30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14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5509" y="686644"/>
            <a:ext cx="3278981" cy="6429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71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মাইটোকন্ড্রিয়ার কাজ</a:t>
            </a:r>
            <a:endParaRPr lang="en-US" sz="3713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reen-mitochondri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193" y1="34078" x2="33149" y2="12011"/>
                        <a14:foregroundMark x1="10221" y1="37151" x2="17956" y2="13966"/>
                        <a14:foregroundMark x1="6630" y1="39106" x2="6077" y2="16480"/>
                        <a14:foregroundMark x1="21823" y1="15084" x2="45304" y2="6145"/>
                        <a14:foregroundMark x1="43923" y1="6704" x2="59669" y2="7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953" y="2879873"/>
            <a:ext cx="3150393" cy="31208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89461" y="2001191"/>
            <a:ext cx="1864519" cy="688431"/>
          </a:xfrm>
          <a:prstGeom prst="wedgeRoundRectCallout">
            <a:avLst>
              <a:gd name="adj1" fmla="val 112349"/>
              <a:gd name="adj2" fmla="val 262884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063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063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71550" y="2014538"/>
            <a:ext cx="3414712" cy="675084"/>
          </a:xfrm>
          <a:prstGeom prst="wedgeRoundRectCallout">
            <a:avLst>
              <a:gd name="adj1" fmla="val 58982"/>
              <a:gd name="adj2" fmla="val 25965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 উৎপাদনের কারখানা </a:t>
            </a:r>
            <a:endParaRPr lang="en-US" sz="3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322344" y="2152899"/>
            <a:ext cx="3264694" cy="1073445"/>
          </a:xfrm>
          <a:prstGeom prst="wedgeRoundRectCallout">
            <a:avLst>
              <a:gd name="adj1" fmla="val -60705"/>
              <a:gd name="adj2" fmla="val 19257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38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সেজন্য এর নাম কোষের</a:t>
            </a:r>
            <a:endParaRPr lang="en-US" sz="3038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38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‘পাওয়ার হাউস’ </a:t>
            </a:r>
            <a:endParaRPr lang="en-US" sz="3038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36243" y="618190"/>
            <a:ext cx="2957513" cy="5786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75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গঠন</a:t>
            </a:r>
            <a:endParaRPr lang="en-US" sz="3375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ucleu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70" t="8351" r="28307" b="8136"/>
          <a:stretch>
            <a:fillRect/>
          </a:stretch>
        </p:blipFill>
        <p:spPr>
          <a:xfrm>
            <a:off x="2757487" y="2400300"/>
            <a:ext cx="2636044" cy="257175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3996928" y="5776252"/>
            <a:ext cx="4179094" cy="5786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নিওক্লিয়াসের বিভিন্ন অংশ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43387" y="2420518"/>
            <a:ext cx="5100638" cy="553998"/>
            <a:chOff x="4373880" y="2566645"/>
            <a:chExt cx="5440680" cy="590931"/>
          </a:xfrm>
        </p:grpSpPr>
        <p:sp>
          <p:nvSpPr>
            <p:cNvPr id="28" name="TextBox 27"/>
            <p:cNvSpPr txBox="1"/>
            <p:nvPr/>
          </p:nvSpPr>
          <p:spPr>
            <a:xfrm>
              <a:off x="6957059" y="2566645"/>
              <a:ext cx="2857501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ক্রোমাটিন তন্তু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373880" y="2845694"/>
              <a:ext cx="2644140" cy="2084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64944" y="2986779"/>
            <a:ext cx="4046934" cy="553998"/>
            <a:chOff x="5463540" y="3185895"/>
            <a:chExt cx="4316730" cy="590931"/>
          </a:xfrm>
        </p:grpSpPr>
        <p:sp>
          <p:nvSpPr>
            <p:cNvPr id="30" name="TextBox 29"/>
            <p:cNvSpPr txBox="1"/>
            <p:nvPr/>
          </p:nvSpPr>
          <p:spPr>
            <a:xfrm>
              <a:off x="7059929" y="3185895"/>
              <a:ext cx="2720341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নিউক্লিয়ার মেমব্রেন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463540" y="3429148"/>
              <a:ext cx="1596390" cy="341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71875" y="3491585"/>
            <a:ext cx="5740003" cy="553998"/>
            <a:chOff x="4556760" y="3724355"/>
            <a:chExt cx="4671060" cy="590931"/>
          </a:xfrm>
        </p:grpSpPr>
        <p:sp>
          <p:nvSpPr>
            <p:cNvPr id="32" name="TextBox 31"/>
            <p:cNvSpPr txBox="1"/>
            <p:nvPr/>
          </p:nvSpPr>
          <p:spPr>
            <a:xfrm>
              <a:off x="7147560" y="3724355"/>
              <a:ext cx="208026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নিউক্লিওলাস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>
              <a:stCxn id="32" idx="1"/>
            </p:cNvCxnSpPr>
            <p:nvPr/>
          </p:nvCxnSpPr>
          <p:spPr>
            <a:xfrm flipH="1" flipV="1">
              <a:off x="4556760" y="3985966"/>
              <a:ext cx="2590800" cy="3385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91635" y="3950351"/>
            <a:ext cx="4705943" cy="553998"/>
            <a:chOff x="4638677" y="4213706"/>
            <a:chExt cx="5019673" cy="590931"/>
          </a:xfrm>
        </p:grpSpPr>
        <p:sp>
          <p:nvSpPr>
            <p:cNvPr id="34" name="TextBox 33"/>
            <p:cNvSpPr txBox="1"/>
            <p:nvPr/>
          </p:nvSpPr>
          <p:spPr>
            <a:xfrm>
              <a:off x="7181850" y="4213706"/>
              <a:ext cx="24765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নিউক্লিওপ্লাজম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2" name="Straight Arrow Connector 21"/>
            <p:cNvCxnSpPr>
              <a:stCxn id="34" idx="1"/>
            </p:cNvCxnSpPr>
            <p:nvPr/>
          </p:nvCxnSpPr>
          <p:spPr>
            <a:xfrm flipH="1" flipV="1">
              <a:off x="4638677" y="4321156"/>
              <a:ext cx="2543172" cy="18801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714875" y="4499117"/>
            <a:ext cx="4482703" cy="553998"/>
            <a:chOff x="4876800" y="4799055"/>
            <a:chExt cx="4781550" cy="590931"/>
          </a:xfrm>
        </p:grpSpPr>
        <p:sp>
          <p:nvSpPr>
            <p:cNvPr id="36" name="TextBox 35"/>
            <p:cNvSpPr txBox="1"/>
            <p:nvPr/>
          </p:nvSpPr>
          <p:spPr>
            <a:xfrm>
              <a:off x="7181850" y="4799055"/>
              <a:ext cx="24765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নিউক্লিয়ার রন্ধ্র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1" name="Straight Arrow Connector 40"/>
            <p:cNvCxnSpPr>
              <a:stCxn id="36" idx="1"/>
            </p:cNvCxnSpPr>
            <p:nvPr/>
          </p:nvCxnSpPr>
          <p:spPr>
            <a:xfrm flipH="1" flipV="1">
              <a:off x="4876800" y="5091443"/>
              <a:ext cx="2305050" cy="307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37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64831" y="503637"/>
            <a:ext cx="2700338" cy="5143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75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কাজ</a:t>
            </a:r>
            <a:endParaRPr lang="en-US" sz="3375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ell with w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18" y="4144024"/>
            <a:ext cx="1524638" cy="1547510"/>
          </a:xfrm>
          <a:prstGeom prst="rect">
            <a:avLst/>
          </a:prstGeom>
        </p:spPr>
      </p:pic>
      <p:pic>
        <p:nvPicPr>
          <p:cNvPr id="7" name="Picture 6" descr="nucleus_structure.png"/>
          <p:cNvPicPr>
            <a:picLocks noChangeAspect="1"/>
          </p:cNvPicPr>
          <p:nvPr/>
        </p:nvPicPr>
        <p:blipFill>
          <a:blip r:embed="rId3"/>
          <a:srcRect l="25924" t="6944" r="25931"/>
          <a:stretch>
            <a:fillRect/>
          </a:stretch>
        </p:blipFill>
        <p:spPr>
          <a:xfrm>
            <a:off x="2328863" y="1340159"/>
            <a:ext cx="1714500" cy="176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457325" y="3107531"/>
            <a:ext cx="3036094" cy="6429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25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মেমব্রেন নিউক্লিয়াসকে রক্ষণাবেক্ষণ করে </a:t>
            </a:r>
            <a:endParaRPr lang="en-US" sz="225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 rot="9166644">
            <a:off x="4079965" y="1499622"/>
            <a:ext cx="668926" cy="3219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/>
          </a:p>
        </p:txBody>
      </p:sp>
      <p:pic>
        <p:nvPicPr>
          <p:cNvPr id="14" name="Picture 13" descr="nucleus_structure.png"/>
          <p:cNvPicPr>
            <a:picLocks noChangeAspect="1"/>
          </p:cNvPicPr>
          <p:nvPr/>
        </p:nvPicPr>
        <p:blipFill>
          <a:blip r:embed="rId3"/>
          <a:srcRect l="25924" t="6944" r="25931"/>
          <a:stretch>
            <a:fillRect/>
          </a:stretch>
        </p:blipFill>
        <p:spPr>
          <a:xfrm>
            <a:off x="6924222" y="1371602"/>
            <a:ext cx="1683997" cy="173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6700837" y="3107531"/>
            <a:ext cx="2357438" cy="6429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875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রন্ধ্র নিউক্লিয়াসের ভিতর ও বাইরে যোগাযোগ রক্ষা করে  </a:t>
            </a:r>
            <a:endParaRPr lang="en-US" sz="1875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 rot="8201704">
            <a:off x="8444356" y="1288812"/>
            <a:ext cx="366994" cy="115807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/>
          </a:p>
        </p:txBody>
      </p:sp>
      <p:sp>
        <p:nvSpPr>
          <p:cNvPr id="17" name="Notched Right Arrow 16"/>
          <p:cNvSpPr/>
          <p:nvPr/>
        </p:nvSpPr>
        <p:spPr>
          <a:xfrm rot="19318945">
            <a:off x="8271108" y="1671513"/>
            <a:ext cx="366994" cy="115807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/>
          </a:p>
        </p:txBody>
      </p:sp>
      <p:pic>
        <p:nvPicPr>
          <p:cNvPr id="18" name="Picture 17" descr="373px-Diagram_cell_nucleus_no_tex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397" y="4448680"/>
            <a:ext cx="1305968" cy="132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1800225" y="5700713"/>
            <a:ext cx="2693194" cy="742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07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কোষের জৈবনিক কাজ করে, নিউক্লিওলাস ও ক্রোমোজোমের ধারক </a:t>
            </a:r>
            <a:endParaRPr lang="en-US" sz="1607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 rot="19848469">
            <a:off x="3483910" y="4552842"/>
            <a:ext cx="1426073" cy="450056"/>
          </a:xfrm>
          <a:prstGeom prst="leftArrow">
            <a:avLst>
              <a:gd name="adj1" fmla="val 48166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20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14888" y="5772150"/>
            <a:ext cx="1993106" cy="642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2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সকল কাজ নিয়ন্ত্রন করে </a:t>
            </a:r>
            <a:endParaRPr lang="en-US" sz="2025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373px-Diagram_cell_nucleus_no_tex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357" y="4448680"/>
            <a:ext cx="1305968" cy="132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Left Arrow 23"/>
          <p:cNvSpPr/>
          <p:nvPr/>
        </p:nvSpPr>
        <p:spPr>
          <a:xfrm rot="19848469">
            <a:off x="5679020" y="4459278"/>
            <a:ext cx="1282459" cy="450056"/>
          </a:xfrm>
          <a:prstGeom prst="leftArrow">
            <a:avLst>
              <a:gd name="adj1" fmla="val 48166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20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258050" y="5772150"/>
            <a:ext cx="1993106" cy="642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2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ও বংশগতি নিয়ন্ত্রন করে </a:t>
            </a:r>
            <a:endParaRPr lang="en-US" sz="2025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7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1 0.00369 L -0.07251 0.1271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" y="6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0.04948 L 0.01696 -0.0173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9" y="-3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6" grpId="1" animBg="1"/>
      <p:bldP spid="17" grpId="0" animBg="1"/>
      <p:bldP spid="17" grpId="1" animBg="1"/>
      <p:bldP spid="19" grpId="0"/>
      <p:bldP spid="21" grpId="0" animBg="1"/>
      <p:bldP spid="22" grpId="0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02922" y="2421583"/>
            <a:ext cx="3087518" cy="2656141"/>
          </a:xfrm>
          <a:prstGeom prst="rect">
            <a:avLst/>
          </a:prstGeom>
        </p:spPr>
        <p:txBody>
          <a:bodyPr vert="horz" lIns="64294" tIns="32147" rIns="64294" bIns="32147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66"/>
          </a:p>
        </p:txBody>
      </p:sp>
      <p:sp>
        <p:nvSpPr>
          <p:cNvPr id="6" name="TextBox 5"/>
          <p:cNvSpPr txBox="1"/>
          <p:nvPr/>
        </p:nvSpPr>
        <p:spPr>
          <a:xfrm>
            <a:off x="4739633" y="3548050"/>
            <a:ext cx="66903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endParaRPr lang="bn-BD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5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280" y="390049"/>
            <a:ext cx="2380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13" y="1107357"/>
            <a:ext cx="2055311" cy="233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-228607" y="3555992"/>
            <a:ext cx="60960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mmislam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NikoshBAN" panose="02000000000000000000" pitchFamily="2" charset="0"/>
              </a:rPr>
              <a:t>686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739937" y="1083733"/>
            <a:ext cx="590549" cy="5631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1083733"/>
            <a:ext cx="2200275" cy="2351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3314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8342" y="5970501"/>
            <a:ext cx="5884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নিউক্লিয়াসের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79791" y="360478"/>
            <a:ext cx="5014913" cy="1822268"/>
            <a:chOff x="4130040" y="396240"/>
            <a:chExt cx="3947160" cy="1386840"/>
          </a:xfrm>
        </p:grpSpPr>
        <p:sp>
          <p:nvSpPr>
            <p:cNvPr id="2" name="Rounded Rectangle 1"/>
            <p:cNvSpPr/>
            <p:nvPr/>
          </p:nvSpPr>
          <p:spPr>
            <a:xfrm>
              <a:off x="5072602" y="781050"/>
              <a:ext cx="2263140" cy="6172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16-Point Star 10"/>
            <p:cNvSpPr/>
            <p:nvPr/>
          </p:nvSpPr>
          <p:spPr>
            <a:xfrm>
              <a:off x="4130040" y="396240"/>
              <a:ext cx="3947160" cy="1386840"/>
            </a:xfrm>
            <a:prstGeom prst="star16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39893" y="2464115"/>
            <a:ext cx="3357563" cy="3250885"/>
            <a:chOff x="2196975" y="2152650"/>
            <a:chExt cx="4319523" cy="3069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0040" y="2163487"/>
              <a:ext cx="2386458" cy="287598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98"/>
            <a:stretch/>
          </p:blipFill>
          <p:spPr>
            <a:xfrm flipH="1">
              <a:off x="2196975" y="2152650"/>
              <a:ext cx="3027927" cy="3069668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491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4837" y="375046"/>
            <a:ext cx="2686050" cy="8358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rtoon-cell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0538" y="2271713"/>
            <a:ext cx="282892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6740127" y="1660922"/>
            <a:ext cx="2443163" cy="707231"/>
          </a:xfrm>
          <a:prstGeom prst="wedgeRoundRectCallout">
            <a:avLst>
              <a:gd name="adj1" fmla="val -80147"/>
              <a:gd name="adj2" fmla="val 117045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অঙ্গটির নাম কী?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743700" y="1671638"/>
            <a:ext cx="2507456" cy="707231"/>
          </a:xfrm>
          <a:prstGeom prst="wedgeRoundRectCallout">
            <a:avLst>
              <a:gd name="adj1" fmla="val -80147"/>
              <a:gd name="adj2" fmla="val 1170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কাজ কী?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178844" y="1821656"/>
            <a:ext cx="2443163" cy="707231"/>
          </a:xfrm>
          <a:prstGeom prst="wedgeRoundRectCallout">
            <a:avLst>
              <a:gd name="adj1" fmla="val 70833"/>
              <a:gd name="adj2" fmla="val 18977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অঙ্গটির নাম কী?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857375" y="1810940"/>
            <a:ext cx="3086100" cy="707231"/>
          </a:xfrm>
          <a:prstGeom prst="wedgeRoundRectCallout">
            <a:avLst>
              <a:gd name="adj1" fmla="val 63426"/>
              <a:gd name="adj2" fmla="val 19381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অংশগুলো </a:t>
            </a:r>
            <a:r>
              <a:rPr lang="bn-BD" sz="3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.jpg6059a18d-6f2a-46c6-9cfe-169af817ccddOrigina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33" b="16667"/>
          <a:stretch>
            <a:fillRect/>
          </a:stretch>
        </p:blipFill>
        <p:spPr>
          <a:xfrm rot="19088883">
            <a:off x="6026561" y="3679777"/>
            <a:ext cx="642938" cy="27554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543800" y="4682728"/>
            <a:ext cx="2436019" cy="707231"/>
          </a:xfrm>
          <a:prstGeom prst="wedgeRoundRectCallout">
            <a:avLst>
              <a:gd name="adj1" fmla="val -95922"/>
              <a:gd name="adj2" fmla="val -16174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অঙ্গটির নাম কী?</a:t>
            </a:r>
            <a:endParaRPr lang="en-US" sz="3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572375" y="4682728"/>
            <a:ext cx="3228975" cy="707231"/>
          </a:xfrm>
          <a:prstGeom prst="wedgeRoundRectCallout">
            <a:avLst>
              <a:gd name="adj1" fmla="val -85239"/>
              <a:gd name="adj2" fmla="val -1619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ইহার প্রকারভেদ</a:t>
            </a:r>
            <a:r>
              <a:rPr lang="bn-IN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</a:t>
            </a:r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10928" y="4618435"/>
            <a:ext cx="2185988" cy="707231"/>
          </a:xfrm>
          <a:prstGeom prst="wedgeRoundRectCallout">
            <a:avLst>
              <a:gd name="adj1" fmla="val 118872"/>
              <a:gd name="adj2" fmla="val -17184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বৃত্তটির নাম কী?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75210" y="4604147"/>
            <a:ext cx="2250281" cy="707231"/>
          </a:xfrm>
          <a:prstGeom prst="wedgeRoundRectCallout">
            <a:avLst>
              <a:gd name="adj1" fmla="val 111883"/>
              <a:gd name="adj2" fmla="val -17538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বৃত্তটির কাজ কী?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9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8620-11820-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25" l="48042" r="94517">
                        <a14:foregroundMark x1="88512" y1="90079" x2="88512" y2="90079"/>
                      </a14:backgroundRemoval>
                    </a14:imgEffect>
                  </a14:imgLayer>
                </a14:imgProps>
              </a:ext>
            </a:extLst>
          </a:blip>
          <a:srcRect l="49917" b="5167"/>
          <a:stretch>
            <a:fillRect/>
          </a:stretch>
        </p:blipFill>
        <p:spPr>
          <a:xfrm>
            <a:off x="1128713" y="184990"/>
            <a:ext cx="2267123" cy="226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low.jpeg"/>
          <p:cNvPicPr>
            <a:picLocks noChangeAspect="1"/>
          </p:cNvPicPr>
          <p:nvPr/>
        </p:nvPicPr>
        <p:blipFill>
          <a:blip r:embed="rId5" cstate="print"/>
          <a:srcRect l="10454" b="11717"/>
          <a:stretch>
            <a:fillRect/>
          </a:stretch>
        </p:blipFill>
        <p:spPr>
          <a:xfrm>
            <a:off x="1424297" y="2588196"/>
            <a:ext cx="1856022" cy="18948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figure-04-17b-1-photo.jpg"/>
          <p:cNvPicPr>
            <a:picLocks noChangeAspect="1"/>
          </p:cNvPicPr>
          <p:nvPr/>
        </p:nvPicPr>
        <p:blipFill>
          <a:blip r:embed="rId6"/>
          <a:srcRect b="7407"/>
          <a:stretch>
            <a:fillRect/>
          </a:stretch>
        </p:blipFill>
        <p:spPr>
          <a:xfrm>
            <a:off x="1381868" y="4622752"/>
            <a:ext cx="1898452" cy="1898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3294607" y="937245"/>
            <a:ext cx="4220618" cy="1350169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পাতা সবুজ হয় কেন?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438699" y="2786062"/>
            <a:ext cx="4220618" cy="1350169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 পাপড়ি রঙ্গিন হয় কেন?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38699" y="4839742"/>
            <a:ext cx="4220618" cy="1350169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গোলআলু বর্ণহীন হয় কেন?</a:t>
            </a:r>
            <a:endParaRPr lang="en-US" sz="3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00425" y="371475"/>
            <a:ext cx="5100638" cy="1285875"/>
            <a:chOff x="3474720" y="396240"/>
            <a:chExt cx="5440680" cy="1371600"/>
          </a:xfrm>
        </p:grpSpPr>
        <p:sp>
          <p:nvSpPr>
            <p:cNvPr id="2" name="Rectangle 1"/>
            <p:cNvSpPr/>
            <p:nvPr/>
          </p:nvSpPr>
          <p:spPr>
            <a:xfrm>
              <a:off x="4509812" y="728097"/>
              <a:ext cx="3370496" cy="714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75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পাঠের নতুন শব্দ</a:t>
              </a:r>
              <a:endParaRPr lang="en-US" sz="375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32-Point Star 2"/>
            <p:cNvSpPr/>
            <p:nvPr/>
          </p:nvSpPr>
          <p:spPr>
            <a:xfrm>
              <a:off x="3474720" y="396240"/>
              <a:ext cx="5440680" cy="1371600"/>
            </a:xfrm>
            <a:prstGeom prst="star32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7"/>
            </a:p>
          </p:txBody>
        </p:sp>
      </p:grpSp>
      <p:sp>
        <p:nvSpPr>
          <p:cNvPr id="7" name="Rectangle 6"/>
          <p:cNvSpPr/>
          <p:nvPr/>
        </p:nvSpPr>
        <p:spPr>
          <a:xfrm>
            <a:off x="3493696" y="2471261"/>
            <a:ext cx="1374095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কোর্ষপর্দা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8562" y="4890780"/>
            <a:ext cx="1818126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375" b="1" dirty="0">
                <a:latin typeface="NikoshBAN" pitchFamily="2" charset="0"/>
                <a:cs typeface="NikoshBAN" pitchFamily="2" charset="0"/>
              </a:rPr>
              <a:t>প্রোটোপ্লাজম</a:t>
            </a:r>
            <a:endParaRPr lang="en-US" sz="337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lant-Cell-Model-500A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3" b="100000" l="5696" r="93671"/>
                    </a14:imgEffect>
                  </a14:imgLayer>
                </a14:imgProps>
              </a:ext>
            </a:extLst>
          </a:blip>
          <a:srcRect l="15596" r="14679"/>
          <a:stretch>
            <a:fillRect/>
          </a:stretch>
        </p:blipFill>
        <p:spPr>
          <a:xfrm>
            <a:off x="2913753" y="1618564"/>
            <a:ext cx="2931293" cy="2102046"/>
          </a:xfrm>
          <a:prstGeom prst="rect">
            <a:avLst/>
          </a:prstGeom>
        </p:spPr>
      </p:pic>
      <p:pic>
        <p:nvPicPr>
          <p:cNvPr id="14" name="Picture 13" descr="3032546_orig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1111" t="7333" r="7778" b="7333"/>
          <a:stretch>
            <a:fillRect/>
          </a:stretch>
        </p:blipFill>
        <p:spPr>
          <a:xfrm>
            <a:off x="2715098" y="4400550"/>
            <a:ext cx="2363152" cy="18444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0600" y="2723129"/>
            <a:ext cx="1818126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375" b="1" dirty="0">
                <a:latin typeface="NikoshBAN" pitchFamily="2" charset="0"/>
                <a:cs typeface="NikoshBAN" pitchFamily="2" charset="0"/>
              </a:rPr>
              <a:t>প্রোটোপ্লাজম</a:t>
            </a:r>
            <a:endParaRPr lang="en-US" sz="33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81508" y="5149416"/>
            <a:ext cx="17075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000" b="1" dirty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animal-cell-nucleolusvvbiology2---animal-cell-qzzznx06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C9D7C6"/>
              </a:clrFrom>
              <a:clrTo>
                <a:srgbClr val="C9D7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25" b="100000" l="0" r="100000"/>
                    </a14:imgEffect>
                  </a14:imgLayer>
                </a14:imgProps>
              </a:ext>
            </a:extLst>
          </a:blip>
          <a:srcRect l="13557" t="11905" r="17029" b="11905"/>
          <a:stretch>
            <a:fillRect/>
          </a:stretch>
        </p:blipFill>
        <p:spPr>
          <a:xfrm>
            <a:off x="2444592" y="1963459"/>
            <a:ext cx="2870139" cy="1865590"/>
          </a:xfrm>
          <a:prstGeom prst="rect">
            <a:avLst/>
          </a:prstGeom>
        </p:spPr>
      </p:pic>
      <p:pic>
        <p:nvPicPr>
          <p:cNvPr id="27" name="Picture 26" descr="image002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55" b="100000" l="0" r="100000"/>
                    </a14:imgEffect>
                  </a14:imgLayer>
                </a14:imgProps>
              </a:ext>
            </a:extLst>
          </a:blip>
          <a:srcRect t="22703"/>
          <a:stretch>
            <a:fillRect/>
          </a:stretch>
        </p:blipFill>
        <p:spPr>
          <a:xfrm>
            <a:off x="2413458" y="4387155"/>
            <a:ext cx="2932408" cy="178504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32033" y="3125390"/>
            <a:ext cx="2502608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625" b="1" dirty="0">
                <a:latin typeface="NikoshBAN" pitchFamily="2" charset="0"/>
                <a:cs typeface="NikoshBAN" pitchFamily="2" charset="0"/>
              </a:rPr>
              <a:t>এন্ডোপ্লাজমিক জালিকা</a:t>
            </a:r>
            <a:endParaRPr lang="en-US" sz="262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5081" y="5318631"/>
            <a:ext cx="16385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000" b="1" dirty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scr-11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08" b="59158" l="2222" r="74747"/>
                    </a14:imgEffect>
                  </a14:imgLayer>
                </a14:imgProps>
              </a:ext>
            </a:extLst>
          </a:blip>
          <a:srcRect l="12049" r="28748" b="58734"/>
          <a:stretch>
            <a:fillRect/>
          </a:stretch>
        </p:blipFill>
        <p:spPr>
          <a:xfrm>
            <a:off x="2011866" y="1976726"/>
            <a:ext cx="3585020" cy="2035968"/>
          </a:xfrm>
          <a:prstGeom prst="rect">
            <a:avLst/>
          </a:prstGeom>
        </p:spPr>
      </p:pic>
      <p:pic>
        <p:nvPicPr>
          <p:cNvPr id="31" name="Picture 30" descr="dividing_bacteria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0276" y="4409479"/>
            <a:ext cx="3306125" cy="20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419E-6 -3.88889E-6 L 0.34669 -0.000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4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573E-6 -1.45833E-6 L 0.3535 -0.003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8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9145E-6 7.63889E-7 L 0.36485 0.002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3" y="13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8889E-6 L 0.34054 -0.007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7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709E-6 0.00434 L 0.40024 0.0045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5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1.80556E-6 L 0.39583 -0.0052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2" grpId="2"/>
      <p:bldP spid="24" grpId="0"/>
      <p:bldP spid="24" grpId="1"/>
      <p:bldP spid="24" grpId="2"/>
      <p:bldP spid="25" grpId="0"/>
      <p:bldP spid="25" grpId="1"/>
      <p:bldP spid="25" grpId="2"/>
      <p:bldP spid="28" grpId="0"/>
      <p:bldP spid="28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918" y="5482661"/>
            <a:ext cx="10244137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q"/>
            </a:pPr>
            <a:r>
              <a:rPr lang="bn-IN" sz="3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প্লাস্টিড, মাইটোকন্ড্রিয়া ও নিউক্লিয়াস এর চিহ্নিত চিত্র অংক</a:t>
            </a:r>
            <a:r>
              <a:rPr lang="bn-IN" sz="3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 নিয়ে আসবে</a:t>
            </a:r>
            <a:r>
              <a:rPr lang="bn-BD" sz="3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4759" y="652950"/>
            <a:ext cx="22204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81" y="1642986"/>
            <a:ext cx="4559423" cy="28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0100" y="603147"/>
            <a:ext cx="9244013" cy="8471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625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5625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5625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</a:t>
            </a:r>
            <a:r>
              <a:rPr lang="bn-BD" sz="5625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5625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625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0" y="2068398"/>
            <a:ext cx="5211535" cy="300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80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45" y="439747"/>
            <a:ext cx="73723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অণুবীক্ষণ যন্ত্রে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en-US" sz="4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523" y1="34722" x2="39844" y2="30903"/>
                        <a14:foregroundMark x1="40234" y1="30903" x2="40234" y2="30903"/>
                        <a14:foregroundMark x1="40234" y1="31597" x2="42090" y2="34201"/>
                        <a14:foregroundMark x1="42090" y1="34201" x2="42090" y2="34201"/>
                        <a14:foregroundMark x1="41211" y1="34896" x2="37207" y2="38368"/>
                        <a14:foregroundMark x1="37207" y1="38368" x2="37207" y2="38368"/>
                        <a14:foregroundMark x1="37012" y1="37674" x2="36523" y2="32813"/>
                        <a14:foregroundMark x1="36523" y1="32813" x2="36523" y2="32813"/>
                        <a14:foregroundMark x1="37988" y1="32813" x2="37988" y2="32813"/>
                        <a14:foregroundMark x1="39160" y1="33507" x2="39160" y2="33507"/>
                        <a14:foregroundMark x1="39160" y1="33507" x2="39160" y2="33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03" y="881299"/>
            <a:ext cx="9029698" cy="5079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17" l="3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2938">
            <a:off x="6600438" y="2550475"/>
            <a:ext cx="634157" cy="490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17" b="979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2429" flipV="1">
            <a:off x="8345777" y="3327901"/>
            <a:ext cx="758544" cy="505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71" b="65799" l="41016" r="56348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44368" r="43539" b="32292"/>
          <a:stretch/>
        </p:blipFill>
        <p:spPr>
          <a:xfrm>
            <a:off x="7670993" y="3092119"/>
            <a:ext cx="1437945" cy="1260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4" r="17921"/>
          <a:stretch/>
        </p:blipFill>
        <p:spPr>
          <a:xfrm flipH="1">
            <a:off x="685554" y="1607110"/>
            <a:ext cx="3262149" cy="394727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flipV="1">
            <a:off x="3039790" y="3668295"/>
            <a:ext cx="4877456" cy="180773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31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3062" y="551023"/>
            <a:ext cx="81438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778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bn-IN" sz="6000" b="1" dirty="0">
                <a:ln w="1778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6000" b="1" dirty="0">
                <a:ln w="1778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bn-IN" sz="6000" b="1" dirty="0">
                <a:ln w="1778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6000" b="1" dirty="0">
                <a:ln w="1778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6000" b="1" dirty="0">
              <a:ln w="17780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50281" y="1566686"/>
            <a:ext cx="6929438" cy="46577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7"/>
          </a:p>
        </p:txBody>
      </p:sp>
    </p:spTree>
    <p:extLst>
      <p:ext uri="{BB962C8B-B14F-4D97-AF65-F5344CB8AC3E}">
        <p14:creationId xmlns:p14="http://schemas.microsoft.com/office/powerpoint/2010/main" val="359108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3576" y="2164557"/>
            <a:ext cx="7885630" cy="3880656"/>
          </a:xfrm>
          <a:prstGeom prst="roundRect">
            <a:avLst/>
          </a:prstGeom>
          <a:pattFill prst="pct6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IN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82203" indent="-48220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মাইটোকন্ড্রিয়া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82203" indent="-48220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ডের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ব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82203" indent="-48220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নিউক্লিয়াসের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57559" y="428630"/>
            <a:ext cx="4643439" cy="1283945"/>
            <a:chOff x="3381235" y="386497"/>
            <a:chExt cx="5120640" cy="1066800"/>
          </a:xfrm>
        </p:grpSpPr>
        <p:sp>
          <p:nvSpPr>
            <p:cNvPr id="3" name="24-Point Star 2"/>
            <p:cNvSpPr/>
            <p:nvPr/>
          </p:nvSpPr>
          <p:spPr>
            <a:xfrm>
              <a:off x="3381235" y="386497"/>
              <a:ext cx="5120640" cy="1066800"/>
            </a:xfrm>
            <a:prstGeom prst="star24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08718" y="503952"/>
              <a:ext cx="2696160" cy="843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IN" sz="3200" b="1" dirty="0">
                  <a:ln w="11430"/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n w="11430"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58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68343" y="648678"/>
            <a:ext cx="3743324" cy="642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 কী?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itochondrium01__1.png48919e8c-f8b3-4791-b3d6-4c687fabfed1Original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48" b="80654" l="0" r="100000"/>
                    </a14:imgEffect>
                  </a14:imgLayer>
                </a14:imgProps>
              </a:ext>
            </a:extLst>
          </a:blip>
          <a:srcRect t="20833" b="12500"/>
          <a:stretch>
            <a:fillRect/>
          </a:stretch>
        </p:blipFill>
        <p:spPr>
          <a:xfrm>
            <a:off x="7450931" y="3814763"/>
            <a:ext cx="154305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Mitochondria2.jpg5b91425c-11f2-4ddc-9137-1990c98291c7Original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0931" y="2134270"/>
            <a:ext cx="1821560" cy="136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artoon-cell.gif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0" b="100000" l="400" r="9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4450" y="1203220"/>
            <a:ext cx="5043488" cy="423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nut 5"/>
          <p:cNvSpPr/>
          <p:nvPr/>
        </p:nvSpPr>
        <p:spPr>
          <a:xfrm rot="1903754">
            <a:off x="4982506" y="3522189"/>
            <a:ext cx="625912" cy="1032664"/>
          </a:xfrm>
          <a:prstGeom prst="donut">
            <a:avLst>
              <a:gd name="adj" fmla="val 1665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 rot="6225415">
            <a:off x="3867907" y="1504383"/>
            <a:ext cx="457576" cy="1017748"/>
          </a:xfrm>
          <a:prstGeom prst="donut">
            <a:avLst>
              <a:gd name="adj" fmla="val 175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 rot="6612962">
            <a:off x="2647888" y="3964543"/>
            <a:ext cx="573305" cy="1081330"/>
          </a:xfrm>
          <a:prstGeom prst="donut">
            <a:avLst>
              <a:gd name="adj" fmla="val 172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>
            <a:off x="4590971" y="2134270"/>
            <a:ext cx="3081417" cy="54369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00675" y="4136232"/>
            <a:ext cx="2114551" cy="7143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385890" y="5487770"/>
            <a:ext cx="8708231" cy="1028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প্রাণিকোষের সাইটোপ্লাজমে ছড়িয়ে থাকা ছোট ছোট দন্ডের ন্যায় অঙ্গানুগুলোই মাইটোকন্ড্রিয়া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420" y="5556455"/>
            <a:ext cx="767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203" indent="-482203" algn="ctr">
              <a:buFont typeface="Wingdings" panose="05000000000000000000" pitchFamily="2" charset="2"/>
              <a:buChar char="q"/>
            </a:pPr>
            <a:r>
              <a:rPr lang="bn-IN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সংজ্ঞা লিখ।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2466" y="415069"/>
            <a:ext cx="4043363" cy="1328738"/>
            <a:chOff x="3550011" y="503703"/>
            <a:chExt cx="4312920" cy="1417320"/>
          </a:xfrm>
        </p:grpSpPr>
        <p:sp>
          <p:nvSpPr>
            <p:cNvPr id="3" name="TextBox 2"/>
            <p:cNvSpPr txBox="1"/>
            <p:nvPr/>
          </p:nvSpPr>
          <p:spPr>
            <a:xfrm>
              <a:off x="4369161" y="792248"/>
              <a:ext cx="2674620" cy="98488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24-Point Star 1"/>
            <p:cNvSpPr/>
            <p:nvPr/>
          </p:nvSpPr>
          <p:spPr>
            <a:xfrm>
              <a:off x="3550011" y="503703"/>
              <a:ext cx="4312920" cy="1417320"/>
            </a:xfrm>
            <a:prstGeom prst="star24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07" y="2121467"/>
            <a:ext cx="2912585" cy="330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76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91495" y="1463186"/>
            <a:ext cx="3760741" cy="3636405"/>
            <a:chOff x="4128998" y="1271171"/>
            <a:chExt cx="3398691" cy="3878832"/>
          </a:xfrm>
        </p:grpSpPr>
        <p:pic>
          <p:nvPicPr>
            <p:cNvPr id="2" name="Picture 1" descr="plastids.jpg"/>
            <p:cNvPicPr>
              <a:picLocks noChangeAspect="1"/>
            </p:cNvPicPr>
            <p:nvPr/>
          </p:nvPicPr>
          <p:blipFill rotWithShape="1">
            <a:blip r:embed="rId2"/>
            <a:srcRect l="33914" r="34206" b="18919"/>
            <a:stretch/>
          </p:blipFill>
          <p:spPr>
            <a:xfrm>
              <a:off x="4128998" y="1271171"/>
              <a:ext cx="3398691" cy="325406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712970" y="4559072"/>
              <a:ext cx="2194560" cy="5909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বর্ণহীন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21631" y="5379364"/>
            <a:ext cx="816530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উদ্ভিদকোষের সাইটোপ্লাজমে বর্ণহীন অথবা বর্ণযুক্ত </a:t>
            </a:r>
            <a:endParaRPr lang="bn-IN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ডিম্বাকার অঙ্গানুই হল প্লাস্টিড।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194" y="4928071"/>
            <a:ext cx="274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325" y="1445887"/>
            <a:ext cx="3561659" cy="3610312"/>
            <a:chOff x="406806" y="1252719"/>
            <a:chExt cx="3453257" cy="3850999"/>
          </a:xfrm>
        </p:grpSpPr>
        <p:sp>
          <p:nvSpPr>
            <p:cNvPr id="7" name="TextBox 6"/>
            <p:cNvSpPr txBox="1"/>
            <p:nvPr/>
          </p:nvSpPr>
          <p:spPr>
            <a:xfrm>
              <a:off x="675742" y="4512787"/>
              <a:ext cx="2930424" cy="5909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লাল, কমলা, হলুদ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 descr="plastids.jpg"/>
            <p:cNvPicPr>
              <a:picLocks noChangeAspect="1"/>
            </p:cNvPicPr>
            <p:nvPr/>
          </p:nvPicPr>
          <p:blipFill rotWithShape="1">
            <a:blip r:embed="rId2"/>
            <a:srcRect l="178" r="67490" b="18919"/>
            <a:stretch/>
          </p:blipFill>
          <p:spPr>
            <a:xfrm>
              <a:off x="406806" y="1252719"/>
              <a:ext cx="3453257" cy="326006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7680812" y="1463184"/>
            <a:ext cx="3420579" cy="3623049"/>
            <a:chOff x="7796623" y="1271170"/>
            <a:chExt cx="3313651" cy="3864585"/>
          </a:xfrm>
        </p:grpSpPr>
        <p:sp>
          <p:nvSpPr>
            <p:cNvPr id="9" name="TextBox 8"/>
            <p:cNvSpPr txBox="1"/>
            <p:nvPr/>
          </p:nvSpPr>
          <p:spPr>
            <a:xfrm>
              <a:off x="8442960" y="4544824"/>
              <a:ext cx="2263140" cy="5909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সবুজ বর্ণ 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 descr="plastids.jpg"/>
            <p:cNvPicPr>
              <a:picLocks noChangeAspect="1"/>
            </p:cNvPicPr>
            <p:nvPr/>
          </p:nvPicPr>
          <p:blipFill rotWithShape="1">
            <a:blip r:embed="rId2"/>
            <a:srcRect l="67781" r="1017" b="18919"/>
            <a:stretch/>
          </p:blipFill>
          <p:spPr>
            <a:xfrm>
              <a:off x="7796623" y="1271170"/>
              <a:ext cx="3313651" cy="324161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13" name="TextBox 12"/>
          <p:cNvSpPr txBox="1"/>
          <p:nvPr/>
        </p:nvSpPr>
        <p:spPr>
          <a:xfrm>
            <a:off x="3351960" y="450799"/>
            <a:ext cx="472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কিসের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29100" y="462558"/>
            <a:ext cx="2893219" cy="57864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75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প্লাস্টিডের প্রকারভেদ</a:t>
            </a:r>
            <a:endParaRPr lang="en-US" sz="3375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epper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724" y1="2778" x2="33103" y2="1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666" y="1450181"/>
            <a:ext cx="4230068" cy="40433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PJ-BN717_ACHES_DV_2013041517152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704" y1="11371" x2="6533" y2="669"/>
                        <a14:backgroundMark x1="16080" y1="78930" x2="35176" y2="90970"/>
                        <a14:backgroundMark x1="49246" y1="68896" x2="41709" y2="91973"/>
                        <a14:backgroundMark x1="41709" y1="91973" x2="41709" y2="91973"/>
                        <a14:backgroundMark x1="62312" y1="65217" x2="48744" y2="83612"/>
                        <a14:backgroundMark x1="55779" y1="88629" x2="47236" y2="98997"/>
                        <a14:backgroundMark x1="41206" y1="63211" x2="45729" y2="59532"/>
                        <a14:backgroundMark x1="43216" y1="52843" x2="43216" y2="52843"/>
                        <a14:backgroundMark x1="51256" y1="50502" x2="51256" y2="50502"/>
                        <a14:backgroundMark x1="34171" y1="2676" x2="32161" y2="0"/>
                        <a14:backgroundMark x1="54271" y1="6689" x2="56281" y2="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129" y="1450182"/>
            <a:ext cx="4209255" cy="4135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Up Arrow Callout 4"/>
          <p:cNvSpPr/>
          <p:nvPr/>
        </p:nvSpPr>
        <p:spPr>
          <a:xfrm>
            <a:off x="1202392" y="5064919"/>
            <a:ext cx="3942814" cy="900113"/>
          </a:xfrm>
          <a:prstGeom prst="up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বর্ণযুক্ত প্লাস্টিডের নাম (?)</a:t>
            </a:r>
            <a:endParaRPr lang="en-US" sz="3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6657975" y="5044680"/>
            <a:ext cx="3357563" cy="900113"/>
          </a:xfrm>
          <a:prstGeom prst="up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বর্ণহীন প্লাস্টিডের নাম (?)</a:t>
            </a:r>
            <a:endParaRPr lang="en-US" sz="3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1390312" y="5064919"/>
            <a:ext cx="2893219" cy="900113"/>
          </a:xfrm>
          <a:prstGeom prst="up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ক্রোমোপ্লাস্টিড</a:t>
            </a:r>
            <a:endParaRPr lang="en-US" sz="3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7018734" y="5043487"/>
            <a:ext cx="2893219" cy="900113"/>
          </a:xfrm>
          <a:prstGeom prst="up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লিউকোপ্লাস্টিড</a:t>
            </a:r>
            <a:endParaRPr lang="en-US" sz="3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478</Words>
  <Application>Microsoft Office PowerPoint</Application>
  <PresentationFormat>Custom</PresentationFormat>
  <Paragraphs>129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NikoshBAN</vt:lpstr>
      <vt:lpstr>Vrinda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Rhat- [2010]</dc:creator>
  <cp:lastModifiedBy>HP</cp:lastModifiedBy>
  <cp:revision>107</cp:revision>
  <dcterms:created xsi:type="dcterms:W3CDTF">2018-05-03T16:09:00Z</dcterms:created>
  <dcterms:modified xsi:type="dcterms:W3CDTF">2020-07-17T05:19:16Z</dcterms:modified>
</cp:coreProperties>
</file>