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8" r:id="rId2"/>
    <p:sldId id="269" r:id="rId3"/>
    <p:sldId id="270" r:id="rId4"/>
    <p:sldId id="271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80" y="60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Md Sirajul Amin Choudhury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E21CA-A751-46C4-B19A-45792308AA2E}" type="datetime1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01811000811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8122D-D71E-4D5B-8FD8-D4B43242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9793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Md Sirajul Amin Choudhury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C9748-0D9E-4229-AF3E-50589824F54A}" type="datetime1">
              <a:rPr lang="en-US" smtClean="0"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01811000811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82701-9D11-4324-850E-B70538165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4015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Md Sirajul Amin Choudhury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359AA97E-B9BD-4B8C-A670-6D75A107BB44}" type="datetime1">
              <a:rPr lang="en-US" smtClean="0"/>
              <a:t>7/16/2020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42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Md Sirajul Amin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2701-9D11-4324-850E-B70538165EA1}" type="slidenum">
              <a:rPr lang="en-US" smtClean="0"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9D50177-B867-48FB-8F42-BD4509816DB0}" type="datetime1">
              <a:rPr lang="en-US" smtClean="0"/>
              <a:t>7/16/2020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18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>
                <a:solidFill>
                  <a:srgbClr val="595959"/>
                </a:solidFill>
              </a:rPr>
              <a:pPr/>
              <a:t>14</a:t>
            </a:fld>
            <a:endParaRPr lang="en-US">
              <a:solidFill>
                <a:srgbClr val="595959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Md Sirajul Amin Choudhury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92B2919C-1CCA-4089-B8AD-E7B64E5D450F}" type="datetime1">
              <a:rPr lang="en-US" smtClean="0"/>
              <a:t>7/16/2020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43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AC79-D6C6-425E-AD7B-1692B8050484}" type="datetime1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7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310D-3A7B-4DB2-B92E-1062FC0C6510}" type="datetime1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1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B7ED-C52C-48C8-9B69-4257CB9E2600}" type="datetime1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736D-179B-4596-8AB1-35506B6ECEC5}" type="datetime1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CD34-99FC-4666-BE69-8FDB8D9B0D84}" type="datetime1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3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8FDD-C9FA-4111-A43B-1E3193A3FE97}" type="datetime1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9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0E94-FC94-4A93-9163-E882E8F457C7}" type="datetime1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3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FAD1-6321-4FC4-A11C-1C70FF84C2B9}" type="datetime1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7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C6B8-AA54-49F7-B72E-4BB1653994C9}" type="datetime1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9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2ECE-4320-4FF2-8451-70AD500CB2B0}" type="datetime1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8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4046-A82A-43BF-9359-E306914587B6}" type="datetime1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1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31000">
              <a:schemeClr val="accent5">
                <a:lumMod val="60000"/>
                <a:lumOff val="40000"/>
              </a:schemeClr>
            </a:gs>
            <a:gs pos="54000">
              <a:schemeClr val="accent6">
                <a:lumMod val="60000"/>
                <a:lumOff val="40000"/>
              </a:schemeClr>
            </a:gs>
            <a:gs pos="82000">
              <a:schemeClr val="accent5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DEEF3-BDC5-4916-AB47-5D40AAFEB105}" type="datetime1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1E73D-10ED-4C06-ABCA-6C079554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6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3951" y="1613118"/>
            <a:ext cx="106825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11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11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1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11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জানাচ্ছি</a:t>
            </a:r>
            <a:endParaRPr lang="en-US" sz="105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0D88-F288-4CB9-A8D2-A9A1A5EBA121}" type="datetime1">
              <a:rPr lang="en-US" smtClean="0"/>
              <a:t>7/16/2020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956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7870" y="241567"/>
            <a:ext cx="4949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২. বাক্যে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ধনের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পর কমা বসে।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87650" y="235223"/>
            <a:ext cx="45060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সেতু,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 বস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ো।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12763" y="241567"/>
            <a:ext cx="1306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87650" y="747310"/>
            <a:ext cx="45060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বিথু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, খাবে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7870" y="1310256"/>
            <a:ext cx="8099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পদের একাধিক শব্দ পাশাপাশি ব্যবহৃত হলে কমা বসে।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8074" y="1843722"/>
            <a:ext cx="1306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22144" y="1883994"/>
            <a:ext cx="83933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বিশেষ্য : পদ্মা, মেঘনা, যমুনা বাংলাদেশের প্রধান প্রধান নদী।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22144" y="2468769"/>
            <a:ext cx="9608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বিশেষণ : সুখ, দুঃখ, আশা, নিরাশা একই মালার ফুল।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22143" y="3053544"/>
            <a:ext cx="9608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সর্বনাম : তুমি, আমি ও রবিন বাজারে যাব। 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7870" y="3638319"/>
            <a:ext cx="95048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ধরনের একাধিক বাক্য বা বাক্যাংশকে আলাদা করতে কমা বসে।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38074" y="4240627"/>
            <a:ext cx="1306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022143" y="4263969"/>
            <a:ext cx="99332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শ্রেষ্ঠা ক্লাসে ঢুকল, বই রাখল, তারপর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বেরি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22143" y="4889619"/>
            <a:ext cx="104655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আমাদের কাছে স্বাধীনতা দিবস, বিজ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দিবস, পহেলা বৈশাখ খুবই আনন্দের দিন 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870" y="5381607"/>
            <a:ext cx="5055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৫. বাক্যে উদ্ধৃতিচিহ্নের আগে কমা বসে।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52069" y="5836662"/>
            <a:ext cx="13920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22143" y="5836661"/>
            <a:ext cx="45424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মা বললেন, “অঙ্ক করতে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22143" y="6328649"/>
            <a:ext cx="77701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আমি বললাম, “গল্পের বই পড়তেই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লাগছে।”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7AFF-B0E3-470E-AC04-EDF50B418F94}" type="datetime1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5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14" grpId="0"/>
      <p:bldP spid="16" grpId="0"/>
      <p:bldP spid="1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34597" y="135188"/>
            <a:ext cx="2126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সেমিকোলন (;)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4596" y="651826"/>
            <a:ext cx="118302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একাধিক বাক্যের মধ্যে নিকট সম্পর্ক থাকলে তাদের মাঝে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গসূত্র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রক্ষার জন্য সেমিকোলন ব্যবহার করা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সেমিকোলনচিহ্ন কমার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চে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দ্বিগুণ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বিরতি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4596" y="1745840"/>
            <a:ext cx="92781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১. দুটো বাক্যের মধ্যে ভাব বা অর্থের সম্বন্ধ থাকলে সেমিকোলন বসে।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6076" y="2278703"/>
            <a:ext cx="1306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22142" y="2291594"/>
            <a:ext cx="544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দিনটা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মাঝে মাঝে বৃষ্টি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ছে।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22142" y="2822603"/>
            <a:ext cx="42967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কথাটা বলা সহজ; করা কঠিন। 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7870" y="3318533"/>
            <a:ext cx="95048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২. একাধিক বাক্য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জক অব্য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দ্বারা যুক্ত না হলে সেমিকোলন বসে।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38074" y="3858976"/>
            <a:ext cx="1306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022142" y="3872672"/>
            <a:ext cx="45424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আগে স্কুলের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ড়া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পরে গল্পের বই।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870" y="4452967"/>
            <a:ext cx="101736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৩. যেসব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বৈপরীত্য বা অনুমান প্রকাশ করে, তাদের আগে সেমিকোলন বসে।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8074" y="5052285"/>
            <a:ext cx="13920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22143" y="5069748"/>
            <a:ext cx="61665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 দি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তাহলেই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ফল করবে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22142" y="5637060"/>
            <a:ext cx="45424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ছেলেটি মেধাবী; কিন্তু ভারি অলস।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419288" y="1148075"/>
            <a:ext cx="1306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967C-072A-46BE-8551-81D49C10ED0D}" type="datetime1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8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14" grpId="0"/>
      <p:bldP spid="16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34597" y="135188"/>
            <a:ext cx="2126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কোলন (:)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4597" y="651826"/>
            <a:ext cx="55614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 নানা কারণে কোলনচিহ্ন ব্যবহৃত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4597" y="1219638"/>
            <a:ext cx="92781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 ১. উদাহরণ বা দৃষ্টান্ত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ঝাতে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 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44141" y="1738646"/>
            <a:ext cx="77905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 বাংলা সন্ধি দু প্রকার : স্বরসন্ধি ও ব্যঞ্জনসন্ধি।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4597" y="2164912"/>
            <a:ext cx="95048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দ্ধৃ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তির আগে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44141" y="2664660"/>
            <a:ext cx="97831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 বলেছেন : “মরিতে চাহি না আমি সুন্দর ভুবনে।”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34597" y="3231972"/>
            <a:ext cx="39567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৩. নাটকের সংলাপের আগে :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44141" y="3775013"/>
            <a:ext cx="97831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দুক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: কী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চাই?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কাঙালি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: আজ্ঞে,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হচ্ছেন দেশহিতৈষী।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দুক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: তা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সকলেই জানে কিন্তু আসল ব্যাপারটা কী? </a:t>
            </a:r>
            <a:endParaRPr lang="as-IN" sz="3200" dirty="0" smtClean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কাঙালি : আপনি সাধারণের হিতের জন্য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প্রাণপণ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6000" y="657999"/>
            <a:ext cx="1306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62FC-926E-4418-BE01-371D48872404}" type="datetime1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2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14" grpId="0"/>
      <p:bldP spid="28" grpId="0"/>
      <p:bldP spid="30" grpId="0"/>
      <p:bldP spid="32" grpId="0"/>
      <p:bldP spid="34" grpId="0"/>
      <p:bldP spid="36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34597" y="135188"/>
            <a:ext cx="2126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হাইফেন (-) 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4597" y="651826"/>
            <a:ext cx="113927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হাইফেনকে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চিহ্ন বলা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কারণে বাক্যে হাইফেনের ব্যবহার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20309" y="1151574"/>
            <a:ext cx="92781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১. দুটো শব্দের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 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ঝাতে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হাইফেন বসে।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26376" y="1666959"/>
            <a:ext cx="77905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আমার মা-বাবা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ড়া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গেছেন। 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620309" y="2622776"/>
            <a:ext cx="95048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২. সমাসবদ্ধ পদের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অংশগুল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বিচ্ছিন্ন করে দেখাবার জন্য হাইফেন বসে।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26377" y="3214496"/>
            <a:ext cx="495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প্রীতি-উপহার গ্রহণ করুন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20309" y="4300800"/>
            <a:ext cx="79271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৩. একই ধরনের শব্দ প্রকাশের ক্ষেত্রে হাইফেন বসে।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24067" y="4795897"/>
            <a:ext cx="3726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নদ-নদীর দেশ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4597" y="1141605"/>
            <a:ext cx="1306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12275" y="1644289"/>
            <a:ext cx="1011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26376" y="2161758"/>
            <a:ext cx="77905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পাপ-পুণ্য,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-মন্দ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বিবেক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বুঝতে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12275" y="3205501"/>
            <a:ext cx="1011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26377" y="3725020"/>
            <a:ext cx="495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তাদের মধ্যে অহি-নকুল সম্পর্ক।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12275" y="4820711"/>
            <a:ext cx="1011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24067" y="5281999"/>
            <a:ext cx="57568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ঢাকা-খুলনা-বরিশাল এ দেশের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শহর।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5A42-8F8C-4A23-94FF-1960F349BBC0}" type="datetime1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1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14" grpId="0"/>
      <p:bldP spid="28" grpId="0"/>
      <p:bldP spid="30" grpId="0"/>
      <p:bldP spid="32" grpId="0"/>
      <p:bldP spid="34" grpId="0"/>
      <p:bldP spid="36" grpId="0"/>
      <p:bldP spid="19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0949" y="2005102"/>
            <a:ext cx="88301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1500" dirty="0" smtClean="0"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050" dirty="0"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95F4-4850-4CFE-ABDF-3F53EC6A1F46}" type="datetime1">
              <a:rPr lang="en-US" smtClean="0"/>
              <a:t>7/16/2020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5674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419" y="1880458"/>
            <a:ext cx="9027382" cy="535531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457200"/>
            <a:r>
              <a:rPr lang="bn-IN" sz="5400" b="1" dirty="0">
                <a:ln/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সিরাজুল আমীন চৌধুরী</a:t>
            </a:r>
            <a:endParaRPr lang="bn-IN" sz="7200" b="1" dirty="0">
              <a:ln/>
              <a:solidFill>
                <a:sysClr val="windowText" lastClr="00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457200"/>
            <a:r>
              <a:rPr lang="bn-IN" sz="3600" b="1" dirty="0">
                <a:ln/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(বাংলা)</a:t>
            </a:r>
            <a:endParaRPr lang="bn-IN" sz="4400" b="1" dirty="0">
              <a:ln/>
              <a:solidFill>
                <a:sysClr val="windowText" lastClr="00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457200"/>
            <a:r>
              <a:rPr lang="bn-IN" sz="3600" b="1" dirty="0">
                <a:ln/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জালালাবাদ ক্যান্টনমেন্ট পাবলিক স্কুল এন্ড কলেজ</a:t>
            </a:r>
          </a:p>
          <a:p>
            <a:pPr defTabSz="457200"/>
            <a:r>
              <a:rPr lang="bn-IN" sz="3600" b="1" dirty="0">
                <a:ln/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জালালাবাদ ক্যন্টনমেন্ট, সিলেট</a:t>
            </a:r>
          </a:p>
          <a:p>
            <a:pPr defTabSz="457200"/>
            <a:r>
              <a:rPr lang="bn-IN" sz="3600" b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০১৭১৭৬৮৩৭৭৭</a:t>
            </a:r>
            <a:endParaRPr lang="en-US" sz="3600" b="1" dirty="0" smtClean="0">
              <a:ln/>
              <a:solidFill>
                <a:sysClr val="windowText" lastClr="00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457200"/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০১৮১১০০০৮১১</a:t>
            </a:r>
            <a:endParaRPr lang="bn-IN" sz="3600" b="1" dirty="0" smtClean="0">
              <a:ln/>
              <a:solidFill>
                <a:sysClr val="windowText" lastClr="00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457200"/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sirajkhukan683@gmail.com</a:t>
            </a:r>
            <a:endParaRPr lang="en-US" sz="3200" b="1" dirty="0">
              <a:ln/>
              <a:solidFill>
                <a:sysClr val="windowText" lastClr="00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sirajkhukan@live.co.uk</a:t>
            </a:r>
            <a:endParaRPr lang="bn-IN" sz="3600" b="1" dirty="0">
              <a:ln/>
              <a:solidFill>
                <a:sysClr val="windowText" lastClr="00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defTabSz="457200"/>
            <a:endParaRPr lang="en-US" sz="3600" b="1" dirty="0">
              <a:ln/>
              <a:solidFill>
                <a:sysClr val="windowText" lastClr="00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883309" y="-280739"/>
            <a:ext cx="13986690" cy="6994589"/>
            <a:chOff x="-883309" y="-280739"/>
            <a:chExt cx="13986690" cy="6994589"/>
          </a:xfrm>
        </p:grpSpPr>
        <p:sp>
          <p:nvSpPr>
            <p:cNvPr id="3" name="Rectangle 2"/>
            <p:cNvSpPr/>
            <p:nvPr/>
          </p:nvSpPr>
          <p:spPr>
            <a:xfrm>
              <a:off x="3927273" y="18410"/>
              <a:ext cx="4413653" cy="18620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bn-IN" sz="11500" dirty="0">
                  <a:ln w="0"/>
                  <a:solidFill>
                    <a:schemeClr val="bg2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r>
                <a:rPr lang="bn-IN" sz="11500" dirty="0">
                  <a:ln w="0"/>
                  <a:solidFill>
                    <a:srgbClr val="FFFF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115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827579" y="2253914"/>
              <a:ext cx="3851074" cy="3915711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 rot="5400000">
              <a:off x="9390869" y="2231054"/>
              <a:ext cx="506930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85949" y="328629"/>
              <a:ext cx="506930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9438996" y="2231054"/>
              <a:ext cx="5069305" cy="45719"/>
            </a:xfrm>
            <a:prstGeom prst="rect">
              <a:avLst/>
            </a:prstGeom>
            <a:solidFill>
              <a:srgbClr val="FFFF00">
                <a:alpha val="26000"/>
              </a:srgbClr>
            </a:solidFill>
            <a:ln>
              <a:solidFill>
                <a:schemeClr val="accent1">
                  <a:shade val="50000"/>
                  <a:alpha val="68000"/>
                </a:schemeClr>
              </a:solidFill>
            </a:ln>
            <a:effectLst>
              <a:glow rad="25400">
                <a:schemeClr val="accent1">
                  <a:satMod val="175000"/>
                  <a:alpha val="69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034076" y="328629"/>
              <a:ext cx="5069305" cy="45719"/>
            </a:xfrm>
            <a:prstGeom prst="rect">
              <a:avLst/>
            </a:prstGeom>
            <a:solidFill>
              <a:srgbClr val="FFFF00">
                <a:alpha val="26000"/>
              </a:srgbClr>
            </a:solidFill>
            <a:ln>
              <a:solidFill>
                <a:schemeClr val="accent1">
                  <a:shade val="50000"/>
                  <a:alpha val="68000"/>
                </a:schemeClr>
              </a:solidFill>
            </a:ln>
            <a:effectLst>
              <a:glow rad="25400">
                <a:schemeClr val="accent1">
                  <a:satMod val="175000"/>
                  <a:alpha val="69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10800000">
              <a:off x="-883309" y="6668131"/>
              <a:ext cx="506930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 rot="5400000">
            <a:off x="-2240102" y="4765706"/>
            <a:ext cx="5069305" cy="45719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chemeClr val="accent1">
                <a:shade val="50000"/>
                <a:alpha val="68000"/>
              </a:schemeClr>
            </a:solidFill>
          </a:ln>
          <a:effectLst>
            <a:glow rad="25400">
              <a:schemeClr val="accent1">
                <a:satMod val="175000"/>
                <a:alpha val="69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B98F-1B56-4A6B-BE04-8C527E478E95}" type="datetime1">
              <a:rPr lang="en-US" smtClean="0"/>
              <a:t>7/16/2020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152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91292" y="656094"/>
            <a:ext cx="7154215" cy="4576464"/>
            <a:chOff x="591292" y="656094"/>
            <a:chExt cx="7154215" cy="4576464"/>
          </a:xfrm>
        </p:grpSpPr>
        <p:sp>
          <p:nvSpPr>
            <p:cNvPr id="2" name="TextBox 1"/>
            <p:cNvSpPr txBox="1"/>
            <p:nvPr/>
          </p:nvSpPr>
          <p:spPr>
            <a:xfrm>
              <a:off x="656821" y="656094"/>
              <a:ext cx="6632619" cy="1862048"/>
            </a:xfrm>
            <a:prstGeom prst="rect">
              <a:avLst/>
            </a:prstGeom>
            <a:noFill/>
            <a:ln w="76200"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115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পাঠ পরিচিতি </a:t>
              </a:r>
              <a:endParaRPr lang="en-US" sz="115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91292" y="3662898"/>
              <a:ext cx="7154215" cy="1569660"/>
            </a:xfrm>
            <a:prstGeom prst="rect">
              <a:avLst/>
            </a:prstGeom>
            <a:noFill/>
            <a:ln w="76200"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bn-BD" sz="4000" dirty="0">
                  <a:solidFill>
                    <a:sysClr val="windowText" lastClr="000000"/>
                  </a:solidFill>
                </a:rPr>
                <a:t> </a:t>
              </a:r>
              <a:r>
                <a:rPr lang="en-US" sz="4000" dirty="0" smtClean="0">
                  <a:solidFill>
                    <a:sysClr val="windowText" lastClr="000000"/>
                  </a:solidFill>
                </a:rPr>
                <a:t> </a:t>
              </a:r>
              <a:r>
                <a:rPr lang="bn-BD" sz="4800" dirty="0" smtClean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বিষয়ঃ বাংলা  </a:t>
              </a:r>
              <a:r>
                <a:rPr lang="en-US" sz="4800" dirty="0" smtClean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(</a:t>
              </a:r>
              <a:r>
                <a:rPr lang="en-US" sz="4800" dirty="0" err="1" smtClean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ব্যাকরণ</a:t>
              </a:r>
              <a:r>
                <a:rPr lang="en-US" sz="4800" dirty="0" smtClean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 smtClean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অংশ</a:t>
              </a:r>
              <a:r>
                <a:rPr lang="bn-BD" sz="4800" dirty="0" smtClean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) </a:t>
              </a:r>
              <a:endParaRPr lang="bn-BD" sz="48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ctr">
                <a:buNone/>
              </a:pPr>
              <a:r>
                <a:rPr lang="bn-BD" sz="48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bn-BD" sz="4800" dirty="0" smtClean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শ্রেণিঃ </a:t>
              </a:r>
              <a:r>
                <a:rPr lang="en-US" sz="4800" dirty="0" err="1" smtClean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অষ্টম</a:t>
              </a:r>
              <a:r>
                <a:rPr lang="bn-BD" sz="4800" dirty="0" smtClean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bn-BD" sz="48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9440" y="994790"/>
            <a:ext cx="4704905" cy="5527401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0460-06A2-4050-8A23-61DA3308F4D1}" type="datetime1">
              <a:rPr lang="en-US" smtClean="0"/>
              <a:t>7/16/2020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526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5371" y="223910"/>
            <a:ext cx="104212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66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" y="2133041"/>
            <a:ext cx="1104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‘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ময়লা-আবর্জনা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ফেলবেন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ফেলিলে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পঞ্চাশ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জরমানা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।’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457" y="3009546"/>
            <a:ext cx="112966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‘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ময়লা-আবর্জনা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ফেলবেন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ফেলিলে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পঞ্চাশ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জরমানা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।’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457" y="3893785"/>
            <a:ext cx="112558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‘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ময়লা-আবর্জনা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ফেলবেন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ফেলিলে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পঞ্চাশ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জরমানা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।’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5780314" y="1216664"/>
            <a:ext cx="631372" cy="639943"/>
          </a:xfrm>
          <a:prstGeom prst="downArrow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0577-3938-48A6-BA62-2B412451C7E3}" type="datetime1">
              <a:rPr lang="en-US" smtClean="0"/>
              <a:t>7/16/2020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  <p:bldP spid="8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3771" y="609547"/>
            <a:ext cx="300445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 </a:t>
            </a:r>
            <a:endParaRPr lang="en-US" sz="66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5600" y="1717543"/>
            <a:ext cx="114807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মানুষ একটানা কথা বলতে পারে না। তাই তাকে মাঝে মাঝে থামতে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তা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ড়া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অন্যকে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কথাগুল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ঝার সম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দিতে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লেখার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তেমনি মাঝে মাঝে বিরতি দিতে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কথা থামাতে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শ্বাস নেবার জন্য। লেখা থামাতে বাক্যে ব্যবহৃত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নানা রকম চিহ্ন বা সংকেত। এই চিহ্ন বা সংকেতই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 একে যতি বা ছেদ-চিহ্নও বলা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থাকে। বিরামচিহ্ন ব্যবহারের ফলে বাক্যের অর্থ সুস্পষ্ট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5599" y="3737310"/>
            <a:ext cx="114807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লিখিত বাক্যে অর্থ সুস্পষ্টভাবে প্রকাশ করে মানুষের আবেগ, অনুভূতি ইত্যাদি ব্যক্ত করার জন্য যে চিহ্নসমূহ ব্যবহার করা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তাকে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বলে। </a:t>
            </a:r>
            <a:endParaRPr lang="en-US" sz="28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7DA2-2273-4216-8E00-060B6DF2F2F9}" type="datetime1">
              <a:rPr lang="en-US" smtClean="0"/>
              <a:t>7/16/2020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0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5600" y="203703"/>
            <a:ext cx="11480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নিচে বাক্যে ব্যবহৃত বিভিন্ন প্রকার বিরামচিহ্নের নাম, আকৃতি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949689"/>
              </p:ext>
            </p:extLst>
          </p:nvPr>
        </p:nvGraphicFramePr>
        <p:xfrm>
          <a:off x="2043952" y="850036"/>
          <a:ext cx="8116048" cy="5760719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058024"/>
                <a:gridCol w="4058024"/>
              </a:tblGrid>
              <a:tr h="526516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বিরাম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চিহ্নের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নাম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বিরাম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চিহ্নের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আকৃতি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02631">
                <a:tc>
                  <a:txBody>
                    <a:bodyPr/>
                    <a:lstStyle/>
                    <a:p>
                      <a:r>
                        <a:rPr lang="as-IN" sz="1800" u="none" strike="noStrike" kern="1200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কমা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02631">
                <a:tc>
                  <a:txBody>
                    <a:bodyPr/>
                    <a:lstStyle/>
                    <a:p>
                      <a:r>
                        <a:rPr lang="as-IN" sz="1800" u="none" strike="noStrike" kern="1200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সেমিকোলন 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;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02631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দাঁড়ি</a:t>
                      </a:r>
                      <a:r>
                        <a:rPr lang="en-US" sz="1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02631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জিজ্ঞাসা</a:t>
                      </a:r>
                      <a:r>
                        <a:rPr lang="en-US" sz="1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চিহ্ন</a:t>
                      </a:r>
                      <a:r>
                        <a:rPr lang="en-US" sz="1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02631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বিস্ময়চিহ্ন</a:t>
                      </a:r>
                      <a:r>
                        <a:rPr lang="en-US" sz="1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!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02631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কোলন</a:t>
                      </a:r>
                      <a:r>
                        <a:rPr lang="en-US" sz="1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: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02631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কোলন</a:t>
                      </a:r>
                      <a:r>
                        <a:rPr lang="en-US" sz="1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ড্যাশ</a:t>
                      </a:r>
                      <a:r>
                        <a:rPr lang="en-US" sz="1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:-</a:t>
                      </a:r>
                      <a:endParaRPr lang="en-US" sz="20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02631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ড্যাশ</a:t>
                      </a:r>
                      <a:r>
                        <a:rPr lang="en-US" sz="1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endParaRPr lang="en-US" sz="20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02631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হাইপফেন</a:t>
                      </a:r>
                      <a:r>
                        <a:rPr lang="en-US" sz="1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02631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উদ্ধরণ</a:t>
                      </a:r>
                      <a:r>
                        <a:rPr lang="en-US" sz="1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চিহ্ন</a:t>
                      </a:r>
                      <a:r>
                        <a:rPr lang="en-US" sz="1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/ </a:t>
                      </a:r>
                      <a:r>
                        <a:rPr lang="en-US" sz="1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উদ্ধৃতিচিহ্ন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“”</a:t>
                      </a:r>
                      <a:endParaRPr lang="en-US" sz="20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02631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বন্ধনী</a:t>
                      </a:r>
                      <a:r>
                        <a:rPr lang="en-US" sz="1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চিহ্ন</a:t>
                      </a:r>
                      <a:r>
                        <a:rPr lang="en-US" sz="1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(), {},</a:t>
                      </a:r>
                      <a:r>
                        <a:rPr lang="en-US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[],</a:t>
                      </a:r>
                      <a:endParaRPr lang="en-US" sz="20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02631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বিকল্প</a:t>
                      </a:r>
                      <a:r>
                        <a:rPr lang="en-US" sz="1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চিহ্ন</a:t>
                      </a:r>
                      <a:r>
                        <a:rPr lang="en-US" sz="1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</a:t>
                      </a:r>
                      <a:endParaRPr lang="en-US" sz="20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02631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ইলেক</a:t>
                      </a:r>
                      <a:r>
                        <a:rPr lang="en-US" sz="1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1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লোপচিহ্ন</a:t>
                      </a:r>
                      <a:r>
                        <a:rPr lang="en-US" sz="1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1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উর্ধ্বকমা</a:t>
                      </a:r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‘</a:t>
                      </a:r>
                      <a:endParaRPr lang="en-US" sz="20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8015079" y="4789714"/>
            <a:ext cx="275771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C6DE-903E-4C24-A650-BDAC644019EA}" type="datetime1">
              <a:rPr lang="en-US" smtClean="0"/>
              <a:t>7/16/2020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3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1007" y="732584"/>
            <a:ext cx="114807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উল্লিখিত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িরা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মচিহ্নগুল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মধ্যে কিছু চিহ্ন বক্তার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ভাবের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সমাপ্তি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ঝাতে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 শেষে বসে। কিছু চিহ্ন বক্তার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ভাবের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অর্থ সুস্পষ্টভাবে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ঝাতে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 মধ্যে বসে।</a:t>
            </a:r>
            <a:endParaRPr lang="en-US" sz="36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007" y="2486909"/>
            <a:ext cx="63378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 শেষে ব্যবহৃত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বিরামচিহ্নগুল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হচ্ছে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44640" y="2548465"/>
            <a:ext cx="2497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(।)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4640" y="3194795"/>
            <a:ext cx="32410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জিজ্ঞাসাচিহ্ন (?) 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44640" y="3893401"/>
            <a:ext cx="2560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বিস্ম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(!)। 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2808" y="3893401"/>
            <a:ext cx="78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51BC-A232-4AF9-B497-249782D4997B}" type="datetime1">
              <a:rPr lang="en-US" smtClean="0"/>
              <a:t>7/16/2020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8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4743" y="795157"/>
            <a:ext cx="114513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বক্তার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 লেখকের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ভাবের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সমাপ্তি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ঝাতে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 শেষে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দাঁ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 পূর্ণচ্ছেদ বসে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6401" y="1379932"/>
            <a:ext cx="3848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বাংলাদেশে বাস করি। 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4742" y="2489103"/>
            <a:ext cx="115742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বক্তার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মনে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কিছু জানার আগ্রহ জন্মালে তা জানতে বাক্যের শেষে জিজ্ঞাসাচিহ্ন বা প্রশ্নচিহ্ন বসে।।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76401" y="3473989"/>
            <a:ext cx="24574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নাম কী?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4743" y="238808"/>
            <a:ext cx="13116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দাঁ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as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b="1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4743" y="199666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জিজ্ঞাসাচিহ্ন (?)</a:t>
            </a:r>
            <a:endParaRPr lang="as-IN" sz="3200" b="1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0333" y="1347979"/>
            <a:ext cx="1306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0333" y="3479247"/>
            <a:ext cx="1306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4742" y="4058764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য়চি</a:t>
            </a:r>
            <a:r>
              <a:rPr lang="as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হ্ন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(!)</a:t>
            </a:r>
            <a:endParaRPr lang="as-IN" sz="3200" b="1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4742" y="4505041"/>
            <a:ext cx="115742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বক্তার মনের বিভিন্ন আবেগ যেমন : আনন্দ, বেদনা, দুঃখ,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ঘৃণা ইত্যাদি প্রকাশ করতে এবং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পদের পরে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ধনচিহ্ন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বসে।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0333" y="5483022"/>
            <a:ext cx="1306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76400" y="5483021"/>
            <a:ext cx="4210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আহা! কী সুন্দর দৃশ্য।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6023278"/>
            <a:ext cx="4210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তুমি কখন এলে!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6E65-11F6-4D14-9926-95F171D1CF14}" type="datetime1">
              <a:rPr lang="en-US" smtClean="0"/>
              <a:t>7/16/2020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3496" y="314018"/>
            <a:ext cx="116250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 মধ্যে ব্যবহৃত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বিরাম-চিহ্নগুল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হচ্ছে : কমা (,), সেমিকোলন (;), কোলন (:), হাইফেন </a:t>
            </a:r>
            <a:endParaRPr lang="as-IN" sz="3200" dirty="0" smtClean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(-), ড্যাশ (-), ঊধ্বকমা ('), উদ্ধৃতিচিহ্ন (“ ”), বিকল্প চিহ্ন (।)। 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5889" y="1714402"/>
            <a:ext cx="1027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as-IN" sz="3600" b="1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3496" y="2518884"/>
            <a:ext cx="243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কমা (,)</a:t>
            </a:r>
            <a:endParaRPr lang="as-IN" sz="4000" b="1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878" y="3228417"/>
            <a:ext cx="115742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 অল্প বিরতি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ঝাতে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কমা বসে। নানা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য়ো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 কমাচিহ্ন ব্যবহৃত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6629" y="3835279"/>
            <a:ext cx="1306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6629" y="4333459"/>
            <a:ext cx="58993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১. বাক্যের অর্থ স্পষ্ট করার জন্য কমা বসে।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28342" y="4714089"/>
            <a:ext cx="45060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তুমি যাবে, না যাবে না?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28342" y="4325396"/>
            <a:ext cx="1306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: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8342" y="5306927"/>
            <a:ext cx="45060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সুখ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চাও, সুখ পাবে পরিশ্রমে।</a:t>
            </a:r>
            <a:endParaRPr lang="as-IN" sz="32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52220" y="1744075"/>
            <a:ext cx="19979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সেমিকোলন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as-IN" sz="3600" b="1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38985" y="1747141"/>
            <a:ext cx="573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as-IN" sz="3600" b="1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12191" y="1745725"/>
            <a:ext cx="35225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হাইফেনের ব্যবহার</a:t>
            </a:r>
            <a:endParaRPr lang="as-IN" sz="3600" b="1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FAED-1838-41B7-AE6A-97737F19FE62}" type="datetime1">
              <a:rPr lang="en-US" smtClean="0"/>
              <a:t>7/16/2020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https://www.teachers.gov.bd/profile/sirajkhukan683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73D-10ED-4C06-ABCA-6C079554DD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5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9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1036</Words>
  <Application>Microsoft Office PowerPoint</Application>
  <PresentationFormat>Widescreen</PresentationFormat>
  <Paragraphs>190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rusyrumana@outlook.com</dc:creator>
  <cp:lastModifiedBy>rusyrumana@outlook.com</cp:lastModifiedBy>
  <cp:revision>46</cp:revision>
  <dcterms:created xsi:type="dcterms:W3CDTF">2020-06-14T11:39:49Z</dcterms:created>
  <dcterms:modified xsi:type="dcterms:W3CDTF">2020-07-15T21:12:02Z</dcterms:modified>
</cp:coreProperties>
</file>