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349" r:id="rId3"/>
    <p:sldId id="351" r:id="rId4"/>
    <p:sldId id="382" r:id="rId5"/>
    <p:sldId id="370" r:id="rId6"/>
    <p:sldId id="371" r:id="rId7"/>
    <p:sldId id="353" r:id="rId8"/>
    <p:sldId id="354" r:id="rId9"/>
    <p:sldId id="374" r:id="rId10"/>
    <p:sldId id="386" r:id="rId11"/>
    <p:sldId id="388" r:id="rId12"/>
    <p:sldId id="387" r:id="rId13"/>
    <p:sldId id="383" r:id="rId14"/>
    <p:sldId id="390" r:id="rId15"/>
    <p:sldId id="389" r:id="rId16"/>
    <p:sldId id="385" r:id="rId17"/>
    <p:sldId id="361" r:id="rId18"/>
    <p:sldId id="362" r:id="rId19"/>
    <p:sldId id="318" r:id="rId20"/>
    <p:sldId id="3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image" Target="../media/image23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C1E26-C58B-4E63-BE11-DABBB223D903}" type="doc">
      <dgm:prSet loTypeId="urn:microsoft.com/office/officeart/2005/8/layout/cycle2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2B395C1-7ACC-4399-B212-B6991445FFB9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কোষের নিউক্লিয়াসের  একবার বিভাজন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9BD904F-E631-4860-B0D6-0BCE7C5C4C95}" type="parTrans" cxnId="{F1BC9A2E-4EE9-4D84-B645-6CFD331B927A}">
      <dgm:prSet/>
      <dgm:spPr/>
      <dgm:t>
        <a:bodyPr/>
        <a:lstStyle/>
        <a:p>
          <a:endParaRPr lang="en-US"/>
        </a:p>
      </dgm:t>
    </dgm:pt>
    <dgm:pt modelId="{87ADF99A-885D-42D8-8465-143788D77772}" type="sibTrans" cxnId="{F1BC9A2E-4EE9-4D84-B645-6CFD331B927A}">
      <dgm:prSet/>
      <dgm:spPr/>
      <dgm:t>
        <a:bodyPr/>
        <a:lstStyle/>
        <a:p>
          <a:endParaRPr lang="en-US"/>
        </a:p>
      </dgm:t>
    </dgm:pt>
    <dgm:pt modelId="{385467E5-38DE-489E-9982-7834724A5FC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নতুন কোষে ক্রোমোজোমের সংখ্যা মাতৃ কোষের সমান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D77B9B6-4351-4B33-B715-F5BCD892C25C}" type="parTrans" cxnId="{3E043499-B42B-497A-8AA1-DF3E7B35BFA2}">
      <dgm:prSet/>
      <dgm:spPr/>
      <dgm:t>
        <a:bodyPr/>
        <a:lstStyle/>
        <a:p>
          <a:endParaRPr lang="en-US"/>
        </a:p>
      </dgm:t>
    </dgm:pt>
    <dgm:pt modelId="{7EC0D1BA-1458-4863-9DE4-A8C65D4A2973}" type="sibTrans" cxnId="{3E043499-B42B-497A-8AA1-DF3E7B35BFA2}">
      <dgm:prSet/>
      <dgm:spPr/>
      <dgm:t>
        <a:bodyPr/>
        <a:lstStyle/>
        <a:p>
          <a:endParaRPr lang="en-US"/>
        </a:p>
      </dgm:t>
    </dgm:pt>
    <dgm:pt modelId="{7CE59866-7C30-442B-9B2E-C781269F1F39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একটি কোষের বিভাজন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AB26DD9-E53A-4835-9CF4-C831808DA428}" type="sibTrans" cxnId="{0441EAFF-F3F0-419D-AB79-B388EB3B4DF3}">
      <dgm:prSet/>
      <dgm:spPr/>
      <dgm:t>
        <a:bodyPr/>
        <a:lstStyle/>
        <a:p>
          <a:endParaRPr lang="en-US"/>
        </a:p>
      </dgm:t>
    </dgm:pt>
    <dgm:pt modelId="{BDA62383-D352-40F7-9C8B-ACFDA1562D45}" type="parTrans" cxnId="{0441EAFF-F3F0-419D-AB79-B388EB3B4DF3}">
      <dgm:prSet/>
      <dgm:spPr/>
      <dgm:t>
        <a:bodyPr/>
        <a:lstStyle/>
        <a:p>
          <a:endParaRPr lang="en-US"/>
        </a:p>
      </dgm:t>
    </dgm:pt>
    <dgm:pt modelId="{6F06513E-AC4B-4344-B08B-74A397F74D28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সম গুনের ২টি নতুন কোষ সৃষ্টি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F89F00A-BF38-4611-92D2-D40014385C3E}" type="parTrans" cxnId="{D66BDCAE-C1BF-45F0-80DD-C0196B0C3B25}">
      <dgm:prSet/>
      <dgm:spPr/>
      <dgm:t>
        <a:bodyPr/>
        <a:lstStyle/>
        <a:p>
          <a:endParaRPr lang="en-US"/>
        </a:p>
      </dgm:t>
    </dgm:pt>
    <dgm:pt modelId="{FC01352A-55DE-4131-A4BE-5A735F1D7E70}" type="sibTrans" cxnId="{D66BDCAE-C1BF-45F0-80DD-C0196B0C3B25}">
      <dgm:prSet/>
      <dgm:spPr/>
      <dgm:t>
        <a:bodyPr/>
        <a:lstStyle/>
        <a:p>
          <a:endParaRPr lang="en-US"/>
        </a:p>
      </dgm:t>
    </dgm:pt>
    <dgm:pt modelId="{C6C6660A-010F-46F8-98BB-18CB773003A0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প্রতিটি ক্রোমোজোমের  লম্বামম্বি ভাবে বিভাজন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EFB9B09-D0FE-41A6-B835-4347D2B85068}" type="parTrans" cxnId="{9AA0A1C9-FA6F-4E28-B56B-D7A171BAD9E7}">
      <dgm:prSet/>
      <dgm:spPr/>
      <dgm:t>
        <a:bodyPr/>
        <a:lstStyle/>
        <a:p>
          <a:endParaRPr lang="en-US"/>
        </a:p>
      </dgm:t>
    </dgm:pt>
    <dgm:pt modelId="{9D0D25B1-255B-4478-9617-4734DDFE9B85}" type="sibTrans" cxnId="{9AA0A1C9-FA6F-4E28-B56B-D7A171BAD9E7}">
      <dgm:prSet/>
      <dgm:spPr/>
      <dgm:t>
        <a:bodyPr/>
        <a:lstStyle/>
        <a:p>
          <a:endParaRPr lang="en-US"/>
        </a:p>
      </dgm:t>
    </dgm:pt>
    <dgm:pt modelId="{6A9A7AD5-704D-4152-A4E2-3FDCE6195AF2}" type="pres">
      <dgm:prSet presAssocID="{FC9C1E26-C58B-4E63-BE11-DABBB223D9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82245-A024-487C-9DD0-0785B807488A}" type="pres">
      <dgm:prSet presAssocID="{7CE59866-7C30-442B-9B2E-C781269F1F39}" presName="node" presStyleLbl="node1" presStyleIdx="0" presStyleCnt="5" custScaleX="107388" custScaleY="81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B7D9D-28DE-456D-89C8-C45C509E0467}" type="pres">
      <dgm:prSet presAssocID="{3AB26DD9-E53A-4835-9CF4-C831808DA42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8F87188-4D47-4471-8D73-C0910404F83D}" type="pres">
      <dgm:prSet presAssocID="{3AB26DD9-E53A-4835-9CF4-C831808DA42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AB11FB2-91C4-431C-BCAA-2BB64B345819}" type="pres">
      <dgm:prSet presAssocID="{82B395C1-7ACC-4399-B212-B6991445FFB9}" presName="node" presStyleLbl="node1" presStyleIdx="1" presStyleCnt="5" custScaleX="130027" custScaleY="88499" custRadScaleRad="115202" custRadScaleInc="6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73689-AC1E-4238-A7B9-AA6F3D16EFCC}" type="pres">
      <dgm:prSet presAssocID="{87ADF99A-885D-42D8-8465-143788D7777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07B6C58-D2B5-4699-9997-0C50B3A1C476}" type="pres">
      <dgm:prSet presAssocID="{87ADF99A-885D-42D8-8465-143788D7777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7BCCE72-FA9E-4684-AF5F-7B15875698FB}" type="pres">
      <dgm:prSet presAssocID="{C6C6660A-010F-46F8-98BB-18CB773003A0}" presName="node" presStyleLbl="node1" presStyleIdx="2" presStyleCnt="5" custScaleX="151060" custRadScaleRad="114927" custRadScaleInc="-17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7A539-0A54-48EF-97E7-31CCD5D1CF1F}" type="pres">
      <dgm:prSet presAssocID="{9D0D25B1-255B-4478-9617-4734DDFE9B8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0DFF215-DDA4-4F10-8A87-2B2E0741ECC9}" type="pres">
      <dgm:prSet presAssocID="{9D0D25B1-255B-4478-9617-4734DDFE9B8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2F76496-7C83-4F24-825F-0D9059381E1F}" type="pres">
      <dgm:prSet presAssocID="{385467E5-38DE-489E-9982-7834724A5FCE}" presName="node" presStyleLbl="node1" presStyleIdx="3" presStyleCnt="5" custScaleX="141103" custScaleY="118387" custRadScaleRad="96542" custRadScaleInc="-3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1B68B-8111-4FC2-A0BC-7B10BA375174}" type="pres">
      <dgm:prSet presAssocID="{7EC0D1BA-1458-4863-9DE4-A8C65D4A297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A749E86-2494-404E-A1A9-173EEEC1F6F2}" type="pres">
      <dgm:prSet presAssocID="{7EC0D1BA-1458-4863-9DE4-A8C65D4A297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3FC539C-1113-4D7F-A449-A785E2074155}" type="pres">
      <dgm:prSet presAssocID="{6F06513E-AC4B-4344-B08B-74A397F74D28}" presName="node" presStyleLbl="node1" presStyleIdx="4" presStyleCnt="5" custScaleX="133696" custScaleY="115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70E5A-3AA5-47F5-B184-15849BD517B7}" type="pres">
      <dgm:prSet presAssocID="{FC01352A-55DE-4131-A4BE-5A735F1D7E7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A26DD44-6B8C-4DF2-B294-D697D105CBD1}" type="pres">
      <dgm:prSet presAssocID="{FC01352A-55DE-4131-A4BE-5A735F1D7E7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08236B0-CAEE-451A-AF2F-4A8401CB1EE7}" type="presOf" srcId="{3AB26DD9-E53A-4835-9CF4-C831808DA428}" destId="{B8F87188-4D47-4471-8D73-C0910404F83D}" srcOrd="1" destOrd="0" presId="urn:microsoft.com/office/officeart/2005/8/layout/cycle2"/>
    <dgm:cxn modelId="{441FB420-F155-4678-A5B8-48A9CDC5C5EC}" type="presOf" srcId="{9D0D25B1-255B-4478-9617-4734DDFE9B85}" destId="{5637A539-0A54-48EF-97E7-31CCD5D1CF1F}" srcOrd="0" destOrd="0" presId="urn:microsoft.com/office/officeart/2005/8/layout/cycle2"/>
    <dgm:cxn modelId="{F1BC9A2E-4EE9-4D84-B645-6CFD331B927A}" srcId="{FC9C1E26-C58B-4E63-BE11-DABBB223D903}" destId="{82B395C1-7ACC-4399-B212-B6991445FFB9}" srcOrd="1" destOrd="0" parTransId="{39BD904F-E631-4860-B0D6-0BCE7C5C4C95}" sibTransId="{87ADF99A-885D-42D8-8465-143788D77772}"/>
    <dgm:cxn modelId="{8FDA635D-0365-4CDC-970C-459DD0EB1DF1}" type="presOf" srcId="{82B395C1-7ACC-4399-B212-B6991445FFB9}" destId="{1AB11FB2-91C4-431C-BCAA-2BB64B345819}" srcOrd="0" destOrd="0" presId="urn:microsoft.com/office/officeart/2005/8/layout/cycle2"/>
    <dgm:cxn modelId="{19D70CBC-D446-4195-B53C-D1F3C637790D}" type="presOf" srcId="{FC9C1E26-C58B-4E63-BE11-DABBB223D903}" destId="{6A9A7AD5-704D-4152-A4E2-3FDCE6195AF2}" srcOrd="0" destOrd="0" presId="urn:microsoft.com/office/officeart/2005/8/layout/cycle2"/>
    <dgm:cxn modelId="{3E043499-B42B-497A-8AA1-DF3E7B35BFA2}" srcId="{FC9C1E26-C58B-4E63-BE11-DABBB223D903}" destId="{385467E5-38DE-489E-9982-7834724A5FCE}" srcOrd="3" destOrd="0" parTransId="{BD77B9B6-4351-4B33-B715-F5BCD892C25C}" sibTransId="{7EC0D1BA-1458-4863-9DE4-A8C65D4A2973}"/>
    <dgm:cxn modelId="{0441EAFF-F3F0-419D-AB79-B388EB3B4DF3}" srcId="{FC9C1E26-C58B-4E63-BE11-DABBB223D903}" destId="{7CE59866-7C30-442B-9B2E-C781269F1F39}" srcOrd="0" destOrd="0" parTransId="{BDA62383-D352-40F7-9C8B-ACFDA1562D45}" sibTransId="{3AB26DD9-E53A-4835-9CF4-C831808DA428}"/>
    <dgm:cxn modelId="{A8D83B3E-82FB-4FB2-B954-2F68A6EA982B}" type="presOf" srcId="{385467E5-38DE-489E-9982-7834724A5FCE}" destId="{72F76496-7C83-4F24-825F-0D9059381E1F}" srcOrd="0" destOrd="0" presId="urn:microsoft.com/office/officeart/2005/8/layout/cycle2"/>
    <dgm:cxn modelId="{194769FA-010E-480A-9489-ADBFBDA1F68B}" type="presOf" srcId="{7CE59866-7C30-442B-9B2E-C781269F1F39}" destId="{BCC82245-A024-487C-9DD0-0785B807488A}" srcOrd="0" destOrd="0" presId="urn:microsoft.com/office/officeart/2005/8/layout/cycle2"/>
    <dgm:cxn modelId="{4769CBA7-0B9C-4A15-8DCD-4B5FBAB32EA9}" type="presOf" srcId="{FC01352A-55DE-4131-A4BE-5A735F1D7E70}" destId="{CA26DD44-6B8C-4DF2-B294-D697D105CBD1}" srcOrd="1" destOrd="0" presId="urn:microsoft.com/office/officeart/2005/8/layout/cycle2"/>
    <dgm:cxn modelId="{D286BD48-5E7F-4B63-8CA5-6272A2950B36}" type="presOf" srcId="{87ADF99A-885D-42D8-8465-143788D77772}" destId="{807B6C58-D2B5-4699-9997-0C50B3A1C476}" srcOrd="1" destOrd="0" presId="urn:microsoft.com/office/officeart/2005/8/layout/cycle2"/>
    <dgm:cxn modelId="{3A531181-5D21-473A-9A3F-0F3E96623E4B}" type="presOf" srcId="{3AB26DD9-E53A-4835-9CF4-C831808DA428}" destId="{037B7D9D-28DE-456D-89C8-C45C509E0467}" srcOrd="0" destOrd="0" presId="urn:microsoft.com/office/officeart/2005/8/layout/cycle2"/>
    <dgm:cxn modelId="{F41521AE-76EC-4636-B4D6-1857049E6B90}" type="presOf" srcId="{C6C6660A-010F-46F8-98BB-18CB773003A0}" destId="{37BCCE72-FA9E-4684-AF5F-7B15875698FB}" srcOrd="0" destOrd="0" presId="urn:microsoft.com/office/officeart/2005/8/layout/cycle2"/>
    <dgm:cxn modelId="{03C011B2-91BB-429D-833F-12A8DE3592C4}" type="presOf" srcId="{9D0D25B1-255B-4478-9617-4734DDFE9B85}" destId="{E0DFF215-DDA4-4F10-8A87-2B2E0741ECC9}" srcOrd="1" destOrd="0" presId="urn:microsoft.com/office/officeart/2005/8/layout/cycle2"/>
    <dgm:cxn modelId="{7DB09BB5-FB93-4AE4-AE20-0F7DB667109E}" type="presOf" srcId="{6F06513E-AC4B-4344-B08B-74A397F74D28}" destId="{63FC539C-1113-4D7F-A449-A785E2074155}" srcOrd="0" destOrd="0" presId="urn:microsoft.com/office/officeart/2005/8/layout/cycle2"/>
    <dgm:cxn modelId="{9AA0A1C9-FA6F-4E28-B56B-D7A171BAD9E7}" srcId="{FC9C1E26-C58B-4E63-BE11-DABBB223D903}" destId="{C6C6660A-010F-46F8-98BB-18CB773003A0}" srcOrd="2" destOrd="0" parTransId="{0EFB9B09-D0FE-41A6-B835-4347D2B85068}" sibTransId="{9D0D25B1-255B-4478-9617-4734DDFE9B85}"/>
    <dgm:cxn modelId="{F2F7D0E4-8C77-41EF-B3A1-CA10FAFCD2BF}" type="presOf" srcId="{FC01352A-55DE-4131-A4BE-5A735F1D7E70}" destId="{E6D70E5A-3AA5-47F5-B184-15849BD517B7}" srcOrd="0" destOrd="0" presId="urn:microsoft.com/office/officeart/2005/8/layout/cycle2"/>
    <dgm:cxn modelId="{1D45A57C-CEA5-475B-B2BC-98D7B09460B7}" type="presOf" srcId="{87ADF99A-885D-42D8-8465-143788D77772}" destId="{19573689-AC1E-4238-A7B9-AA6F3D16EFCC}" srcOrd="0" destOrd="0" presId="urn:microsoft.com/office/officeart/2005/8/layout/cycle2"/>
    <dgm:cxn modelId="{297FE97C-F735-45B6-A7CF-735BDCD8694E}" type="presOf" srcId="{7EC0D1BA-1458-4863-9DE4-A8C65D4A2973}" destId="{53E1B68B-8111-4FC2-A0BC-7B10BA375174}" srcOrd="0" destOrd="0" presId="urn:microsoft.com/office/officeart/2005/8/layout/cycle2"/>
    <dgm:cxn modelId="{D66BDCAE-C1BF-45F0-80DD-C0196B0C3B25}" srcId="{FC9C1E26-C58B-4E63-BE11-DABBB223D903}" destId="{6F06513E-AC4B-4344-B08B-74A397F74D28}" srcOrd="4" destOrd="0" parTransId="{BF89F00A-BF38-4611-92D2-D40014385C3E}" sibTransId="{FC01352A-55DE-4131-A4BE-5A735F1D7E70}"/>
    <dgm:cxn modelId="{DECB3E2B-92F2-4D93-8518-57D38A981C35}" type="presOf" srcId="{7EC0D1BA-1458-4863-9DE4-A8C65D4A2973}" destId="{0A749E86-2494-404E-A1A9-173EEEC1F6F2}" srcOrd="1" destOrd="0" presId="urn:microsoft.com/office/officeart/2005/8/layout/cycle2"/>
    <dgm:cxn modelId="{C7257218-D818-415F-A8FD-2691CDC9A945}" type="presParOf" srcId="{6A9A7AD5-704D-4152-A4E2-3FDCE6195AF2}" destId="{BCC82245-A024-487C-9DD0-0785B807488A}" srcOrd="0" destOrd="0" presId="urn:microsoft.com/office/officeart/2005/8/layout/cycle2"/>
    <dgm:cxn modelId="{CC99A8A4-6A6A-4C25-A409-BCB06EC41AFD}" type="presParOf" srcId="{6A9A7AD5-704D-4152-A4E2-3FDCE6195AF2}" destId="{037B7D9D-28DE-456D-89C8-C45C509E0467}" srcOrd="1" destOrd="0" presId="urn:microsoft.com/office/officeart/2005/8/layout/cycle2"/>
    <dgm:cxn modelId="{C678B55C-B53F-432D-9A74-404310B5F8E8}" type="presParOf" srcId="{037B7D9D-28DE-456D-89C8-C45C509E0467}" destId="{B8F87188-4D47-4471-8D73-C0910404F83D}" srcOrd="0" destOrd="0" presId="urn:microsoft.com/office/officeart/2005/8/layout/cycle2"/>
    <dgm:cxn modelId="{AA0BCE6F-D7E6-4945-B92D-8F35BD97A356}" type="presParOf" srcId="{6A9A7AD5-704D-4152-A4E2-3FDCE6195AF2}" destId="{1AB11FB2-91C4-431C-BCAA-2BB64B345819}" srcOrd="2" destOrd="0" presId="urn:microsoft.com/office/officeart/2005/8/layout/cycle2"/>
    <dgm:cxn modelId="{5F139EFC-6E1A-4524-9137-C4C454B8BFCB}" type="presParOf" srcId="{6A9A7AD5-704D-4152-A4E2-3FDCE6195AF2}" destId="{19573689-AC1E-4238-A7B9-AA6F3D16EFCC}" srcOrd="3" destOrd="0" presId="urn:microsoft.com/office/officeart/2005/8/layout/cycle2"/>
    <dgm:cxn modelId="{C5D765D3-58E6-4EFB-BDA2-25A5D83EDF73}" type="presParOf" srcId="{19573689-AC1E-4238-A7B9-AA6F3D16EFCC}" destId="{807B6C58-D2B5-4699-9997-0C50B3A1C476}" srcOrd="0" destOrd="0" presId="urn:microsoft.com/office/officeart/2005/8/layout/cycle2"/>
    <dgm:cxn modelId="{EF94C573-F4FD-4A98-8AAB-B346EA00DF11}" type="presParOf" srcId="{6A9A7AD5-704D-4152-A4E2-3FDCE6195AF2}" destId="{37BCCE72-FA9E-4684-AF5F-7B15875698FB}" srcOrd="4" destOrd="0" presId="urn:microsoft.com/office/officeart/2005/8/layout/cycle2"/>
    <dgm:cxn modelId="{64106E9B-EE62-49A5-A600-E1B0B15FC3AB}" type="presParOf" srcId="{6A9A7AD5-704D-4152-A4E2-3FDCE6195AF2}" destId="{5637A539-0A54-48EF-97E7-31CCD5D1CF1F}" srcOrd="5" destOrd="0" presId="urn:microsoft.com/office/officeart/2005/8/layout/cycle2"/>
    <dgm:cxn modelId="{9BC38176-3554-4685-A531-5C47DD104671}" type="presParOf" srcId="{5637A539-0A54-48EF-97E7-31CCD5D1CF1F}" destId="{E0DFF215-DDA4-4F10-8A87-2B2E0741ECC9}" srcOrd="0" destOrd="0" presId="urn:microsoft.com/office/officeart/2005/8/layout/cycle2"/>
    <dgm:cxn modelId="{6A6897BF-167C-40F1-920F-A20A5F3341E8}" type="presParOf" srcId="{6A9A7AD5-704D-4152-A4E2-3FDCE6195AF2}" destId="{72F76496-7C83-4F24-825F-0D9059381E1F}" srcOrd="6" destOrd="0" presId="urn:microsoft.com/office/officeart/2005/8/layout/cycle2"/>
    <dgm:cxn modelId="{9067D1A9-4AF2-4E06-A18E-75C2C52D14FB}" type="presParOf" srcId="{6A9A7AD5-704D-4152-A4E2-3FDCE6195AF2}" destId="{53E1B68B-8111-4FC2-A0BC-7B10BA375174}" srcOrd="7" destOrd="0" presId="urn:microsoft.com/office/officeart/2005/8/layout/cycle2"/>
    <dgm:cxn modelId="{973BF326-A4A4-4BEC-80D3-0B46FF0A8284}" type="presParOf" srcId="{53E1B68B-8111-4FC2-A0BC-7B10BA375174}" destId="{0A749E86-2494-404E-A1A9-173EEEC1F6F2}" srcOrd="0" destOrd="0" presId="urn:microsoft.com/office/officeart/2005/8/layout/cycle2"/>
    <dgm:cxn modelId="{DC487C32-2584-4659-AA45-B71BD9F0F91E}" type="presParOf" srcId="{6A9A7AD5-704D-4152-A4E2-3FDCE6195AF2}" destId="{63FC539C-1113-4D7F-A449-A785E2074155}" srcOrd="8" destOrd="0" presId="urn:microsoft.com/office/officeart/2005/8/layout/cycle2"/>
    <dgm:cxn modelId="{36E77334-C1BB-4E95-96A2-CB589E4B8E74}" type="presParOf" srcId="{6A9A7AD5-704D-4152-A4E2-3FDCE6195AF2}" destId="{E6D70E5A-3AA5-47F5-B184-15849BD517B7}" srcOrd="9" destOrd="0" presId="urn:microsoft.com/office/officeart/2005/8/layout/cycle2"/>
    <dgm:cxn modelId="{90F4A5B1-38E2-4FA9-9D7B-5035B0B27E1D}" type="presParOf" srcId="{E6D70E5A-3AA5-47F5-B184-15849BD517B7}" destId="{CA26DD44-6B8C-4DF2-B294-D697D105CB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C05338-CBFE-407D-B79B-F0AD04C8E0C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C00644AE-3704-4CA5-82A9-3DB86DD45C3B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dirty="0" smtClean="0"/>
            <a:t>S-phase</a:t>
          </a:r>
          <a:endParaRPr lang="en-US" dirty="0"/>
        </a:p>
      </dgm:t>
    </dgm:pt>
    <dgm:pt modelId="{7D2C4F98-9AF9-46AC-9922-227BC116C7D2}" type="parTrans" cxnId="{6D992296-1873-408E-8113-606F2E949956}">
      <dgm:prSet/>
      <dgm:spPr/>
      <dgm:t>
        <a:bodyPr/>
        <a:lstStyle/>
        <a:p>
          <a:endParaRPr lang="en-US"/>
        </a:p>
      </dgm:t>
    </dgm:pt>
    <dgm:pt modelId="{EC868013-0F78-429E-9AD6-269D8CBFA30E}" type="sibTrans" cxnId="{6D992296-1873-408E-8113-606F2E949956}">
      <dgm:prSet/>
      <dgm:spPr/>
      <dgm:t>
        <a:bodyPr/>
        <a:lstStyle/>
        <a:p>
          <a:endParaRPr lang="en-US"/>
        </a:p>
      </dgm:t>
    </dgm:pt>
    <dgm:pt modelId="{95D80B03-3C6E-4915-9BF3-03D83FCC55BF}">
      <dgm:prSet phldrT="[Tex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dirty="0" smtClean="0"/>
            <a:t>Gap-2</a:t>
          </a:r>
          <a:endParaRPr lang="en-US" dirty="0"/>
        </a:p>
      </dgm:t>
    </dgm:pt>
    <dgm:pt modelId="{25327A58-D665-4134-B449-56350D805556}" type="parTrans" cxnId="{59DC70C1-3737-487C-8109-B0ECBD356E44}">
      <dgm:prSet/>
      <dgm:spPr/>
      <dgm:t>
        <a:bodyPr/>
        <a:lstStyle/>
        <a:p>
          <a:endParaRPr lang="en-US"/>
        </a:p>
      </dgm:t>
    </dgm:pt>
    <dgm:pt modelId="{B18F9BC7-D4FD-4309-857F-637595AA769D}" type="sibTrans" cxnId="{59DC70C1-3737-487C-8109-B0ECBD356E44}">
      <dgm:prSet/>
      <dgm:spPr/>
      <dgm:t>
        <a:bodyPr/>
        <a:lstStyle/>
        <a:p>
          <a:endParaRPr lang="en-US"/>
        </a:p>
      </dgm:t>
    </dgm:pt>
    <dgm:pt modelId="{519BB744-1BFC-4389-92DA-E13192518B39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dirty="0" smtClean="0"/>
            <a:t>Gap-1</a:t>
          </a:r>
          <a:endParaRPr lang="en-US" dirty="0"/>
        </a:p>
      </dgm:t>
    </dgm:pt>
    <dgm:pt modelId="{AA4782D1-1A77-41E6-A04E-34C777D76F44}" type="parTrans" cxnId="{A25B6620-5DE1-451C-8778-48C23D1D0092}">
      <dgm:prSet/>
      <dgm:spPr/>
      <dgm:t>
        <a:bodyPr/>
        <a:lstStyle/>
        <a:p>
          <a:endParaRPr lang="en-US"/>
        </a:p>
      </dgm:t>
    </dgm:pt>
    <dgm:pt modelId="{2C0C8D7E-ACEA-4C57-B618-F5C782AA3DC2}" type="sibTrans" cxnId="{A25B6620-5DE1-451C-8778-48C23D1D0092}">
      <dgm:prSet/>
      <dgm:spPr/>
      <dgm:t>
        <a:bodyPr/>
        <a:lstStyle/>
        <a:p>
          <a:endParaRPr lang="en-US"/>
        </a:p>
      </dgm:t>
    </dgm:pt>
    <dgm:pt modelId="{13F27D4B-1873-4CE1-BD93-6BD6B8D34B9E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46068B6E-F501-4DB8-8693-5475398F1A73}" type="parTrans" cxnId="{25F06809-F1DE-45C7-99FF-EBAFE181A2AC}">
      <dgm:prSet/>
      <dgm:spPr/>
      <dgm:t>
        <a:bodyPr/>
        <a:lstStyle/>
        <a:p>
          <a:endParaRPr lang="en-US"/>
        </a:p>
      </dgm:t>
    </dgm:pt>
    <dgm:pt modelId="{0157CF6F-67E1-46C0-8E0D-617E29D5067C}" type="sibTrans" cxnId="{25F06809-F1DE-45C7-99FF-EBAFE181A2AC}">
      <dgm:prSet/>
      <dgm:spPr/>
      <dgm:t>
        <a:bodyPr/>
        <a:lstStyle/>
        <a:p>
          <a:endParaRPr lang="en-US"/>
        </a:p>
      </dgm:t>
    </dgm:pt>
    <dgm:pt modelId="{C5E2E1CF-8DA3-432D-A35D-4E384FAE0B9F}" type="pres">
      <dgm:prSet presAssocID="{D9C05338-CBFE-407D-B79B-F0AD04C8E0C8}" presName="compositeShape" presStyleCnt="0">
        <dgm:presLayoutVars>
          <dgm:chMax val="7"/>
          <dgm:dir/>
          <dgm:resizeHandles val="exact"/>
        </dgm:presLayoutVars>
      </dgm:prSet>
      <dgm:spPr/>
    </dgm:pt>
    <dgm:pt modelId="{02EACBA2-E5B6-4D04-8166-F36CB1ECC2C9}" type="pres">
      <dgm:prSet presAssocID="{D9C05338-CBFE-407D-B79B-F0AD04C8E0C8}" presName="wedge1" presStyleLbl="node1" presStyleIdx="0" presStyleCnt="4" custScaleX="97357" custScaleY="98239" custLinFactNeighborX="-10447" custLinFactNeighborY="-228"/>
      <dgm:spPr/>
      <dgm:t>
        <a:bodyPr/>
        <a:lstStyle/>
        <a:p>
          <a:endParaRPr lang="en-US"/>
        </a:p>
      </dgm:t>
    </dgm:pt>
    <dgm:pt modelId="{BC9D025E-B9C7-4ECA-A196-71469E4488E4}" type="pres">
      <dgm:prSet presAssocID="{D9C05338-CBFE-407D-B79B-F0AD04C8E0C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2454D-9705-487B-BE09-701C10B71832}" type="pres">
      <dgm:prSet presAssocID="{D9C05338-CBFE-407D-B79B-F0AD04C8E0C8}" presName="wedge2" presStyleLbl="node1" presStyleIdx="1" presStyleCnt="4" custAng="5400000" custLinFactNeighborX="-5688" custLinFactNeighborY="-4584"/>
      <dgm:spPr/>
      <dgm:t>
        <a:bodyPr/>
        <a:lstStyle/>
        <a:p>
          <a:endParaRPr lang="en-US"/>
        </a:p>
      </dgm:t>
    </dgm:pt>
    <dgm:pt modelId="{B375BA68-8C51-46C8-A7BF-C576EE44C126}" type="pres">
      <dgm:prSet presAssocID="{D9C05338-CBFE-407D-B79B-F0AD04C8E0C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22C9C-C9B8-45B4-90C8-0E6C278C42CF}" type="pres">
      <dgm:prSet presAssocID="{D9C05338-CBFE-407D-B79B-F0AD04C8E0C8}" presName="wedge3" presStyleLbl="node1" presStyleIdx="2" presStyleCnt="4" custAng="16200000" custLinFactNeighborX="-5637" custLinFactNeighborY="-4532"/>
      <dgm:spPr/>
      <dgm:t>
        <a:bodyPr/>
        <a:lstStyle/>
        <a:p>
          <a:endParaRPr lang="en-US"/>
        </a:p>
      </dgm:t>
    </dgm:pt>
    <dgm:pt modelId="{C1D08A6E-D54F-4522-BF02-A39D92F33C9B}" type="pres">
      <dgm:prSet presAssocID="{D9C05338-CBFE-407D-B79B-F0AD04C8E0C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EDF05-FAEB-4049-A230-574C8ED9ADD7}" type="pres">
      <dgm:prSet presAssocID="{D9C05338-CBFE-407D-B79B-F0AD04C8E0C8}" presName="wedge4" presStyleLbl="node1" presStyleIdx="3" presStyleCnt="4" custAng="0" custLinFactNeighborX="-6247" custLinFactNeighborY="-3426"/>
      <dgm:spPr/>
      <dgm:t>
        <a:bodyPr/>
        <a:lstStyle/>
        <a:p>
          <a:endParaRPr lang="en-US"/>
        </a:p>
      </dgm:t>
    </dgm:pt>
    <dgm:pt modelId="{7966B153-0502-487A-8862-9AB5713F0502}" type="pres">
      <dgm:prSet presAssocID="{D9C05338-CBFE-407D-B79B-F0AD04C8E0C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24998D-D78D-46BC-9D45-BA56495F38BA}" type="presOf" srcId="{C00644AE-3704-4CA5-82A9-3DB86DD45C3B}" destId="{BC9D025E-B9C7-4ECA-A196-71469E4488E4}" srcOrd="1" destOrd="0" presId="urn:microsoft.com/office/officeart/2005/8/layout/chart3"/>
    <dgm:cxn modelId="{90E55FAE-C341-4B3D-9BC0-7A8A8111718A}" type="presOf" srcId="{C00644AE-3704-4CA5-82A9-3DB86DD45C3B}" destId="{02EACBA2-E5B6-4D04-8166-F36CB1ECC2C9}" srcOrd="0" destOrd="0" presId="urn:microsoft.com/office/officeart/2005/8/layout/chart3"/>
    <dgm:cxn modelId="{59DC70C1-3737-487C-8109-B0ECBD356E44}" srcId="{D9C05338-CBFE-407D-B79B-F0AD04C8E0C8}" destId="{95D80B03-3C6E-4915-9BF3-03D83FCC55BF}" srcOrd="2" destOrd="0" parTransId="{25327A58-D665-4134-B449-56350D805556}" sibTransId="{B18F9BC7-D4FD-4309-857F-637595AA769D}"/>
    <dgm:cxn modelId="{A25B6620-5DE1-451C-8778-48C23D1D0092}" srcId="{D9C05338-CBFE-407D-B79B-F0AD04C8E0C8}" destId="{519BB744-1BFC-4389-92DA-E13192518B39}" srcOrd="3" destOrd="0" parTransId="{AA4782D1-1A77-41E6-A04E-34C777D76F44}" sibTransId="{2C0C8D7E-ACEA-4C57-B618-F5C782AA3DC2}"/>
    <dgm:cxn modelId="{E4F948D4-3F10-4DC4-AFD9-3826D6967B49}" type="presOf" srcId="{13F27D4B-1873-4CE1-BD93-6BD6B8D34B9E}" destId="{A802454D-9705-487B-BE09-701C10B71832}" srcOrd="0" destOrd="0" presId="urn:microsoft.com/office/officeart/2005/8/layout/chart3"/>
    <dgm:cxn modelId="{189C3248-A11F-4D3A-9202-50A1DB5E4265}" type="presOf" srcId="{95D80B03-3C6E-4915-9BF3-03D83FCC55BF}" destId="{D8322C9C-C9B8-45B4-90C8-0E6C278C42CF}" srcOrd="0" destOrd="0" presId="urn:microsoft.com/office/officeart/2005/8/layout/chart3"/>
    <dgm:cxn modelId="{F200EBE7-8478-4312-B827-5976C23700DE}" type="presOf" srcId="{95D80B03-3C6E-4915-9BF3-03D83FCC55BF}" destId="{C1D08A6E-D54F-4522-BF02-A39D92F33C9B}" srcOrd="1" destOrd="0" presId="urn:microsoft.com/office/officeart/2005/8/layout/chart3"/>
    <dgm:cxn modelId="{CB371458-4C50-431E-99AB-1E1FEFB15E17}" type="presOf" srcId="{D9C05338-CBFE-407D-B79B-F0AD04C8E0C8}" destId="{C5E2E1CF-8DA3-432D-A35D-4E384FAE0B9F}" srcOrd="0" destOrd="0" presId="urn:microsoft.com/office/officeart/2005/8/layout/chart3"/>
    <dgm:cxn modelId="{BA8F13F8-FF15-442E-A2E8-081B04508149}" type="presOf" srcId="{13F27D4B-1873-4CE1-BD93-6BD6B8D34B9E}" destId="{B375BA68-8C51-46C8-A7BF-C576EE44C126}" srcOrd="1" destOrd="0" presId="urn:microsoft.com/office/officeart/2005/8/layout/chart3"/>
    <dgm:cxn modelId="{25F06809-F1DE-45C7-99FF-EBAFE181A2AC}" srcId="{D9C05338-CBFE-407D-B79B-F0AD04C8E0C8}" destId="{13F27D4B-1873-4CE1-BD93-6BD6B8D34B9E}" srcOrd="1" destOrd="0" parTransId="{46068B6E-F501-4DB8-8693-5475398F1A73}" sibTransId="{0157CF6F-67E1-46C0-8E0D-617E29D5067C}"/>
    <dgm:cxn modelId="{09D151D0-8D3F-408B-8347-D608E6918219}" type="presOf" srcId="{519BB744-1BFC-4389-92DA-E13192518B39}" destId="{7966B153-0502-487A-8862-9AB5713F0502}" srcOrd="1" destOrd="0" presId="urn:microsoft.com/office/officeart/2005/8/layout/chart3"/>
    <dgm:cxn modelId="{6D992296-1873-408E-8113-606F2E949956}" srcId="{D9C05338-CBFE-407D-B79B-F0AD04C8E0C8}" destId="{C00644AE-3704-4CA5-82A9-3DB86DD45C3B}" srcOrd="0" destOrd="0" parTransId="{7D2C4F98-9AF9-46AC-9922-227BC116C7D2}" sibTransId="{EC868013-0F78-429E-9AD6-269D8CBFA30E}"/>
    <dgm:cxn modelId="{F0FB4138-8E86-430D-A9BF-5ABB39A6CB87}" type="presOf" srcId="{519BB744-1BFC-4389-92DA-E13192518B39}" destId="{962EDF05-FAEB-4049-A230-574C8ED9ADD7}" srcOrd="0" destOrd="0" presId="urn:microsoft.com/office/officeart/2005/8/layout/chart3"/>
    <dgm:cxn modelId="{09C8AE09-FEFA-4638-9D51-60B65EAF36AA}" type="presParOf" srcId="{C5E2E1CF-8DA3-432D-A35D-4E384FAE0B9F}" destId="{02EACBA2-E5B6-4D04-8166-F36CB1ECC2C9}" srcOrd="0" destOrd="0" presId="urn:microsoft.com/office/officeart/2005/8/layout/chart3"/>
    <dgm:cxn modelId="{9C47EC71-82A1-44E3-A451-F5066763F173}" type="presParOf" srcId="{C5E2E1CF-8DA3-432D-A35D-4E384FAE0B9F}" destId="{BC9D025E-B9C7-4ECA-A196-71469E4488E4}" srcOrd="1" destOrd="0" presId="urn:microsoft.com/office/officeart/2005/8/layout/chart3"/>
    <dgm:cxn modelId="{9A8DEEEA-B3E1-4FAF-8472-008C77780174}" type="presParOf" srcId="{C5E2E1CF-8DA3-432D-A35D-4E384FAE0B9F}" destId="{A802454D-9705-487B-BE09-701C10B71832}" srcOrd="2" destOrd="0" presId="urn:microsoft.com/office/officeart/2005/8/layout/chart3"/>
    <dgm:cxn modelId="{99555A73-B6FB-4B7C-AB96-2EA8773CCE96}" type="presParOf" srcId="{C5E2E1CF-8DA3-432D-A35D-4E384FAE0B9F}" destId="{B375BA68-8C51-46C8-A7BF-C576EE44C126}" srcOrd="3" destOrd="0" presId="urn:microsoft.com/office/officeart/2005/8/layout/chart3"/>
    <dgm:cxn modelId="{53D4B57F-7F54-41FB-8BF4-EE63A685A018}" type="presParOf" srcId="{C5E2E1CF-8DA3-432D-A35D-4E384FAE0B9F}" destId="{D8322C9C-C9B8-45B4-90C8-0E6C278C42CF}" srcOrd="4" destOrd="0" presId="urn:microsoft.com/office/officeart/2005/8/layout/chart3"/>
    <dgm:cxn modelId="{F4C8224D-42B8-47B2-A0D3-5DDEBC2C476B}" type="presParOf" srcId="{C5E2E1CF-8DA3-432D-A35D-4E384FAE0B9F}" destId="{C1D08A6E-D54F-4522-BF02-A39D92F33C9B}" srcOrd="5" destOrd="0" presId="urn:microsoft.com/office/officeart/2005/8/layout/chart3"/>
    <dgm:cxn modelId="{18192FE3-FE0C-4EE1-A2B8-09F966AA6D0C}" type="presParOf" srcId="{C5E2E1CF-8DA3-432D-A35D-4E384FAE0B9F}" destId="{962EDF05-FAEB-4049-A230-574C8ED9ADD7}" srcOrd="6" destOrd="0" presId="urn:microsoft.com/office/officeart/2005/8/layout/chart3"/>
    <dgm:cxn modelId="{730FBEF0-6EC7-48B0-B295-D67E377C0834}" type="presParOf" srcId="{C5E2E1CF-8DA3-432D-A35D-4E384FAE0B9F}" destId="{7966B153-0502-487A-8862-9AB5713F0502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ACBA2-E5B6-4D04-8166-F36CB1ECC2C9}">
      <dsp:nvSpPr>
        <dsp:cNvPr id="0" name=""/>
        <dsp:cNvSpPr/>
      </dsp:nvSpPr>
      <dsp:spPr>
        <a:xfrm>
          <a:off x="1203230" y="242256"/>
          <a:ext cx="3091570" cy="3119578"/>
        </a:xfrm>
        <a:prstGeom prst="pie">
          <a:avLst>
            <a:gd name="adj1" fmla="val 16200000"/>
            <a:gd name="adj2" fmla="val 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S-phase</a:t>
          </a:r>
          <a:endParaRPr lang="en-US" sz="3000" kern="1200" dirty="0"/>
        </a:p>
      </dsp:txBody>
      <dsp:txXfrm>
        <a:off x="2784348" y="819378"/>
        <a:ext cx="1140936" cy="928445"/>
      </dsp:txXfrm>
    </dsp:sp>
    <dsp:sp modelId="{A802454D-9705-487B-BE09-701C10B71832}">
      <dsp:nvSpPr>
        <dsp:cNvPr id="0" name=""/>
        <dsp:cNvSpPr/>
      </dsp:nvSpPr>
      <dsp:spPr>
        <a:xfrm rot="5400000">
          <a:off x="1178563" y="209795"/>
          <a:ext cx="3175499" cy="3175499"/>
        </a:xfrm>
        <a:prstGeom prst="pie">
          <a:avLst>
            <a:gd name="adj1" fmla="val 0"/>
            <a:gd name="adj2" fmla="val 540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1651107" y="1967661"/>
        <a:ext cx="1171910" cy="945089"/>
      </dsp:txXfrm>
    </dsp:sp>
    <dsp:sp modelId="{D8322C9C-C9B8-45B4-90C8-0E6C278C42CF}">
      <dsp:nvSpPr>
        <dsp:cNvPr id="0" name=""/>
        <dsp:cNvSpPr/>
      </dsp:nvSpPr>
      <dsp:spPr>
        <a:xfrm rot="16200000">
          <a:off x="1180183" y="211447"/>
          <a:ext cx="3175499" cy="3175499"/>
        </a:xfrm>
        <a:prstGeom prst="pie">
          <a:avLst>
            <a:gd name="adj1" fmla="val 5400000"/>
            <a:gd name="adj2" fmla="val 1080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Gap-2</a:t>
          </a:r>
          <a:endParaRPr lang="en-US" sz="3000" kern="1200" dirty="0"/>
        </a:p>
      </dsp:txBody>
      <dsp:txXfrm>
        <a:off x="2711226" y="1969312"/>
        <a:ext cx="1171910" cy="945089"/>
      </dsp:txXfrm>
    </dsp:sp>
    <dsp:sp modelId="{962EDF05-FAEB-4049-A230-574C8ED9ADD7}">
      <dsp:nvSpPr>
        <dsp:cNvPr id="0" name=""/>
        <dsp:cNvSpPr/>
      </dsp:nvSpPr>
      <dsp:spPr>
        <a:xfrm>
          <a:off x="1160812" y="246568"/>
          <a:ext cx="3175499" cy="3175499"/>
        </a:xfrm>
        <a:prstGeom prst="pie">
          <a:avLst>
            <a:gd name="adj1" fmla="val 10800000"/>
            <a:gd name="adj2" fmla="val 1620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Gap-1</a:t>
          </a:r>
          <a:endParaRPr lang="en-US" sz="3000" kern="1200" dirty="0"/>
        </a:p>
      </dsp:txBody>
      <dsp:txXfrm>
        <a:off x="1519946" y="832523"/>
        <a:ext cx="1171910" cy="945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5D9B-C281-4AA0-A380-A304DF324C2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DB69-5D28-4567-A831-A98C2E77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8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6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3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87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76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0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3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4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7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4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89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4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3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96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35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7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42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41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11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15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40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1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0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9.png"/><Relationship Id="rId3" Type="http://schemas.openxmlformats.org/officeDocument/2006/relationships/image" Target="../media/image22.jp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8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27.png"/><Relationship Id="rId5" Type="http://schemas.openxmlformats.org/officeDocument/2006/relationships/image" Target="../media/image17.jpg"/><Relationship Id="rId15" Type="http://schemas.openxmlformats.org/officeDocument/2006/relationships/image" Target="../media/image31.jpg"/><Relationship Id="rId10" Type="http://schemas.microsoft.com/office/2007/relationships/diagramDrawing" Target="../diagrams/drawing2.xml"/><Relationship Id="rId4" Type="http://schemas.openxmlformats.org/officeDocument/2006/relationships/image" Target="../media/image16.jpg"/><Relationship Id="rId9" Type="http://schemas.openxmlformats.org/officeDocument/2006/relationships/diagramColors" Target="../diagrams/colors2.xml"/><Relationship Id="rId1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taslima.afroz1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AE%E0%A7%87%E0%A6%B0%E0%A7%81%E0%A6%A6%E0%A6%A3%E0%A7%8D%E0%A6%A1%E0%A7%80_%E0%A6%AA%E0%A7%8D%E0%A6%B0%E0%A6%BE%E0%A6%A3%E0%A7%8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ely-12PCS-font-b-3D-b-font-PVC-Magnet-font-b-Butterflies-b-font-DIY-f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654" y="0"/>
            <a:ext cx="8402693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64014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WELCOME</a:t>
            </a:r>
          </a:p>
        </p:txBody>
      </p:sp>
      <p:pic>
        <p:nvPicPr>
          <p:cNvPr id="4" name="Picture 3" descr="C:\Users\Shawon\Downloads\Connective tissue\principal-clipart-327288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6450" y="3024187"/>
            <a:ext cx="2495550" cy="35623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81C547-DD39-4CA4-B924-BA80F54C6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" y="109537"/>
            <a:ext cx="1169585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478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/>
        </p:nvGraphicFramePr>
        <p:xfrm>
          <a:off x="1524000" y="0"/>
          <a:ext cx="8839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4876800" y="2286000"/>
            <a:ext cx="2667000" cy="1905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মাইটোসিসের বৈশিষ্ট্য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0"/>
            <a:ext cx="2057400" cy="1600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1600200"/>
            <a:ext cx="2514600" cy="1752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4419600"/>
            <a:ext cx="2895600" cy="1905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76600" y="4114800"/>
            <a:ext cx="2667000" cy="2286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62200" y="1447800"/>
            <a:ext cx="2514600" cy="22098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4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11" y="857252"/>
            <a:ext cx="4046962" cy="514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75" y="4412012"/>
            <a:ext cx="1273143" cy="901214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7326286" y="2679181"/>
            <a:ext cx="2912760" cy="2592239"/>
            <a:chOff x="8250319" y="2050581"/>
            <a:chExt cx="3883680" cy="3456319"/>
          </a:xfrm>
        </p:grpSpPr>
        <p:sp>
          <p:nvSpPr>
            <p:cNvPr id="17" name="TextBox 16"/>
            <p:cNvSpPr txBox="1"/>
            <p:nvPr/>
          </p:nvSpPr>
          <p:spPr>
            <a:xfrm>
              <a:off x="9340091" y="4768236"/>
              <a:ext cx="17021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প্রোফেজ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319" y="2050581"/>
              <a:ext cx="3883680" cy="2749122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7235009" y="2309309"/>
            <a:ext cx="2929596" cy="2576395"/>
            <a:chOff x="7988748" y="1768385"/>
            <a:chExt cx="3906128" cy="34351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8748" y="1768385"/>
              <a:ext cx="3906128" cy="27650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863515" y="4464915"/>
              <a:ext cx="27927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প্রো-মেটাফেজ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968981" y="2842949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2217653" y="558049"/>
            <a:ext cx="5985732" cy="3780356"/>
            <a:chOff x="1070174" y="-117020"/>
            <a:chExt cx="7980976" cy="5040474"/>
          </a:xfrm>
        </p:grpSpPr>
        <p:graphicFrame>
          <p:nvGraphicFramePr>
            <p:cNvPr id="102" name="Diagram 101"/>
            <p:cNvGraphicFramePr/>
            <p:nvPr>
              <p:extLst/>
            </p:nvPr>
          </p:nvGraphicFramePr>
          <p:xfrm>
            <a:off x="1070174" y="-117020"/>
            <a:ext cx="7980976" cy="50404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cxnSp>
          <p:nvCxnSpPr>
            <p:cNvPr id="104" name="Straight Connector 103"/>
            <p:cNvCxnSpPr/>
            <p:nvPr/>
          </p:nvCxnSpPr>
          <p:spPr>
            <a:xfrm flipH="1">
              <a:off x="4244823" y="2272520"/>
              <a:ext cx="472447" cy="20581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3527767" y="2347157"/>
              <a:ext cx="1151402" cy="16534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3052802" y="2313830"/>
              <a:ext cx="1675974" cy="1177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2709149" y="2335797"/>
              <a:ext cx="1951883" cy="4638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54723" flipH="1">
            <a:off x="4697182" y="3547304"/>
            <a:ext cx="488438" cy="1424425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247836">
            <a:off x="2913195" y="1223712"/>
            <a:ext cx="447698" cy="1936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151506">
            <a:off x="3193615" y="2380826"/>
            <a:ext cx="492404" cy="1343333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2771021">
            <a:off x="3739261" y="2905115"/>
            <a:ext cx="167599" cy="11189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10"/>
          <p:cNvSpPr/>
          <p:nvPr/>
        </p:nvSpPr>
        <p:spPr>
          <a:xfrm rot="747883">
            <a:off x="4269092" y="3401098"/>
            <a:ext cx="151675" cy="10785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72" y="846199"/>
            <a:ext cx="1525047" cy="938579"/>
          </a:xfrm>
          <a:prstGeom prst="rect">
            <a:avLst/>
          </a:prstGeom>
        </p:spPr>
      </p:pic>
      <p:grpSp>
        <p:nvGrpSpPr>
          <p:cNvPr id="127" name="Group 126"/>
          <p:cNvGrpSpPr/>
          <p:nvPr/>
        </p:nvGrpSpPr>
        <p:grpSpPr>
          <a:xfrm>
            <a:off x="7266207" y="2019095"/>
            <a:ext cx="2782406" cy="2542665"/>
            <a:chOff x="7602954" y="2547256"/>
            <a:chExt cx="3709874" cy="3390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954" y="2547256"/>
              <a:ext cx="3709874" cy="2712904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8500190" y="5198811"/>
              <a:ext cx="1772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মেটাফেজ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65015" y="1954686"/>
            <a:ext cx="3020458" cy="2632040"/>
            <a:chOff x="7699900" y="2116662"/>
            <a:chExt cx="4027277" cy="35093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00" y="2116662"/>
              <a:ext cx="4027277" cy="2646081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8537225" y="4887385"/>
              <a:ext cx="20008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অ্যানাফেজ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145410" y="1987949"/>
            <a:ext cx="3283508" cy="2757709"/>
            <a:chOff x="7699900" y="779489"/>
            <a:chExt cx="4378010" cy="36769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900" y="779489"/>
              <a:ext cx="4378010" cy="2938281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8754256" y="3717771"/>
              <a:ext cx="19444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টেলোফেজ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6944919" y="1275462"/>
            <a:ext cx="34249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কোষচক্রটি লক্ষ্য করঃ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28219" y="5385587"/>
            <a:ext cx="4950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       মাইটোসিস কোষ বিভাজনের ধাপসমূহ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Up Arrow 2"/>
          <p:cNvSpPr/>
          <p:nvPr/>
        </p:nvSpPr>
        <p:spPr>
          <a:xfrm rot="17388310">
            <a:off x="4254538" y="1136494"/>
            <a:ext cx="2322196" cy="3321489"/>
          </a:xfrm>
          <a:prstGeom prst="leftUpArrow">
            <a:avLst>
              <a:gd name="adj1" fmla="val 3028"/>
              <a:gd name="adj2" fmla="val 4936"/>
              <a:gd name="adj3" fmla="val 5608"/>
            </a:avLst>
          </a:prstGeom>
          <a:solidFill>
            <a:srgbClr val="F490EF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261750" y="2144061"/>
            <a:ext cx="311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বিভাজন শেষে একটি কোষ থেকে দুটি কোষ উৎপন্ন হয়।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2445" y="3131784"/>
            <a:ext cx="3641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7489" y="1915587"/>
            <a:ext cx="3494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G-</a:t>
            </a:r>
            <a:r>
              <a:rPr lang="en-US" sz="2700" dirty="0"/>
              <a:t>1.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G-</a:t>
            </a:r>
            <a:r>
              <a:rPr lang="en-US" sz="2700" dirty="0"/>
              <a:t>2.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S-phase 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                 ইন্টারফেজ (প্রস্তুতি পর্যায়)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98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22" presetClass="entr" presetSubtype="1" repeatCount="3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" grpId="0" animBg="1"/>
      <p:bldP spid="8" grpId="0"/>
      <p:bldP spid="22" grpId="0"/>
      <p:bldP spid="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4" t="41643" r="2494" b="23036"/>
          <a:stretch/>
        </p:blipFill>
        <p:spPr>
          <a:xfrm rot="5400000">
            <a:off x="2064646" y="2328931"/>
            <a:ext cx="1464875" cy="1981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47644" r="58501" b="23036"/>
          <a:stretch/>
        </p:blipFill>
        <p:spPr>
          <a:xfrm>
            <a:off x="1524001" y="2480553"/>
            <a:ext cx="1860411" cy="1691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2" t="41643" r="19496" b="23036"/>
          <a:stretch/>
        </p:blipFill>
        <p:spPr>
          <a:xfrm>
            <a:off x="1976203" y="2412000"/>
            <a:ext cx="1839532" cy="1602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44407" r="38498" b="26415"/>
          <a:stretch/>
        </p:blipFill>
        <p:spPr>
          <a:xfrm>
            <a:off x="1748772" y="2330458"/>
            <a:ext cx="1858229" cy="1765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6" r="78504" b="23036"/>
          <a:stretch/>
        </p:blipFill>
        <p:spPr>
          <a:xfrm>
            <a:off x="1666992" y="2330459"/>
            <a:ext cx="2162598" cy="19915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453" y="2236791"/>
            <a:ext cx="2776866" cy="2384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ধাপসমূহ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19837" y="1447801"/>
            <a:ext cx="1524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0141527" y="1638301"/>
            <a:ext cx="1828800" cy="4264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0446327" y="3238500"/>
            <a:ext cx="1524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586664" y="6262688"/>
            <a:ext cx="1385455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400" dirty="0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60539" y="5525780"/>
            <a:ext cx="1295400" cy="402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283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7448 -0.3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55573 -0.246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6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0208 L 0.54045 -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54167 0.2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36076 0.34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87"/>
          <a:stretch/>
        </p:blipFill>
        <p:spPr>
          <a:xfrm>
            <a:off x="2857500" y="314326"/>
            <a:ext cx="6900863" cy="2043113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76559"/>
              </p:ext>
            </p:extLst>
          </p:nvPr>
        </p:nvGraphicFramePr>
        <p:xfrm>
          <a:off x="4357687" y="2357439"/>
          <a:ext cx="3057526" cy="25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7687" y="2357439"/>
                        <a:ext cx="3057526" cy="257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53444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 descr="C:\Users\user\Pictures\BrambleLeaf_CrossPolarisedLight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831" y="838348"/>
            <a:ext cx="3026792" cy="2971653"/>
          </a:xfrm>
          <a:prstGeom prst="rect">
            <a:avLst/>
          </a:prstGeom>
          <a:noFill/>
        </p:spPr>
      </p:pic>
      <p:pic>
        <p:nvPicPr>
          <p:cNvPr id="15" name="Picture 3" descr="C:\Users\user\Pictures\elodea2.jpg"/>
          <p:cNvPicPr>
            <a:picLocks noChangeAspect="1" noChangeArrowheads="1"/>
          </p:cNvPicPr>
          <p:nvPr/>
        </p:nvPicPr>
        <p:blipFill rotWithShape="1">
          <a:blip r:embed="rId4"/>
          <a:srcRect r="44118"/>
          <a:stretch/>
        </p:blipFill>
        <p:spPr bwMode="auto">
          <a:xfrm>
            <a:off x="3521865" y="893289"/>
            <a:ext cx="1324759" cy="1214362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6" r="81413" b="16032"/>
          <a:stretch/>
        </p:blipFill>
        <p:spPr>
          <a:xfrm>
            <a:off x="4119112" y="4112783"/>
            <a:ext cx="1752600" cy="22116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4" t="17036" r="60180" b="16032"/>
          <a:stretch/>
        </p:blipFill>
        <p:spPr>
          <a:xfrm>
            <a:off x="5736833" y="4020793"/>
            <a:ext cx="2089528" cy="21990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6" t="17036" r="39511" b="16032"/>
          <a:stretch/>
        </p:blipFill>
        <p:spPr>
          <a:xfrm>
            <a:off x="7983869" y="3958110"/>
            <a:ext cx="2209799" cy="24548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4" t="17036" r="19062" b="16032"/>
          <a:stretch/>
        </p:blipFill>
        <p:spPr>
          <a:xfrm>
            <a:off x="7995509" y="1234126"/>
            <a:ext cx="2001036" cy="22229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7" t="17036" r="-1075" b="16032"/>
          <a:stretch/>
        </p:blipFill>
        <p:spPr>
          <a:xfrm>
            <a:off x="5736834" y="849468"/>
            <a:ext cx="1808709" cy="2260414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5468519" y="5283087"/>
            <a:ext cx="42938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36929" y="5344288"/>
            <a:ext cx="438923" cy="4374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085121" y="3634106"/>
            <a:ext cx="43240" cy="4866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817040" y="2119981"/>
            <a:ext cx="51762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73380" y="3158084"/>
            <a:ext cx="279446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কোষের বিভাজন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4664926" y="6219840"/>
            <a:ext cx="1524000" cy="302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6346433" y="6066046"/>
            <a:ext cx="1828800" cy="346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883549" y="6081774"/>
            <a:ext cx="1524000" cy="3311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8933149" y="3056730"/>
            <a:ext cx="1524000" cy="387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7221868" y="488324"/>
            <a:ext cx="1524000" cy="361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444365" y="296301"/>
            <a:ext cx="388485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কোষের বিভাজন দেখছ?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954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C 0.00104 0.07963 0.00364 0.17245 -0.00365 0.21875 C -0.00313 0.25602 -0.00347 0.28912 -0.00729 0.3044 C -0.01007 0.41343 -0.02622 0.43079 -0.03906 0.46574 C -0.06337 0.46319 -0.08837 0.46366 -0.11198 0.45995 C -0.11372 0.45995 -0.11597 0.45926 -0.1191 0.45463 C -0.12031 0.45139 -0.12604 0.42731 -0.12431 0.42755 " pathEditMode="relative" rAng="21240000" ptsTypes="AAAAAAA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238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3624" y="142875"/>
            <a:ext cx="1010652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জীবদেহে মাইটোসিসের গুরুত্ব অপরিসীম।নিচে মাইটোসিস প্রক্রিয়ার গুরুত্ব দেয়া হলো-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দেহগঠন এবং দৈহিক বৃদ্ধিতে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এককোষী,প্রকৃতকোষী জীবের বংশবৃদ্ধিতে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জননাঙ্গ সৃষ্টি এবং জনন কোষের সংখ্যা বৃদ্ধিতে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 নিদির্ষ্ট আকার-আয়তন রক্ষায়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ও সাইটোপ্লাজমের ভারসাম্য রক্ষায়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 সমতা রক্ষায়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ক্ষতস্থান পূরণে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ক্রমাগত ক্ষয়পূরণে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পুন;সৃষ্টিতে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গুনগত বৈশিষ্ট্যের স্থিতিশীলতা রক্ষায়</a:t>
            </a:r>
          </a:p>
          <a:p>
            <a:pPr marL="342900" indent="-342900">
              <a:buFont typeface="+mj-lt"/>
              <a:buAutoNum type="arabicPeriod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উলেখ্য যে অনিয়ন্ত্রিত মাইটোসিসের ফলে টিউমার ,ক্যান্সারের মতো রোগ হয়ে থাকে।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451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89505" y="384520"/>
            <a:ext cx="2743200" cy="8037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977" y="3788091"/>
            <a:ext cx="840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ধাপে নিউক্লিয়াস আকারে বড় হয়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প্রোফেজ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খ)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প্রো-মেটাফেজ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গ)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মেটাফেজ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ঘ)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অ্যানাফেজ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133600" y="4179029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214" y="145416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ক্রোমাটিড 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3027" y="2234505"/>
            <a:ext cx="4887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সেন্ট্রোমিয়ারের বিভাজন কখন শুরু হয় ?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4452" y="2928725"/>
            <a:ext cx="8204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আকর্ষণ তন্তু কখন কীভাবে সৃষ্টি হয়?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8"/>
          <a:stretch/>
        </p:blipFill>
        <p:spPr>
          <a:xfrm>
            <a:off x="8238084" y="310314"/>
            <a:ext cx="3480896" cy="27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35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3" grpId="0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52762" y="588570"/>
            <a:ext cx="5486400" cy="9116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3812" y="1500187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endParaRPr lang="bn-I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ক্রোমাটিড</a:t>
            </a:r>
          </a:p>
          <a:p>
            <a:pPr algn="ctr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সেন্ট্রোমিয়ার</a:t>
            </a:r>
          </a:p>
          <a:p>
            <a:pPr algn="ctr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সেন্ট্রোজোম</a:t>
            </a:r>
          </a:p>
          <a:p>
            <a:pPr algn="ctr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</a:p>
          <a:p>
            <a:pPr algn="ctr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অ্যাস্টার রশ্মি</a:t>
            </a:r>
          </a:p>
          <a:p>
            <a:pPr algn="ctr"/>
            <a:r>
              <a:rPr lang="bn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স্পিন্ডল তন্তু</a:t>
            </a:r>
          </a:p>
          <a:p>
            <a:pPr algn="ctr"/>
            <a:endParaRPr lang="bn-I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60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3988" y="1057275"/>
            <a:ext cx="3284623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3749" y="3148012"/>
            <a:ext cx="8367713" cy="2057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945899" y="257175"/>
            <a:ext cx="3860800" cy="762000"/>
          </a:xfrm>
          <a:prstGeom prst="triangle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User\Desktop\Gastic\Kids_homew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44" y="3769518"/>
            <a:ext cx="2699481" cy="2871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7420" y="3738561"/>
            <a:ext cx="813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 সুফল এবং কুফল </a:t>
            </a:r>
            <a:r>
              <a:rPr lang="bn-I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4009" cy="30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8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28600"/>
            <a:ext cx="3048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27651" name="Picture 3" descr="C:\Users\kamal\Desktop\photo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057400"/>
            <a:ext cx="5791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731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4800" y="4564372"/>
            <a:ext cx="4139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8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3" algn="ctr" defTabSz="914218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4218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endParaRPr lang="bn-BD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1" y="249754"/>
            <a:ext cx="7885643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1" y="1447800"/>
            <a:ext cx="5515999" cy="5107138"/>
            <a:chOff x="304800" y="1447800"/>
            <a:chExt cx="5515999" cy="5107138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3631061"/>
              <a:ext cx="5515999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তাসলিমা আফরোজ</a:t>
              </a:r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(প্রাণিবিদ্যা)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এম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ফাস্ট ক্লাশ (ফাস্ট)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সেরা শিক্ষক ও সেরা ক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ন্টেন্ট নির্মাতা</a:t>
              </a:r>
            </a:p>
            <a:p>
              <a:pPr algn="just"/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আরামবাগ হাই স্কুল এন্ড কলেজ</a:t>
              </a:r>
            </a:p>
            <a:p>
              <a:pPr algn="just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itchFamily="2" charset="0"/>
                  <a:hlinkClick r:id="rId2"/>
                </a:rPr>
                <a:t>taslima.afroz1@gmail.com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endParaRPr>
            </a:p>
            <a:p>
              <a:pPr algn="just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ICT4E District Ambassador, Dhaka</a:t>
              </a:r>
            </a:p>
          </p:txBody>
        </p:sp>
        <p:pic>
          <p:nvPicPr>
            <p:cNvPr id="14" name="Picture 13" descr="12545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1447800"/>
              <a:ext cx="1745352" cy="218326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sp>
        <p:nvSpPr>
          <p:cNvPr id="4" name="Rectangle 3"/>
          <p:cNvSpPr/>
          <p:nvPr/>
        </p:nvSpPr>
        <p:spPr>
          <a:xfrm>
            <a:off x="3649996" y="283576"/>
            <a:ext cx="4620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ভিডিও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16741" y="1726496"/>
            <a:ext cx="2351065" cy="2748406"/>
            <a:chOff x="6019799" y="505690"/>
            <a:chExt cx="2377441" cy="34294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505690"/>
              <a:ext cx="2377440" cy="1033669"/>
            </a:xfrm>
            <a:prstGeom prst="rect">
              <a:avLst/>
            </a:prstGeom>
          </p:spPr>
        </p:pic>
        <p:pic>
          <p:nvPicPr>
            <p:cNvPr id="13" name="Picture 2" descr="F:\TTC\p\8554309_ori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799" y="1420504"/>
              <a:ext cx="237744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905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mal\Desktop\cell division\download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800" y="1600200"/>
            <a:ext cx="1371600" cy="1371600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>
            <a:off x="8305800" y="2514600"/>
            <a:ext cx="838200" cy="304800"/>
          </a:xfrm>
          <a:prstGeom prst="leftArrow">
            <a:avLst>
              <a:gd name="adj1" fmla="val 50000"/>
              <a:gd name="adj2" fmla="val 3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019800" y="2438400"/>
            <a:ext cx="914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429000" y="2362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304801"/>
            <a:ext cx="35052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জীবের দৈহিক  বৃদ্ধি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kamal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3657600"/>
            <a:ext cx="2209800" cy="3200400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2590800" y="5867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4953000" y="5791200"/>
            <a:ext cx="685800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V="1">
            <a:off x="7543800" y="58674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ages b.jpg"/>
          <p:cNvPicPr>
            <a:picLocks noChangeAspect="1"/>
          </p:cNvPicPr>
          <p:nvPr/>
        </p:nvPicPr>
        <p:blipFill>
          <a:blip r:embed="rId4"/>
          <a:srcRect r="56522" b="12568"/>
          <a:stretch>
            <a:fillRect/>
          </a:stretch>
        </p:blipFill>
        <p:spPr>
          <a:xfrm>
            <a:off x="1711234" y="1143000"/>
            <a:ext cx="1641566" cy="2209800"/>
          </a:xfrm>
          <a:prstGeom prst="rect">
            <a:avLst/>
          </a:prstGeom>
        </p:spPr>
      </p:pic>
      <p:pic>
        <p:nvPicPr>
          <p:cNvPr id="16" name="Picture 15" descr="images b.jpg"/>
          <p:cNvPicPr>
            <a:picLocks noChangeAspect="1"/>
          </p:cNvPicPr>
          <p:nvPr/>
        </p:nvPicPr>
        <p:blipFill>
          <a:blip r:embed="rId4"/>
          <a:srcRect l="40580" r="21739" b="12568"/>
          <a:stretch>
            <a:fillRect/>
          </a:stretch>
        </p:blipFill>
        <p:spPr>
          <a:xfrm>
            <a:off x="4114800" y="1219200"/>
            <a:ext cx="1828800" cy="2133600"/>
          </a:xfrm>
          <a:prstGeom prst="rect">
            <a:avLst/>
          </a:prstGeom>
        </p:spPr>
      </p:pic>
      <p:pic>
        <p:nvPicPr>
          <p:cNvPr id="18" name="Picture 17" descr="images b.jpg"/>
          <p:cNvPicPr>
            <a:picLocks noChangeAspect="1"/>
          </p:cNvPicPr>
          <p:nvPr/>
        </p:nvPicPr>
        <p:blipFill>
          <a:blip r:embed="rId4"/>
          <a:srcRect l="75362" t="52459" b="12568"/>
          <a:stretch>
            <a:fillRect/>
          </a:stretch>
        </p:blipFill>
        <p:spPr>
          <a:xfrm>
            <a:off x="7086600" y="1752600"/>
            <a:ext cx="1143000" cy="1371600"/>
          </a:xfrm>
          <a:prstGeom prst="rect">
            <a:avLst/>
          </a:prstGeom>
        </p:spPr>
      </p:pic>
      <p:pic>
        <p:nvPicPr>
          <p:cNvPr id="19" name="Picture 2" descr="C:\Users\kamal\Desktop\cell division\seed.jpg"/>
          <p:cNvPicPr>
            <a:picLocks noChangeAspect="1" noChangeArrowheads="1"/>
          </p:cNvPicPr>
          <p:nvPr/>
        </p:nvPicPr>
        <p:blipFill>
          <a:blip r:embed="rId5"/>
          <a:srcRect l="2532" t="39394" r="63291"/>
          <a:stretch>
            <a:fillRect/>
          </a:stretch>
        </p:blipFill>
        <p:spPr bwMode="auto">
          <a:xfrm>
            <a:off x="1524000" y="5334000"/>
            <a:ext cx="1143000" cy="1524000"/>
          </a:xfrm>
          <a:prstGeom prst="rect">
            <a:avLst/>
          </a:prstGeom>
          <a:noFill/>
        </p:spPr>
      </p:pic>
      <p:pic>
        <p:nvPicPr>
          <p:cNvPr id="20" name="Picture 2" descr="C:\Users\kamal\Desktop\cell division\seed.jpg"/>
          <p:cNvPicPr>
            <a:picLocks noChangeAspect="1" noChangeArrowheads="1"/>
          </p:cNvPicPr>
          <p:nvPr/>
        </p:nvPicPr>
        <p:blipFill>
          <a:blip r:embed="rId5"/>
          <a:srcRect l="35443" t="27273" r="34177"/>
          <a:stretch>
            <a:fillRect/>
          </a:stretch>
        </p:blipFill>
        <p:spPr bwMode="auto">
          <a:xfrm>
            <a:off x="3581400" y="5029200"/>
            <a:ext cx="1295400" cy="1828800"/>
          </a:xfrm>
          <a:prstGeom prst="rect">
            <a:avLst/>
          </a:prstGeom>
          <a:noFill/>
        </p:spPr>
      </p:pic>
      <p:pic>
        <p:nvPicPr>
          <p:cNvPr id="21" name="Picture 2" descr="C:\Users\kamal\Desktop\cell division\seed.jpg"/>
          <p:cNvPicPr>
            <a:picLocks noChangeAspect="1" noChangeArrowheads="1"/>
          </p:cNvPicPr>
          <p:nvPr/>
        </p:nvPicPr>
        <p:blipFill>
          <a:blip r:embed="rId5"/>
          <a:srcRect l="63291" r="5063"/>
          <a:stretch>
            <a:fillRect/>
          </a:stretch>
        </p:blipFill>
        <p:spPr bwMode="auto">
          <a:xfrm>
            <a:off x="5867400" y="4343400"/>
            <a:ext cx="1600200" cy="25146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98947" y="3555713"/>
            <a:ext cx="396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জীবগুলো ধীরে ধীরে বড় হচ্ছে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51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6" y="2098308"/>
            <a:ext cx="4629752" cy="3291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b="8475"/>
          <a:stretch/>
        </p:blipFill>
        <p:spPr>
          <a:xfrm>
            <a:off x="7345428" y="1900989"/>
            <a:ext cx="4260783" cy="322446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87605" y="3513220"/>
            <a:ext cx="3301463" cy="6352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416" y="621410"/>
            <a:ext cx="3587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95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303" y="1357162"/>
            <a:ext cx="665759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চারাগাছ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9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15290"/>
            <a:ext cx="8001000" cy="602742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886450" y="1143000"/>
            <a:ext cx="3352800" cy="2590800"/>
          </a:xfrm>
          <a:prstGeom prst="wedgeEllipseCallout">
            <a:avLst>
              <a:gd name="adj1" fmla="val -48844"/>
              <a:gd name="adj2" fmla="val 3967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9861" y="1776680"/>
            <a:ext cx="2309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কোষবিভাজন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78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3852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52004" y="489139"/>
            <a:ext cx="4267200" cy="691426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828800"/>
            <a:ext cx="8458200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---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১। মাইটোসিস কী তা বলতে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মাইটোসিসের পর্যায়সমূহের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   পারবে।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7138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708" y="248753"/>
            <a:ext cx="115653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মাইটোসিসঃ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একটি পরিণত এবং সক্রিয় মাতৃকোষ একবার বিভাজিত হয়ে মাতৃকোষের গুনসম্পন্ন সমান সংখ্যক ক্রোমোজোম বিশিষ্ট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অপত্য কোষ সৃষ্টি করে তাকে মাইটোসিস কোষবিভাজন বলে।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 ঊদ্ভিদ ও প্রাণীর দেহকোষে মাইটোসিস কোষবিভাজন সম্পন্ন হয়।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এইবিভাজনে মাতৃকোষের এবং অপত্য কোষের ক্রোমোজোম সংখ্যা সমান থাকে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 একে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সমীকরণিক বিভাজন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কোষ বিভাজন দুই ভাগে ঘটে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কেরিওকাইনেসিস ( নিউক্লিয়াসের বিভাজন)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সাইটোকাইনেসিস (সাইটোপ্লাজমের বিভাজন)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 ও সাইটোকাইনেসিস কে একসাথে মাইটোটিক বলে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2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কোথায় ঘটে</a:t>
            </a:r>
            <a:r>
              <a:rPr lang="as-IN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বর্ধনশীল সমস্ত দেহকোষে মাইটোসিস হয়। 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 tooltip="মেরুদণ্ডী প্রাণী"/>
              </a:rPr>
              <a:t>মেরুদণ্ডী প্রাণীর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অস্থিমজ্জায় , রোমকূপে, অন্ত্রের ভিলাসগুলির অন্তর্বর্তী কূপে, অণ্ডকোষে, ক্ষতস্থানের আশে পাশে সবথেকে বেশি মাইটোসিস হয়।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বর্ধনশীল কান্ডে, ভূণমুকুলে, ভূণমূলে ও ভাজক কলায় মাইটোসিস বিভাজন ঘটে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69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amal\Desktop\cell division\animal-tissues-9-638.jpg"/>
          <p:cNvPicPr>
            <a:picLocks noChangeAspect="1" noChangeArrowheads="1"/>
          </p:cNvPicPr>
          <p:nvPr/>
        </p:nvPicPr>
        <p:blipFill>
          <a:blip r:embed="rId2"/>
          <a:srcRect l="41700" t="4906" r="36087" b="41649"/>
          <a:stretch>
            <a:fillRect/>
          </a:stretch>
        </p:blipFill>
        <p:spPr bwMode="auto">
          <a:xfrm>
            <a:off x="2286000" y="228600"/>
            <a:ext cx="914400" cy="2438400"/>
          </a:xfrm>
          <a:prstGeom prst="rect">
            <a:avLst/>
          </a:prstGeom>
          <a:noFill/>
        </p:spPr>
      </p:pic>
      <p:pic>
        <p:nvPicPr>
          <p:cNvPr id="3" name="Picture 2" descr="C:\Users\kamal\Desktop\cell division\animal-tissues-9-638.jpg"/>
          <p:cNvPicPr>
            <a:picLocks noChangeAspect="1" noChangeArrowheads="1"/>
          </p:cNvPicPr>
          <p:nvPr/>
        </p:nvPicPr>
        <p:blipFill>
          <a:blip r:embed="rId2"/>
          <a:srcRect l="44657" t="64774" r="37897"/>
          <a:stretch>
            <a:fillRect/>
          </a:stretch>
        </p:blipFill>
        <p:spPr bwMode="auto">
          <a:xfrm>
            <a:off x="2438400" y="2590801"/>
            <a:ext cx="762000" cy="19002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14800" y="16002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হাত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038601" y="990601"/>
            <a:ext cx="88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কাঁধ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524000" y="2743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উরু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34290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13" name="Picture 2" descr="C:\Users\kamal\Desktop\cell division\download (2).jpg"/>
          <p:cNvPicPr>
            <a:picLocks noChangeAspect="1" noChangeArrowheads="1"/>
          </p:cNvPicPr>
          <p:nvPr/>
        </p:nvPicPr>
        <p:blipFill>
          <a:blip r:embed="rId3"/>
          <a:srcRect l="27273" r="21818"/>
          <a:stretch>
            <a:fillRect/>
          </a:stretch>
        </p:blipFill>
        <p:spPr bwMode="auto">
          <a:xfrm>
            <a:off x="5486400" y="457201"/>
            <a:ext cx="2133600" cy="3071813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6629400" y="1066800"/>
            <a:ext cx="15118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315200" y="1752600"/>
            <a:ext cx="15118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0" y="838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6781800" y="2971800"/>
            <a:ext cx="15118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9200" y="160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বর্ধনশীল পাতা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8534399" y="2743200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মূ্লের অগ্রভাগ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5181601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মাইটোসিস  কোষ বিভাজন সংগঠনের  স্থান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-  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819400" y="457201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0" y="2286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চুল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3048000" y="1905001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048000" y="1295401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895600" y="3657601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2209800" y="3048000"/>
            <a:ext cx="381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0" y="457200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38862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41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 animBg="1"/>
      <p:bldP spid="25" grpId="0" animBg="1"/>
      <p:bldP spid="26" grpId="0" animBg="1"/>
      <p:bldP spid="27" grpId="0" animBg="1"/>
      <p:bldP spid="24" grpId="0"/>
      <p:bldP spid="28" grpId="0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488</Words>
  <Application>Microsoft Office PowerPoint</Application>
  <PresentationFormat>Widescreen</PresentationFormat>
  <Paragraphs>120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Template</vt:lpstr>
      <vt:lpstr>1_Template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Raiyan Islam</dc:creator>
  <cp:lastModifiedBy>SHAH MD. IDRIS ALI</cp:lastModifiedBy>
  <cp:revision>275</cp:revision>
  <dcterms:created xsi:type="dcterms:W3CDTF">2019-10-20T05:53:29Z</dcterms:created>
  <dcterms:modified xsi:type="dcterms:W3CDTF">2020-07-16T20:44:56Z</dcterms:modified>
</cp:coreProperties>
</file>