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76" r:id="rId2"/>
    <p:sldId id="256" r:id="rId3"/>
    <p:sldId id="280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61" r:id="rId23"/>
    <p:sldId id="277" r:id="rId24"/>
    <p:sldId id="275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2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3544C-29F2-49F7-8CDC-92000F395CA9}" type="datetimeFigureOut">
              <a:rPr lang="en-SG" smtClean="0"/>
              <a:t>15/7/2020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B8A56-ACEF-43C0-A025-BD5BB8A5473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6966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B8A56-ACEF-43C0-A025-BD5BB8A5473E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50487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B8A56-ACEF-43C0-A025-BD5BB8A5473E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94537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B8A56-ACEF-43C0-A025-BD5BB8A5473E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1382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B8A56-ACEF-43C0-A025-BD5BB8A5473E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40110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B8A56-ACEF-43C0-A025-BD5BB8A5473E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03198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B8A56-ACEF-43C0-A025-BD5BB8A5473E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24713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B8A56-ACEF-43C0-A025-BD5BB8A5473E}" type="slidenum">
              <a:rPr lang="en-SG" smtClean="0"/>
              <a:t>21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0634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F9992D-CFC2-4B70-9DFB-D0ABB8960C2C}" type="datetimeFigureOut">
              <a:rPr lang="en-SG" smtClean="0"/>
              <a:t>15/7/2020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84A9AC-A6C6-4A7D-8F23-6356DA55270D}" type="slidenum">
              <a:rPr lang="en-SG" smtClean="0"/>
              <a:t>‹#›</a:t>
            </a:fld>
            <a:endParaRPr lang="en-SG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37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92D-CFC2-4B70-9DFB-D0ABB8960C2C}" type="datetimeFigureOut">
              <a:rPr lang="en-SG" smtClean="0"/>
              <a:t>15/7/2020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A9AC-A6C6-4A7D-8F23-6356DA55270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9380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92D-CFC2-4B70-9DFB-D0ABB8960C2C}" type="datetimeFigureOut">
              <a:rPr lang="en-SG" smtClean="0"/>
              <a:t>15/7/2020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A9AC-A6C6-4A7D-8F23-6356DA55270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703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92D-CFC2-4B70-9DFB-D0ABB8960C2C}" type="datetimeFigureOut">
              <a:rPr lang="en-SG" smtClean="0"/>
              <a:t>15/7/2020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A9AC-A6C6-4A7D-8F23-6356DA55270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0525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92D-CFC2-4B70-9DFB-D0ABB8960C2C}" type="datetimeFigureOut">
              <a:rPr lang="en-SG" smtClean="0"/>
              <a:t>15/7/2020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A9AC-A6C6-4A7D-8F23-6356DA55270D}" type="slidenum">
              <a:rPr lang="en-SG" smtClean="0"/>
              <a:t>‹#›</a:t>
            </a:fld>
            <a:endParaRPr lang="en-SG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81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92D-CFC2-4B70-9DFB-D0ABB8960C2C}" type="datetimeFigureOut">
              <a:rPr lang="en-SG" smtClean="0"/>
              <a:t>15/7/2020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A9AC-A6C6-4A7D-8F23-6356DA55270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568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92D-CFC2-4B70-9DFB-D0ABB8960C2C}" type="datetimeFigureOut">
              <a:rPr lang="en-SG" smtClean="0"/>
              <a:t>15/7/2020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A9AC-A6C6-4A7D-8F23-6356DA55270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2033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92D-CFC2-4B70-9DFB-D0ABB8960C2C}" type="datetimeFigureOut">
              <a:rPr lang="en-SG" smtClean="0"/>
              <a:t>15/7/2020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A9AC-A6C6-4A7D-8F23-6356DA55270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107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92D-CFC2-4B70-9DFB-D0ABB8960C2C}" type="datetimeFigureOut">
              <a:rPr lang="en-SG" smtClean="0"/>
              <a:t>15/7/2020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A9AC-A6C6-4A7D-8F23-6356DA55270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918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92D-CFC2-4B70-9DFB-D0ABB8960C2C}" type="datetimeFigureOut">
              <a:rPr lang="en-SG" smtClean="0"/>
              <a:t>15/7/2020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A9AC-A6C6-4A7D-8F23-6356DA55270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3785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992D-CFC2-4B70-9DFB-D0ABB8960C2C}" type="datetimeFigureOut">
              <a:rPr lang="en-SG" smtClean="0"/>
              <a:t>15/7/2020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A9AC-A6C6-4A7D-8F23-6356DA55270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8490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0F9992D-CFC2-4B70-9DFB-D0ABB8960C2C}" type="datetimeFigureOut">
              <a:rPr lang="en-SG" smtClean="0"/>
              <a:t>15/7/2020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F84A9AC-A6C6-4A7D-8F23-6356DA55270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965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fif"/><Relationship Id="rId5" Type="http://schemas.openxmlformats.org/officeDocument/2006/relationships/image" Target="../media/image19.jfif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fif"/><Relationship Id="rId5" Type="http://schemas.openxmlformats.org/officeDocument/2006/relationships/image" Target="../media/image24.jfif"/><Relationship Id="rId4" Type="http://schemas.openxmlformats.org/officeDocument/2006/relationships/image" Target="../media/image23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7" Type="http://schemas.openxmlformats.org/officeDocument/2006/relationships/image" Target="../media/image31.jf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f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fif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8.jfif"/><Relationship Id="rId4" Type="http://schemas.openxmlformats.org/officeDocument/2006/relationships/image" Target="../media/image4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ck Arc 5"/>
          <p:cNvSpPr/>
          <p:nvPr/>
        </p:nvSpPr>
        <p:spPr>
          <a:xfrm>
            <a:off x="6858000" y="1119352"/>
            <a:ext cx="45719" cy="45719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2207" y="391138"/>
            <a:ext cx="6288807" cy="22159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47257" y="778329"/>
            <a:ext cx="9331779" cy="16764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0" y="2612572"/>
            <a:ext cx="1166472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9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razblog_1196898203_9-Marma_hou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34" y="1095542"/>
            <a:ext cx="3988676" cy="312043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TextBox 12"/>
          <p:cNvSpPr txBox="1"/>
          <p:nvPr/>
        </p:nvSpPr>
        <p:spPr>
          <a:xfrm>
            <a:off x="378372" y="376706"/>
            <a:ext cx="2133600" cy="461665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সামাজিক জীবন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421" y="1085814"/>
            <a:ext cx="2949466" cy="3120439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TextBox 10"/>
          <p:cNvSpPr txBox="1"/>
          <p:nvPr/>
        </p:nvSpPr>
        <p:spPr>
          <a:xfrm>
            <a:off x="2187466" y="4812839"/>
            <a:ext cx="75438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ঘর গুলো কিসের উপর তৈরি করা হয়েছে ? ভাল করে দেখ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2568466" y="5678435"/>
            <a:ext cx="6781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মারমারা শক্ত খুঁটির উপর মাচা বানিয়ে বাস করেন । 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375" y="1095542"/>
            <a:ext cx="3499781" cy="311071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84288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/>
          <p:nvPr/>
        </p:nvSpPr>
        <p:spPr>
          <a:xfrm>
            <a:off x="3507828" y="314585"/>
            <a:ext cx="62484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 দেখে বলতে পারবে মারমাদের পেশা কী কী?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446689" y="437695"/>
            <a:ext cx="2438400" cy="461665"/>
          </a:xfrm>
          <a:prstGeom prst="homePlate">
            <a:avLst>
              <a:gd name="adj" fmla="val 7912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অর্থনৈতিক জীবন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8635" y="6009727"/>
            <a:ext cx="1056289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মারমা জনগোষ্ঠী জুমচাষ,মাছ ধরা,কাপড় তৈরি করেন এবং তা বিক্রি করে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নির্বাহ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করেন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89" y="1061545"/>
            <a:ext cx="3888828" cy="2113312"/>
          </a:xfrm>
          <a:prstGeom prst="round2DiagRect">
            <a:avLst>
              <a:gd name="adj1" fmla="val 37766"/>
              <a:gd name="adj2" fmla="val 0"/>
            </a:avLst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00"/>
          <a:stretch/>
        </p:blipFill>
        <p:spPr>
          <a:xfrm>
            <a:off x="4650829" y="1051030"/>
            <a:ext cx="2710191" cy="2123827"/>
          </a:xfrm>
          <a:prstGeom prst="ellipse">
            <a:avLst/>
          </a:prstGeom>
          <a:ln w="57150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453" y="3454544"/>
            <a:ext cx="2619375" cy="1977113"/>
          </a:xfrm>
          <a:prstGeom prst="ellipse">
            <a:avLst/>
          </a:prstGeom>
          <a:ln w="57150">
            <a:solidFill>
              <a:srgbClr val="00B05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821" y="1122047"/>
            <a:ext cx="3515710" cy="2332497"/>
          </a:xfrm>
          <a:prstGeom prst="snip2Diag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517" y="3454543"/>
            <a:ext cx="3610303" cy="1977114"/>
          </a:xfrm>
          <a:prstGeom prst="round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21540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ZISAN\Desktop\saotal\va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572" y="1232338"/>
            <a:ext cx="3673928" cy="2031124"/>
          </a:xfrm>
          <a:prstGeom prst="snip1Rect">
            <a:avLst/>
          </a:prstGeom>
          <a:noFill/>
          <a:ln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548" y="1232338"/>
            <a:ext cx="2857500" cy="2031124"/>
          </a:xfrm>
          <a:prstGeom prst="foldedCorner">
            <a:avLst/>
          </a:prstGeom>
          <a:solidFill>
            <a:srgbClr val="E725C2"/>
          </a:solidFill>
          <a:ln w="57150">
            <a:solidFill>
              <a:srgbClr val="FF0000"/>
            </a:solidFill>
          </a:ln>
        </p:spPr>
      </p:pic>
      <p:pic>
        <p:nvPicPr>
          <p:cNvPr id="4" name="Picture 3" descr="C:\Users\ATAUR RAHMAN\Desktop\MARMA UPOJATI\ms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43439" y="1232338"/>
            <a:ext cx="3039089" cy="2031124"/>
          </a:xfrm>
          <a:prstGeom prst="roundRect">
            <a:avLst>
              <a:gd name="adj" fmla="val 20955"/>
            </a:avLst>
          </a:prstGeom>
          <a:noFill/>
          <a:ln w="571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3053536" y="457200"/>
            <a:ext cx="57912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মারমারা কী খায় বলতে পারবে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972" y="257145"/>
            <a:ext cx="1981200" cy="461665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মারমাদের খাবার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99" y="5410200"/>
            <a:ext cx="9924393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তের সাথে নানা ধরনের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সবজি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সিদ্ধ করে খেতে পছন্দ করেন। তারা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শুঁটকি মাছের ভর্তা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খান যা ‘নাপ্পি’ নামে পরিচিত।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ATAUR RAHMAN\Desktop\MARMA UPOJATI\ms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2618" y="3515380"/>
            <a:ext cx="3411782" cy="1752600"/>
          </a:xfrm>
          <a:prstGeom prst="round2DiagRect">
            <a:avLst>
              <a:gd name="adj1" fmla="val 38824"/>
              <a:gd name="adj2" fmla="val 0"/>
            </a:avLst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Picture 4" descr="C:\Users\ATAUR RAHMAN\Desktop\MARMA UPOJATI\ms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43438" y="3515380"/>
            <a:ext cx="3039089" cy="1752600"/>
          </a:xfrm>
          <a:prstGeom prst="round2DiagRect">
            <a:avLst>
              <a:gd name="adj1" fmla="val 229"/>
              <a:gd name="adj2" fmla="val 40739"/>
            </a:avLst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58" r="8036"/>
          <a:stretch/>
        </p:blipFill>
        <p:spPr>
          <a:xfrm>
            <a:off x="5123792" y="3405682"/>
            <a:ext cx="3040255" cy="1638300"/>
          </a:xfrm>
          <a:prstGeom prst="snip2Diag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68301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TAUR RAHMAN\Desktop\MARMA UPOJATI\m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7483" y="1501588"/>
            <a:ext cx="4410636" cy="3086178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Picture 2" descr="11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19686"/>
          <a:stretch>
            <a:fillRect/>
          </a:stretch>
        </p:blipFill>
        <p:spPr>
          <a:xfrm>
            <a:off x="5844987" y="1447800"/>
            <a:ext cx="4374777" cy="313996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86200" y="588404"/>
            <a:ext cx="4343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তাঁদের চিকিৎসা পদ্ধতি দেখ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018782"/>
            <a:ext cx="10569388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তাঁরা </a:t>
            </a:r>
            <a:r>
              <a:rPr lang="en-SG" sz="32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ঔষধি গাছ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ওষুধ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করত।তবে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আধুনিক চিকিৎসা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ওষুধ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965" y="619181"/>
            <a:ext cx="2362200" cy="461665"/>
          </a:xfrm>
          <a:prstGeom prst="homePlate">
            <a:avLst>
              <a:gd name="adj" fmla="val 9824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মারমাদের চিকিৎসা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40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1344" y="606642"/>
            <a:ext cx="62484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মারমা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ছেলে মেয়েরা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ধরনের পো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 পরে আছে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ttps://www.teachers.gov.bd/sites/default/files/styles/large/public/photo/MARMA_0.jpg?itok=FzC4bP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03" t="7258" r="16129" b="8065"/>
          <a:stretch>
            <a:fillRect/>
          </a:stretch>
        </p:blipFill>
        <p:spPr bwMode="auto">
          <a:xfrm>
            <a:off x="914138" y="1453561"/>
            <a:ext cx="3281344" cy="25880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506" y="5279661"/>
            <a:ext cx="64770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মারমা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ছেলে মেয়েদের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পো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 হচ্ছে “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থামি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” ও  “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আংগি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” । বর্তমানে তাঁরা আধুনিক পো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 বেশি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72" y="1453561"/>
            <a:ext cx="3217143" cy="258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5605" y="1453562"/>
            <a:ext cx="3150401" cy="25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1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0613" y="755883"/>
            <a:ext cx="52578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মারমারা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ধর্মাবলম্বী ?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1365" y="5532439"/>
            <a:ext cx="4419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মারমারা 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বৌদ্ধ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ধর্মাবলম্বী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40" t="6514" r="17212" b="38896"/>
          <a:stretch/>
        </p:blipFill>
        <p:spPr>
          <a:xfrm>
            <a:off x="8390965" y="1876099"/>
            <a:ext cx="3054801" cy="2727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45" r="3245" b="20784"/>
          <a:stretch/>
        </p:blipFill>
        <p:spPr>
          <a:xfrm>
            <a:off x="425921" y="1554362"/>
            <a:ext cx="3545444" cy="3060000"/>
          </a:xfrm>
          <a:prstGeom prst="rect">
            <a:avLst/>
          </a:prstGeom>
        </p:spPr>
      </p:pic>
      <p:pic>
        <p:nvPicPr>
          <p:cNvPr id="6" name="Picture 2" descr="C:\Users\ATAUR RAHMAN\Desktop\MARMA UPOJATI\bodd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4776" y="1757082"/>
            <a:ext cx="3535800" cy="2988000"/>
          </a:xfrm>
          <a:prstGeom prst="roundRect">
            <a:avLst>
              <a:gd name="adj" fmla="val 22315"/>
            </a:avLst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18528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753" y="475130"/>
            <a:ext cx="2133600" cy="4616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মারমাদের উৎসব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Users\ATAUR RAHMAN\Desktop\MARMA UPOJATI\m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182414"/>
            <a:ext cx="3703256" cy="2399907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Picture 2" descr="C:\Users\ATAUR RAHMAN\Desktop\MARMA UPOJATI\m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1284" y="1182414"/>
            <a:ext cx="3311742" cy="2415494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 descr="purni.jpg"/>
          <p:cNvPicPr>
            <a:picLocks noChangeAspect="1"/>
          </p:cNvPicPr>
          <p:nvPr/>
        </p:nvPicPr>
        <p:blipFill>
          <a:blip r:embed="rId4" cstate="print"/>
          <a:srcRect l="20072" r="19713" b="22222"/>
          <a:stretch>
            <a:fillRect/>
          </a:stretch>
        </p:blipFill>
        <p:spPr>
          <a:xfrm>
            <a:off x="7853855" y="705962"/>
            <a:ext cx="2898228" cy="3022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4048780"/>
            <a:ext cx="6934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 মাসে তাঁরা “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লাবরে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” নামে একটি উৎসব পালন করেন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4892217"/>
            <a:ext cx="61722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বর্মী ভাষায় “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লাবরে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”র অর্থ হচ্ছে পূর্ণচন্দ্র বা 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পূর্ণিমা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71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724" y="325820"/>
            <a:ext cx="2133600" cy="461665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মারমাদের উৎসব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1744" y="948559"/>
            <a:ext cx="56388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জলের উৎসব তাঁদের আরও একটি অনুষ্ঠান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05" y="1760071"/>
            <a:ext cx="4064219" cy="2222446"/>
          </a:xfrm>
          <a:prstGeom prst="snip2Diag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</p:pic>
      <p:pic>
        <p:nvPicPr>
          <p:cNvPr id="5" name="Picture 5" descr="C:\Users\ATAUR RAHMAN\Desktop\MARMA UPOJATI\m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13699" y="3247697"/>
            <a:ext cx="2841970" cy="2222446"/>
          </a:xfrm>
          <a:prstGeom prst="round2DiagRect">
            <a:avLst>
              <a:gd name="adj1" fmla="val 39292"/>
              <a:gd name="adj2" fmla="val 0"/>
            </a:avLst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699" y="325820"/>
            <a:ext cx="2892972" cy="2545474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 descr="C:\Users\ATAUR RAHMAN\Desktop\MARMA UPOJATI\m4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44511" y="1760071"/>
            <a:ext cx="3389586" cy="2222446"/>
          </a:xfrm>
          <a:prstGeom prst="round2DiagRect">
            <a:avLst>
              <a:gd name="adj1" fmla="val 44521"/>
              <a:gd name="adj2" fmla="val 0"/>
            </a:avLst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1513490" y="5100811"/>
            <a:ext cx="6787054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 প্রতিবছর বৈশাখ মাসের দ্বিতীয় দিনে মারমারা’ সাংগ্রাই’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উৎসব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উদযাপন করেন।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201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200401" y="5105400"/>
          <a:ext cx="3505199" cy="109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Packager Shell Object" showAsIcon="1" r:id="rId3" imgW="2131560" imgH="686160" progId="Package">
                  <p:embed/>
                </p:oleObj>
              </mc:Choice>
              <mc:Fallback>
                <p:oleObj name="Packager Shell Object" showAsIcon="1" r:id="rId3" imgW="2131560" imgH="686160" progId="Package">
                  <p:embed/>
                  <p:pic>
                    <p:nvPicPr>
                      <p:cNvPr id="21" name="Object 20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5105400"/>
                        <a:ext cx="3505199" cy="1091012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9525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64676" y="3986048"/>
            <a:ext cx="5867400" cy="523220"/>
          </a:xfrm>
          <a:prstGeom prst="rect">
            <a:avLst/>
          </a:prstGeom>
          <a:noFill/>
          <a:ln>
            <a:solidFill>
              <a:srgbClr val="0000FF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এসো “সাংগ্রাইন” উৎসবের একটা ভিডিও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দেখি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143" y="621590"/>
            <a:ext cx="5671974" cy="292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04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209490"/>
            <a:ext cx="2343807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angladesh Map.jpg"/>
          <p:cNvPicPr>
            <a:picLocks noChangeAspect="1"/>
          </p:cNvPicPr>
          <p:nvPr/>
        </p:nvPicPr>
        <p:blipFill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447800"/>
            <a:ext cx="3431628" cy="428026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265682" y="794265"/>
            <a:ext cx="4572000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বাংলাদেশের মানচিত্র অংকন করে মারমাদের বাসস্থান চিহ্নিত কর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1490" y="5466452"/>
            <a:ext cx="37338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দলগত কাজ উপস্থাপন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6BB811-7558-4739-B427-02625966F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855" y="2593427"/>
            <a:ext cx="3352800" cy="2362199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057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16086" y="884832"/>
            <a:ext cx="51816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4029075"/>
            <a:ext cx="4724400" cy="2492990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হারুলিয়া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প্রাঃবিদ্যালয়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কেন্দুয়া,নেত্রকোনা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Decision 13"/>
          <p:cNvSpPr/>
          <p:nvPr/>
        </p:nvSpPr>
        <p:spPr>
          <a:xfrm>
            <a:off x="1771649" y="511718"/>
            <a:ext cx="8458200" cy="1905000"/>
          </a:xfrm>
          <a:prstGeom prst="flowChartDecision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download-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643" y="2164361"/>
            <a:ext cx="3733800" cy="14382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7" y="2569397"/>
            <a:ext cx="3317496" cy="34776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10345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teachers.gov.bd/sites/default/files/styles/large/public/photo/MARMA_0.jpg?itok=FzC4bP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116" y="790902"/>
            <a:ext cx="2877207" cy="304800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16764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993931"/>
            <a:ext cx="67056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(১) মারমা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ছেলে মেয়ের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পো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কের নাম লিখ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5144869"/>
            <a:ext cx="5334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(২) তাঁদের প্রিয় খাবারের  নাম কী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883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2667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বোর্ডে এসে উত্তর লিখঃ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21311" y="290155"/>
            <a:ext cx="13716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068768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(১) মারমারা গ্রামপ্রধানকে কী বলেন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676400"/>
            <a:ext cx="1752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বেয়ারা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1676400"/>
            <a:ext cx="1752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সিরাজা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8386" y="1676400"/>
            <a:ext cx="17526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রোয়াজা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8186" y="1686580"/>
            <a:ext cx="1752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হামজা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573" y="240539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(২) মারমারা জুম চাষ করে কেন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" y="3144561"/>
            <a:ext cx="28956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ধর্ম পালনের জন্য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0673" y="3144561"/>
            <a:ext cx="2286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জীবিকার জন্য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4686" y="3144561"/>
            <a:ext cx="28956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সংস্কৃতি রক্ষার জন্য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58299" y="3144561"/>
            <a:ext cx="2286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আনন্দের জন্য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882253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মারমাদের ধর্মের নাম কী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573" y="4405473"/>
            <a:ext cx="17526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ইসলাম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4415325"/>
            <a:ext cx="17526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হিন্দু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4173" y="4415325"/>
            <a:ext cx="17526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বৌদ্ধ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79879" y="4405473"/>
            <a:ext cx="17526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খ্রীস্টান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900" y="5059741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(৩) তাঁদের প্রিয় খাবার হচ্ছে------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7321" y="5665225"/>
            <a:ext cx="1752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পাপ্পি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58359" y="5665225"/>
            <a:ext cx="1752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মাংস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9397" y="5665225"/>
            <a:ext cx="1752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মাছ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74017" y="5659962"/>
            <a:ext cx="1752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নাপ্পি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48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658" y="1828800"/>
            <a:ext cx="5877745" cy="4598313"/>
          </a:xfrm>
          <a:prstGeom prst="rect">
            <a:avLst/>
          </a:prstGeom>
        </p:spPr>
      </p:pic>
      <p:sp>
        <p:nvSpPr>
          <p:cNvPr id="3" name="TextBox 8"/>
          <p:cNvSpPr txBox="1"/>
          <p:nvPr/>
        </p:nvSpPr>
        <p:spPr>
          <a:xfrm>
            <a:off x="3384330" y="237797"/>
            <a:ext cx="5486400" cy="14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numCol="1" rtlCol="0">
            <a:prstTxWarp prst="textDe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পাঠ্য বইয়ের সাথে সংযোগ সাধন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310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3378"/>
            <a:ext cx="2286000" cy="1861006"/>
          </a:xfrm>
          <a:prstGeom prst="ellipse">
            <a:avLst/>
          </a:prstGeom>
          <a:noFill/>
          <a:ln w="7620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csdsds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9" y="526732"/>
            <a:ext cx="2467303" cy="1590038"/>
          </a:xfrm>
          <a:prstGeom prst="round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2286000" y="2590800"/>
            <a:ext cx="4953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প্রশ্ন গুলোর উত্তর খাতায় লিখঃ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896380"/>
            <a:ext cx="56388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(১) মারমারা কোন কোন জেলায় বাস করেন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115580"/>
            <a:ext cx="617220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(২) মারমাদের জীবনধারা সম্পর্কে চারটি বাক্য লিখ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35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5565" y="331694"/>
            <a:ext cx="3048000" cy="7620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prstTxWarp prst="textStop">
              <a:avLst/>
            </a:prstTxWarp>
            <a:sp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5141893"/>
            <a:ext cx="9395012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মারমা জাতিসত্তার মানুষের কোন দিকটি তোমার ভাল লেগেছে সে সম্পর্কে লিখে আনবে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424" y="1477252"/>
            <a:ext cx="4500282" cy="328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60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472" y="573740"/>
            <a:ext cx="7135904" cy="4213413"/>
          </a:xfrm>
          <a:prstGeom prst="round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438400" y="4876800"/>
            <a:ext cx="4953000" cy="13716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60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সবাইকে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755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4650" y="367391"/>
            <a:ext cx="5951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257" y="2612571"/>
            <a:ext cx="64334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শ্রেনী-চতুর্থ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বিষয়ঃ-বাংলাদেশ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পাঠ্যাংশ-মারমা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14" y="1290721"/>
            <a:ext cx="4843348" cy="518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3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/>
        </p:nvSpPr>
        <p:spPr>
          <a:xfrm>
            <a:off x="3122544" y="311426"/>
            <a:ext cx="64770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numCol="1" rtlCol="0">
            <a:prstTxWarp prst="textWave2">
              <a:avLst>
                <a:gd name="adj1" fmla="val 20000"/>
                <a:gd name="adj2" fmla="val 203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তোমরা একটা ভিডিও দেখবে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9"/>
          <p:cNvSpPr txBox="1"/>
          <p:nvPr/>
        </p:nvSpPr>
        <p:spPr>
          <a:xfrm>
            <a:off x="2907197" y="5257921"/>
            <a:ext cx="6705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ভিডিওটি কোন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ক্ষুদ্র জাতিসত্তা 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মানুষের বলতে পারবে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3599622" y="5897337"/>
            <a:ext cx="46482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ভিডিওটি 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মারমা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জাতিসত্তার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সাংগ্রাই উৎসব । পানি খেলা । বাংলাদেশ পার্বত্য চট্টগ্রাম । বর্ষ বরণ উৎসব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87366" y="1037222"/>
            <a:ext cx="10090901" cy="355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32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2562639" y="4116476"/>
            <a:ext cx="68580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(১) মারমারা কোথায় বাস করে তা বলতে পারবে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2562639" y="4900830"/>
            <a:ext cx="77724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(২) মারমাদের জীবনধারা ও পোষাকের বর্ণনা দিতে পারবে ।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2562639" y="5681031"/>
            <a:ext cx="66294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(৩) মারমাদের উৎসব গুলোর নাম বলতে পারবে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2749826" y="3246309"/>
            <a:ext cx="4572000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lgDashDot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শিক্ষার্থীরা-------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3470413" y="1182542"/>
            <a:ext cx="4191000" cy="1406188"/>
          </a:xfrm>
          <a:prstGeom prst="flowChartDecision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995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404191" y="631135"/>
            <a:ext cx="51816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numCol="1" rtlCol="0">
            <a:prstTxWarp prst="textWave1">
              <a:avLst>
                <a:gd name="adj1" fmla="val 19806"/>
                <a:gd name="adj2" fmla="val 0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ttp://www.karatoa.com.bd/admin-kt/news_images/889/image_889_1136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2513" y="2197368"/>
            <a:ext cx="4020207" cy="2494796"/>
          </a:xfrm>
          <a:prstGeom prst="flowChartAlternateProcess">
            <a:avLst/>
          </a:prstGeom>
          <a:ln w="88900" cap="sq">
            <a:noFill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TAUR RAHMAN\Desktop\MARMA UPOJATI\mm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2720" y="649357"/>
            <a:ext cx="2780567" cy="2118256"/>
          </a:xfrm>
          <a:prstGeom prst="ellipse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 descr="C:\Users\ATAUR RAHMAN\Desktop\MARMA UPOJATI\m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3426" y="4200939"/>
            <a:ext cx="2820323" cy="2107096"/>
          </a:xfrm>
          <a:prstGeom prst="ellipse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extBox 16"/>
          <p:cNvSpPr txBox="1"/>
          <p:nvPr/>
        </p:nvSpPr>
        <p:spPr>
          <a:xfrm>
            <a:off x="6291470" y="5339522"/>
            <a:ext cx="41148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মারমা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জাতিসত্তা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 Map.jpg"/>
          <p:cNvPicPr>
            <a:picLocks noChangeAspect="1"/>
          </p:cNvPicPr>
          <p:nvPr/>
        </p:nvPicPr>
        <p:blipFill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72"/>
          <a:stretch>
            <a:fillRect/>
          </a:stretch>
        </p:blipFill>
        <p:spPr>
          <a:xfrm>
            <a:off x="588578" y="515085"/>
            <a:ext cx="5370787" cy="6001876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7"/>
          <p:cNvSpPr txBox="1"/>
          <p:nvPr/>
        </p:nvSpPr>
        <p:spPr>
          <a:xfrm>
            <a:off x="5856890" y="336917"/>
            <a:ext cx="32766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মারমাদের বাসস্থান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7"/>
          <p:cNvSpPr txBox="1"/>
          <p:nvPr/>
        </p:nvSpPr>
        <p:spPr>
          <a:xfrm>
            <a:off x="9358149" y="770721"/>
            <a:ext cx="17526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খাগড়াছড়ি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8"/>
          <p:cNvSpPr txBox="1"/>
          <p:nvPr/>
        </p:nvSpPr>
        <p:spPr>
          <a:xfrm>
            <a:off x="9358149" y="1677393"/>
            <a:ext cx="175260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রাঙ্গামাটি 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9"/>
          <p:cNvSpPr txBox="1"/>
          <p:nvPr/>
        </p:nvSpPr>
        <p:spPr>
          <a:xfrm>
            <a:off x="9358149" y="2584065"/>
            <a:ext cx="17526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বান্দরবান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5328745" y="5502166"/>
            <a:ext cx="362607" cy="39413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5-Point Star 8"/>
          <p:cNvSpPr/>
          <p:nvPr/>
        </p:nvSpPr>
        <p:spPr>
          <a:xfrm>
            <a:off x="5218386" y="4682359"/>
            <a:ext cx="472966" cy="362606"/>
          </a:xfrm>
          <a:prstGeom prst="star5">
            <a:avLst/>
          </a:prstGeom>
          <a:solidFill>
            <a:srgbClr val="E725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5-Point Star 9"/>
          <p:cNvSpPr/>
          <p:nvPr/>
        </p:nvSpPr>
        <p:spPr>
          <a:xfrm>
            <a:off x="4840014" y="3752193"/>
            <a:ext cx="488731" cy="67791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TextBox 23"/>
          <p:cNvSpPr txBox="1"/>
          <p:nvPr/>
        </p:nvSpPr>
        <p:spPr>
          <a:xfrm rot="16200000">
            <a:off x="10526848" y="4721037"/>
            <a:ext cx="1981200" cy="369332"/>
          </a:xfrm>
          <a:prstGeom prst="wedgeRectCallout">
            <a:avLst>
              <a:gd name="adj1" fmla="val -19615"/>
              <a:gd name="adj2" fmla="val -198649"/>
            </a:avLst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জেলার নাম গুলোতে ক্লিক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98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/>
          <p:nvPr/>
        </p:nvSpPr>
        <p:spPr>
          <a:xfrm>
            <a:off x="299545" y="344608"/>
            <a:ext cx="2133600" cy="461665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সামাজিক জীবন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:\Users\ATAUR RAHMAN\Desktop\MARMA UPOJATI\ra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344" y="1273065"/>
            <a:ext cx="5528441" cy="2514600"/>
          </a:xfrm>
          <a:prstGeom prst="snip2DiagRect">
            <a:avLst/>
          </a:prstGeom>
          <a:noFill/>
        </p:spPr>
      </p:pic>
      <p:pic>
        <p:nvPicPr>
          <p:cNvPr id="5" name="Picture 4" descr="C:\Users\ATAUR RAHMAN\Desktop\MARMA UPOJATI\rr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4214" y="1273065"/>
            <a:ext cx="4244447" cy="2514600"/>
          </a:xfrm>
          <a:prstGeom prst="snip2DiagRect">
            <a:avLst/>
          </a:prstGeom>
          <a:noFill/>
        </p:spPr>
      </p:pic>
      <p:sp>
        <p:nvSpPr>
          <p:cNvPr id="6" name="TextBox 12"/>
          <p:cNvSpPr txBox="1"/>
          <p:nvPr/>
        </p:nvSpPr>
        <p:spPr>
          <a:xfrm>
            <a:off x="1655380" y="4129086"/>
            <a:ext cx="85344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আসনে বসা লোকটি মারমাদের বিশেষ লোক । উনি মারমা সমাজের কী হন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5380" y="5037082"/>
            <a:ext cx="66294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চাকমাদের মতো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মারমা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সমাজেও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আছেন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659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331077" y="344609"/>
            <a:ext cx="2133600" cy="461665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সামাজিক জীবন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985"/>
          <a:stretch>
            <a:fillRect/>
          </a:stretch>
        </p:blipFill>
        <p:spPr bwMode="auto">
          <a:xfrm>
            <a:off x="2916620" y="575441"/>
            <a:ext cx="7062951" cy="4130565"/>
          </a:xfrm>
          <a:prstGeom prst="flowChartAlternateProcess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9"/>
          <p:cNvSpPr txBox="1"/>
          <p:nvPr/>
        </p:nvSpPr>
        <p:spPr>
          <a:xfrm>
            <a:off x="2065283" y="4948894"/>
            <a:ext cx="76200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মারমাদের একজন গ্রাম প্রধান । বলতে পারবে তাঁকে কী বলা হয়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3665483" y="5715002"/>
            <a:ext cx="4419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রোয়াজা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” বা “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কারবারি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”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40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Basi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324</TotalTime>
  <Words>553</Words>
  <Application>Microsoft Office PowerPoint</Application>
  <PresentationFormat>Widescreen</PresentationFormat>
  <Paragraphs>97</Paragraphs>
  <Slides>25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Corbel</vt:lpstr>
      <vt:lpstr>NikoshBAN</vt:lpstr>
      <vt:lpstr>Basis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shamim</cp:lastModifiedBy>
  <cp:revision>48</cp:revision>
  <dcterms:created xsi:type="dcterms:W3CDTF">2020-04-21T03:40:44Z</dcterms:created>
  <dcterms:modified xsi:type="dcterms:W3CDTF">2020-07-15T14:06:09Z</dcterms:modified>
</cp:coreProperties>
</file>