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E0000"/>
    <a:srgbClr val="3333FF"/>
    <a:srgbClr val="00FF00"/>
    <a:srgbClr val="00CC00"/>
    <a:srgbClr val="339933"/>
    <a:srgbClr val="1AE410"/>
    <a:srgbClr val="006600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23235" y="5743977"/>
            <a:ext cx="11766998" cy="884834"/>
            <a:chOff x="134470" y="2374526"/>
            <a:chExt cx="11164901" cy="1409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07/17/20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07/17/20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07/17/20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07/17/20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1EF6-A0F7-4132-858A-9D11CB64787E}" type="datetimeFigureOut">
              <a:rPr lang="en-US" smtClean="0"/>
              <a:t>07/17/20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66" y="2403386"/>
            <a:ext cx="6178730" cy="3866788"/>
          </a:xfrm>
          <a:prstGeom prst="roundRect">
            <a:avLst>
              <a:gd name="adj" fmla="val 3752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softRound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33" y="159956"/>
            <a:ext cx="8570239" cy="2613391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650955" y="929034"/>
            <a:ext cx="7157417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spc="5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5400" spc="5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2509" flipV="1">
            <a:off x="771842" y="1175590"/>
            <a:ext cx="2238017" cy="18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3514 0.1680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0" y="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53306 0.3196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3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26327" y="613955"/>
            <a:ext cx="1733851" cy="1567543"/>
            <a:chOff x="1018903" y="1045029"/>
            <a:chExt cx="1933303" cy="17242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903" y="1045029"/>
              <a:ext cx="1933303" cy="1724297"/>
            </a:xfrm>
            <a:prstGeom prst="ellipse">
              <a:avLst/>
            </a:prstGeom>
            <a:ln w="25400" cap="rnd">
              <a:solidFill>
                <a:srgbClr val="99CC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8-Point Star 4"/>
            <p:cNvSpPr/>
            <p:nvPr/>
          </p:nvSpPr>
          <p:spPr>
            <a:xfrm>
              <a:off x="1150935" y="1175657"/>
              <a:ext cx="1696839" cy="1465262"/>
            </a:xfrm>
            <a:prstGeom prst="star8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225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সরব </a:t>
              </a:r>
            </a:p>
            <a:p>
              <a:pPr algn="ctr">
                <a:lnSpc>
                  <a:spcPct val="75000"/>
                </a:lnSpc>
              </a:pP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7" name="Picture 3" descr="C:\Users\harun\Desktop\82392327_2468905333438644_1800036547693641728_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724" y="2512919"/>
            <a:ext cx="5226331" cy="3280844"/>
          </a:xfrm>
          <a:prstGeom prst="roundRect">
            <a:avLst>
              <a:gd name="adj" fmla="val 16667"/>
            </a:avLst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6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767" y="327213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0281" y="1837197"/>
            <a:ext cx="300892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‘অফুরান নামতায় বাদলের ধারাপাত’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1772" y="1111686"/>
            <a:ext cx="374775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গণিতে ‘নামতা’ বলতে বোঝায় গুণ করার ধারাবাহিক তালিকা;আর ‘ধারাপাত’ হলো অঙ্ক শেখার প্রাথমিক বই। এ কবিতায় বৃষ্টিধারার পতনকে বলা হচ্ছে ধারাপাত।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729" y="4926177"/>
            <a:ext cx="29954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2112" y="4872107"/>
            <a:ext cx="37477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ছাদ। ছাদের কথ্য রূপ ছাত।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17576" y="1111687"/>
            <a:ext cx="3635822" cy="2677656"/>
            <a:chOff x="3786390" y="1462604"/>
            <a:chExt cx="3850782" cy="2632877"/>
          </a:xfrm>
        </p:grpSpPr>
        <p:pic>
          <p:nvPicPr>
            <p:cNvPr id="8" name="Picture 2" descr="C:\Users\harun\Pictures\New folder\sourc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390" y="1462604"/>
              <a:ext cx="3850782" cy="2632877"/>
            </a:xfrm>
            <a:prstGeom prst="rect">
              <a:avLst/>
            </a:prstGeom>
            <a:noFill/>
            <a:ln w="15875">
              <a:solidFill>
                <a:srgbClr val="0099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harun\Pictures\New folder\maxresdefaul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807" y="1462604"/>
              <a:ext cx="1351365" cy="1077218"/>
            </a:xfrm>
            <a:prstGeom prst="rect">
              <a:avLst/>
            </a:prstGeom>
            <a:noFill/>
            <a:ln w="15875">
              <a:solidFill>
                <a:srgbClr val="0099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76" y="4069724"/>
            <a:ext cx="3635822" cy="2231975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066368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282" y="1926377"/>
            <a:ext cx="279320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বারিধার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7162" y="1926377"/>
            <a:ext cx="33614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জলের ধারা।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283" y="4612306"/>
            <a:ext cx="279320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উন্মাদ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7162" y="3926543"/>
            <a:ext cx="336145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উন্মত্ত, ক্ষিপ্ত। শ্রাবণ মাসে অবিরাম ধারা বর্ষণ ঘটে বলে কবি এখানে শ্রাবণকে উন্মাদ শ্রাবণ বলেছেন।</a:t>
            </a:r>
          </a:p>
        </p:txBody>
      </p:sp>
      <p:pic>
        <p:nvPicPr>
          <p:cNvPr id="7" name="Picture 2" descr="C:\Users\harun\Pictures\New folder\y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31" y="1142999"/>
            <a:ext cx="4093587" cy="2151530"/>
          </a:xfrm>
          <a:prstGeom prst="rect">
            <a:avLst/>
          </a:prstGeom>
          <a:noFill/>
          <a:ln w="15875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31" y="3875105"/>
            <a:ext cx="4093587" cy="2164976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TextBox 8"/>
          <p:cNvSpPr txBox="1"/>
          <p:nvPr/>
        </p:nvSpPr>
        <p:spPr>
          <a:xfrm>
            <a:off x="3467767" y="327213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</p:spTree>
    <p:extLst>
      <p:ext uri="{BB962C8B-B14F-4D97-AF65-F5344CB8AC3E}">
        <p14:creationId xmlns:p14="http://schemas.microsoft.com/office/powerpoint/2010/main" val="285198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715" y="1806195"/>
            <a:ext cx="28494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জর্জর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715" y="4819971"/>
            <a:ext cx="28494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নিঃঝুম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53400" y="1842684"/>
            <a:ext cx="320683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কাতর।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3400" y="4633109"/>
            <a:ext cx="320683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নিঝুম,নীরব,নিঃশব্দ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70" y="1142193"/>
            <a:ext cx="4093586" cy="2289982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4" descr="C:\Users\harun\Pictures\New folder\lT3Wx4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70" y="3824238"/>
            <a:ext cx="4093586" cy="2264070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67767" y="327213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</p:spTree>
    <p:extLst>
      <p:ext uri="{BB962C8B-B14F-4D97-AF65-F5344CB8AC3E}">
        <p14:creationId xmlns:p14="http://schemas.microsoft.com/office/powerpoint/2010/main" val="69634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96413" y="497628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2825" y="4263861"/>
            <a:ext cx="9205583" cy="660837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ছাত, বারিধারা, জর্জর, নিঃঝুম শব্দ দিয়ে ২টি করে বাক্য লিখ।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729" y="1712521"/>
            <a:ext cx="3325238" cy="1866702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3121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4650" y="4924963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 ঝরে জল ঝরে সারাদিন সারারাত-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অফুরান নামতায় বাদলের ধারাপাত।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92825" y="832284"/>
            <a:ext cx="7162800" cy="3959351"/>
            <a:chOff x="2438400" y="832283"/>
            <a:chExt cx="7162800" cy="3959351"/>
          </a:xfrm>
        </p:grpSpPr>
        <p:pic>
          <p:nvPicPr>
            <p:cNvPr id="4" name="Picture 2" descr="C:\Users\harun\Pictures\New folder\tenor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832283"/>
              <a:ext cx="7162800" cy="395935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2" y="832284"/>
              <a:ext cx="1918446" cy="1749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981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6973" y="4924963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 মুখ ঢাকা, ধোঁয়ামাখা চারিধার,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পৃধিবীর ছাত পিটে ঝমাঝম বারিধার।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829235"/>
            <a:ext cx="7162797" cy="3994225"/>
          </a:xfrm>
          <a:prstGeom prst="rect">
            <a:avLst/>
          </a:prstGeom>
          <a:ln w="22225" cap="sq">
            <a:solidFill>
              <a:srgbClr val="99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826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0844" y="4951089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স্নান করে গাছপালা প্রাণখোলা বরষায়,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নদীনালা ঘোলাজল ভরে উঠে ভরসায়।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92829" y="839644"/>
            <a:ext cx="7162798" cy="3962400"/>
            <a:chOff x="1777285" y="787760"/>
            <a:chExt cx="7907031" cy="3962400"/>
          </a:xfrm>
        </p:grpSpPr>
        <p:pic>
          <p:nvPicPr>
            <p:cNvPr id="4" name="Picture 4" descr="C:\Users\harun\Pictures\New folder\ব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775" y="787760"/>
              <a:ext cx="3876541" cy="3962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/>
          </p:spPr>
        </p:pic>
        <p:pic>
          <p:nvPicPr>
            <p:cNvPr id="5" name="Picture 3" descr="C:\Users\harun\Pictures\New folder\New folder\mmm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285" y="787760"/>
              <a:ext cx="4030490" cy="396240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164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30" y="4951089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উৎসব ঘনঘোর উন্মাদ শ্রাবণের।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 নাই শেষ নাই বরষার প্লাবনের।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30" y="839644"/>
            <a:ext cx="7162798" cy="3962400"/>
          </a:xfrm>
          <a:prstGeom prst="rect">
            <a:avLst/>
          </a:prstGeom>
          <a:ln w="22225" cap="sq">
            <a:solidFill>
              <a:srgbClr val="99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86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0189" y="5014226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জলেজলে জলময় দশদিক টলমল,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অবিরাম একই গান, ঢালো জল,ঢালো জল।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09928" y="826580"/>
            <a:ext cx="7162798" cy="3950383"/>
            <a:chOff x="2442440" y="813516"/>
            <a:chExt cx="7162798" cy="39503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40" y="813516"/>
              <a:ext cx="7162798" cy="3947164"/>
            </a:xfrm>
            <a:prstGeom prst="rect">
              <a:avLst/>
            </a:prstGeom>
            <a:ln w="22225">
              <a:solidFill>
                <a:srgbClr val="99CC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40" y="2704564"/>
              <a:ext cx="2155318" cy="2059335"/>
            </a:xfrm>
            <a:prstGeom prst="rect">
              <a:avLst/>
            </a:prstGeom>
            <a:ln w="22225">
              <a:solidFill>
                <a:srgbClr val="99CC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</p:spTree>
    <p:extLst>
      <p:ext uri="{BB962C8B-B14F-4D97-AF65-F5344CB8AC3E}">
        <p14:creationId xmlns:p14="http://schemas.microsoft.com/office/powerpoint/2010/main" val="260263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69955" y="41211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00481"/>
            <a:ext cx="699590" cy="4252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74" y="5983257"/>
            <a:ext cx="1844148" cy="67927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135265" y="1293510"/>
            <a:ext cx="3965473" cy="4782257"/>
            <a:chOff x="6701244" y="1280062"/>
            <a:chExt cx="3965473" cy="4782257"/>
          </a:xfrm>
        </p:grpSpPr>
        <p:grpSp>
          <p:nvGrpSpPr>
            <p:cNvPr id="8" name="Group 7"/>
            <p:cNvGrpSpPr/>
            <p:nvPr/>
          </p:nvGrpSpPr>
          <p:grpSpPr>
            <a:xfrm>
              <a:off x="6701244" y="3415309"/>
              <a:ext cx="3965473" cy="2647010"/>
              <a:chOff x="6701244" y="3415309"/>
              <a:chExt cx="3965473" cy="264701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244" y="3415309"/>
                <a:ext cx="3965473" cy="264701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855053" y="3751626"/>
                <a:ext cx="3579223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শ্রেণি: সপ্তম</a:t>
                </a:r>
              </a:p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বিষয়: সপ্তবর্ণা</a:t>
                </a:r>
              </a:p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৫০</a:t>
                </a:r>
                <a:r>
                  <a:rPr lang="en-US" sz="28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মিনিট</a:t>
                </a:r>
              </a:p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তারিখ: </a:t>
                </a:r>
                <a:r>
                  <a:rPr lang="en-US" sz="2800" dirty="0" smtClean="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১৭.০৭.২০২০</a:t>
                </a:r>
                <a:endParaRPr lang="en-US" sz="2800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220" y="1280062"/>
              <a:ext cx="1550604" cy="1926748"/>
            </a:xfrm>
            <a:prstGeom prst="rect">
              <a:avLst/>
            </a:prstGeom>
            <a:ln w="15875" cap="sq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691521" y="3568147"/>
            <a:ext cx="538334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মোসা: রওশন আরা পারভীন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রূপনারায়নপুর ও কোকিল সম্মিলিত আলিম মাদরাসা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মোবাইল: ০১৭১৪৮০০৫৯৩</a:t>
            </a:r>
          </a:p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rowshan1978@gmail.com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11548" y="1345762"/>
            <a:ext cx="2343294" cy="2479030"/>
            <a:chOff x="2338905" y="1248306"/>
            <a:chExt cx="2343294" cy="247903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905" y="1248306"/>
              <a:ext cx="2343294" cy="24790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4298" y="1672814"/>
              <a:ext cx="1553646" cy="1572421"/>
            </a:xfrm>
            <a:prstGeom prst="ellipse">
              <a:avLst/>
            </a:prstGeom>
            <a:ln w="22225" cap="rnd">
              <a:solidFill>
                <a:srgbClr val="99CC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5505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3863" y="4976663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 যায় যত তাপ জর্জর গ্রীষ্মের,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 যায় রৌদ্রের স্মৃতিটুকু বিশ্বের।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90" y="782533"/>
            <a:ext cx="7205472" cy="3980688"/>
          </a:xfrm>
          <a:prstGeom prst="rect">
            <a:avLst/>
          </a:prstGeom>
          <a:ln w="22225" cap="sq">
            <a:solidFill>
              <a:srgbClr val="99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85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9234" y="4938026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যেন বাজে কোথা নিঃঝুম ধুকধুক,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ধরণীর আশাভয় ধরণীর সুখদুখ।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91" y="828805"/>
            <a:ext cx="7162799" cy="3934416"/>
          </a:xfrm>
          <a:prstGeom prst="rect">
            <a:avLst/>
          </a:prstGeom>
          <a:ln w="22225" cap="sq">
            <a:solidFill>
              <a:srgbClr val="99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398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59" y="1779462"/>
            <a:ext cx="2189108" cy="1638300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746760" y="3998919"/>
            <a:ext cx="10698480" cy="773379"/>
          </a:xfrm>
          <a:prstGeom prst="rect">
            <a:avLst/>
          </a:prstGeom>
          <a:ln w="12700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‘স্নান করে গাছপালা প্রাণখোলা বরষায়’ কবি চরণটি দ্বারা কী বুঝিয়েছেন? ব্যাখ্যা কর</a:t>
            </a:r>
            <a:r>
              <a:rPr lang="en-US" sz="3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15677" y="514253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07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27560" y="486587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5410" y="1576254"/>
            <a:ext cx="6969391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শ্রাবণের জল অবিরাম ঝরে-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1532" y="3763830"/>
            <a:ext cx="83820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‘অবিরাম একই গান’ বলতে কী বোঝানো হয়েছে?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8733" y="4442878"/>
            <a:ext cx="2589906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বর্ষার প্লাবন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5204" y="4403386"/>
            <a:ext cx="2498128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নদীর ঘোলাজল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8734" y="5228624"/>
            <a:ext cx="2589907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একটানা বৃষ্টি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2868" y="5207517"/>
            <a:ext cx="2500464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সংগীত সন্ধ্যা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8734" y="2276791"/>
            <a:ext cx="253398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সংগীতের মতো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8148" y="3034232"/>
            <a:ext cx="2571384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কোলাহলের মতো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5312" y="2268281"/>
            <a:ext cx="253398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নামতার মতো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4259" y="3039260"/>
            <a:ext cx="2539075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গণিতের মতো</a:t>
            </a:r>
          </a:p>
        </p:txBody>
      </p:sp>
      <p:sp>
        <p:nvSpPr>
          <p:cNvPr id="13" name="Multiply 12"/>
          <p:cNvSpPr/>
          <p:nvPr/>
        </p:nvSpPr>
        <p:spPr>
          <a:xfrm>
            <a:off x="3010073" y="3074494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Half Frame 13"/>
          <p:cNvSpPr/>
          <p:nvPr/>
        </p:nvSpPr>
        <p:spPr>
          <a:xfrm rot="14014148">
            <a:off x="6958252" y="2205419"/>
            <a:ext cx="257644" cy="479941"/>
          </a:xfrm>
          <a:prstGeom prst="halfFram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3000429" y="2312494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770793" y="3074494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812740" y="4479655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Half Frame 17"/>
          <p:cNvSpPr/>
          <p:nvPr/>
        </p:nvSpPr>
        <p:spPr>
          <a:xfrm rot="14014148">
            <a:off x="3160113" y="5199993"/>
            <a:ext cx="257644" cy="479941"/>
          </a:xfrm>
          <a:prstGeom prst="halfFram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823279" y="5248105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2990125" y="4488248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356337" y="485334"/>
            <a:ext cx="1815680" cy="1535200"/>
            <a:chOff x="4717473" y="948667"/>
            <a:chExt cx="3023434" cy="2860964"/>
          </a:xfrm>
        </p:grpSpPr>
        <p:sp>
          <p:nvSpPr>
            <p:cNvPr id="22" name="Oval 21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31569" y="1642408"/>
              <a:ext cx="2330822" cy="17780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56337" y="481150"/>
            <a:ext cx="1815680" cy="1535200"/>
            <a:chOff x="8225056" y="941740"/>
            <a:chExt cx="3023434" cy="2860964"/>
          </a:xfrm>
        </p:grpSpPr>
        <p:sp>
          <p:nvSpPr>
            <p:cNvPr id="25" name="Oval 24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93330" y="1569093"/>
              <a:ext cx="2533688" cy="177805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 </a:t>
              </a:r>
            </a:p>
            <a:p>
              <a:pPr algn="ctr"/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2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27560" y="486587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9211" y="1543630"/>
            <a:ext cx="9601200" cy="42288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সারাদিন সারারাত কী ঝরে?</a:t>
            </a: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বৃষ্টির রিমঝিম ধ্বনি কীসের মতো?</a:t>
            </a: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৫. দশদিক কিভাবে টলমল করে?</a:t>
            </a: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৬. উন্মাদ শ্রাবণ বলতে কী বুঝায়? বর্ণনা কর।</a:t>
            </a: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৭. বৃষ্টিতে তরুলতার জাগরণ ‘শ্রাবণে’ কবিতায় তা প্রকাশ পেয়েছে।</a:t>
            </a: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মন্তব্যটির যথার্থতা প্রমাণ কর।</a:t>
            </a:r>
          </a:p>
        </p:txBody>
      </p:sp>
    </p:spTree>
    <p:extLst>
      <p:ext uri="{BB962C8B-B14F-4D97-AF65-F5344CB8AC3E}">
        <p14:creationId xmlns:p14="http://schemas.microsoft.com/office/powerpoint/2010/main" val="228143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35" y="1570192"/>
            <a:ext cx="2066862" cy="1809325"/>
          </a:xfrm>
          <a:prstGeom prst="roundRect">
            <a:avLst>
              <a:gd name="adj" fmla="val 16667"/>
            </a:avLst>
          </a:prstGeom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46762" y="4063465"/>
            <a:ext cx="10667999" cy="1207396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শ্রাবণ মাসে তোমাদের এলাকায় কী কী পরিবর্তন ঘটে? তা কবিতার আলোকে একটি অনুচ্ছেদ লিখে আনবে।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97234" y="450568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5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2190205" y="421654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56" y="1811564"/>
            <a:ext cx="6892769" cy="4014470"/>
          </a:xfrm>
          <a:prstGeom prst="roundRect">
            <a:avLst>
              <a:gd name="adj" fmla="val 16667"/>
            </a:avLst>
          </a:prstGeom>
          <a:ln w="22225">
            <a:solidFill>
              <a:srgbClr val="99CC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663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1731501" y="5662791"/>
            <a:ext cx="804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আকাশে মেঘ দেখা যাচ্ছে।</a:t>
            </a:r>
          </a:p>
        </p:txBody>
      </p:sp>
      <p:pic>
        <p:nvPicPr>
          <p:cNvPr id="3" name="Picture 3" descr="C:\Users\harun\Pictures\New folder\New folder\unnamed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98" y="1338249"/>
            <a:ext cx="7172061" cy="41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arun\Pictures\New folder\New folder\4525.jpg_wh860 (3)_L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97" y="1348264"/>
            <a:ext cx="7159752" cy="4161473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3"/>
          <p:cNvSpPr txBox="1"/>
          <p:nvPr/>
        </p:nvSpPr>
        <p:spPr>
          <a:xfrm>
            <a:off x="1451583" y="48057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কেমন মাঠ দেখতে পাচ্ছ?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93649" y="565189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চৌচির মাঠ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18297" y="1348264"/>
            <a:ext cx="7159752" cy="4161473"/>
            <a:chOff x="2516124" y="1348262"/>
            <a:chExt cx="7159752" cy="4161473"/>
          </a:xfrm>
        </p:grpSpPr>
        <p:pic>
          <p:nvPicPr>
            <p:cNvPr id="8" name="Picture 7" descr="C:\Users\harun\Pictures\New folder\New folder\034029Pic-2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042" y="1348262"/>
              <a:ext cx="3300834" cy="416147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harun\Pictures\New folder\New folder\183523PANCHAGARH_PIC_(1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124" y="1348262"/>
              <a:ext cx="3858917" cy="416147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16"/>
          <p:cNvSpPr txBox="1"/>
          <p:nvPr/>
        </p:nvSpPr>
        <p:spPr>
          <a:xfrm>
            <a:off x="2075673" y="476584"/>
            <a:ext cx="793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2017718" y="5673693"/>
            <a:ext cx="804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গ্রীষ্মের তাপদাহে অতিষ্ঠ মানুষ।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2569361" y="477768"/>
            <a:ext cx="708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আকাশে কী দেখতে পাচ্ছ?</a:t>
            </a:r>
          </a:p>
        </p:txBody>
      </p:sp>
      <p:pic>
        <p:nvPicPr>
          <p:cNvPr id="13" name="Picture 12" descr="C:\Users\harun\Pictures\New folder\New folder\16642400173_8f5be91fd9_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58" y="1354176"/>
            <a:ext cx="7159752" cy="4161473"/>
          </a:xfrm>
          <a:prstGeom prst="rect">
            <a:avLst/>
          </a:prstGeom>
          <a:noFill/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0"/>
          <p:cNvSpPr txBox="1"/>
          <p:nvPr/>
        </p:nvSpPr>
        <p:spPr>
          <a:xfrm>
            <a:off x="2859673" y="483670"/>
            <a:ext cx="647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6146" y="1415538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6812" y="1415538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8097" y="1415538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8763" y="1415538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7604" y="1384454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2399" y="1384454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3684" y="1384454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4350" y="1384454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5719" y="1361750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32143" y="1361750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49033" y="1361750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42372" y="5640988"/>
            <a:ext cx="202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 হচ্ছে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42689" y="1683849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23974" y="1683849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24640" y="1683849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3481" y="1652765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78276" y="1652765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59561" y="1652765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60227" y="1652765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81596" y="1630061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08020" y="1630061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24910" y="1630061"/>
            <a:ext cx="5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</p:spTree>
    <p:extLst>
      <p:ext uri="{BB962C8B-B14F-4D97-AF65-F5344CB8AC3E}">
        <p14:creationId xmlns:p14="http://schemas.microsoft.com/office/powerpoint/2010/main" val="26023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1.85185E-6 L 3.33333E-6 0.5342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1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4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1.85185E-6 L -0.00542 0.40671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032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1.85185E-6 L 0.00222 0.55185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2759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1.85185E-6 L 0.00333 0.55602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7801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1.48148E-6 L -0.00222 0.4912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2456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1.48148E-6 L -0.00222 0.42245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21111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1.48148E-6 L -0.00458 0.45787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2289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1.48148E-6 L 0.00014 0.39305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53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2.22222E-6 L 0.00653 0.47546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2377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2.22222E-6 L 0.00444 0.56389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28194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022E-16 2.22222E-6 L 0.00444 0.40092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20046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1.85185E-6 L 0.00444 0.46574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23287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1.85185E-6 L 0.01111 0.50694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25347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1.85185E-6 L 0.00666 0.5048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25231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1.11111E-6 L -1.11111E-6 0.51875 " pathEditMode="relative" rAng="0" ptsTypes="AA">
                                      <p:cBhvr>
                                        <p:cTn id="1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26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1.11111E-6 L -0.00667 0.48704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2435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1.11111E-6 L -0.00222 0.51875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25926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1.11111E-6 L -0.00541 0.38727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9352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1.48148E-6 L 4.44444E-6 0.39699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38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1.48148E-6 L -0.00667 0.46157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23079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1.48148E-6 L 0.00222 0.43009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11" y="272832"/>
            <a:ext cx="6635932" cy="50568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20098" y="3361550"/>
            <a:ext cx="2899954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536842"/>
            <a:ext cx="6100354" cy="343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84967" y="1524002"/>
            <a:ext cx="2899954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4967" y="695460"/>
            <a:ext cx="2495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শ্রাবণে</a:t>
            </a:r>
          </a:p>
        </p:txBody>
      </p:sp>
    </p:spTree>
    <p:extLst>
      <p:ext uri="{BB962C8B-B14F-4D97-AF65-F5344CB8AC3E}">
        <p14:creationId xmlns:p14="http://schemas.microsoft.com/office/powerpoint/2010/main" val="4216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466124"/>
            <a:ext cx="23270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66491" y="1794548"/>
            <a:ext cx="9124776" cy="3669042"/>
            <a:chOff x="920176" y="1794548"/>
            <a:chExt cx="9124776" cy="3669042"/>
          </a:xfrm>
        </p:grpSpPr>
        <p:sp>
          <p:nvSpPr>
            <p:cNvPr id="12" name="TextBox 11"/>
            <p:cNvSpPr txBox="1"/>
            <p:nvPr/>
          </p:nvSpPr>
          <p:spPr>
            <a:xfrm>
              <a:off x="1829081" y="1794548"/>
              <a:ext cx="4854347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20176" y="2540681"/>
              <a:ext cx="899934" cy="2922909"/>
              <a:chOff x="920176" y="2540681"/>
              <a:chExt cx="899934" cy="292290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1049">
                <a:off x="927375" y="4653261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1049">
                <a:off x="920176" y="3955865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1049">
                <a:off x="954710" y="3245436"/>
                <a:ext cx="865400" cy="81032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1049">
                <a:off x="954710" y="2540681"/>
                <a:ext cx="865400" cy="810329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183535" y="2614654"/>
                <a:ext cx="486128" cy="59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4346" y="4700514"/>
                <a:ext cx="486128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07904" y="3303358"/>
                <a:ext cx="627353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06206" y="4017910"/>
                <a:ext cx="729052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 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829081" y="2593418"/>
              <a:ext cx="8215871" cy="2859201"/>
              <a:chOff x="1829081" y="2593418"/>
              <a:chExt cx="8215871" cy="2859201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843150" y="2593418"/>
                <a:ext cx="820180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  <a:sp3d extrusionH="57150">
                  <a:bevelT h="25400" prst="softRound"/>
                </a:sp3d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 পরিচিতি উল্লেখ করতে পারবে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843150" y="3303358"/>
                <a:ext cx="820180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কবিতাটি শুদ্ধ উচ্চারণে পড়তে পারবে;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829081" y="4035163"/>
                <a:ext cx="8201803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নতুন শব্দগুলোর অর্থসহ বাক্য গঠন করতে পারবে;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843152" y="4746884"/>
                <a:ext cx="8179767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623888" indent="-623888">
                  <a:defRPr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‘শ্রাবণে’ কবিতায় বর্ণিত বর্ষার দিকগুলো ব্যাখ্যা করতে পারবে।</a:t>
                </a:r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 flipH="1">
            <a:off x="2269532" y="2602385"/>
            <a:ext cx="32996" cy="28502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9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2159" y="4920230"/>
            <a:ext cx="398401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সুকুমার রায়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8970" y="447850"/>
            <a:ext cx="2882532" cy="615553"/>
          </a:xfrm>
          <a:prstGeom prst="rect">
            <a:avLst/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1795" y="1143807"/>
            <a:ext cx="404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তাঁকে চিন?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497" y="1123084"/>
            <a:ext cx="444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ও লেখক ‍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80" y="1937438"/>
            <a:ext cx="2780477" cy="2747073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grpSp>
        <p:nvGrpSpPr>
          <p:cNvPr id="16" name="Group 15"/>
          <p:cNvGrpSpPr/>
          <p:nvPr/>
        </p:nvGrpSpPr>
        <p:grpSpPr>
          <a:xfrm>
            <a:off x="8170720" y="537522"/>
            <a:ext cx="3123727" cy="2300741"/>
            <a:chOff x="3640143" y="1808679"/>
            <a:chExt cx="3123727" cy="23007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680485" y="2160748"/>
              <a:ext cx="29119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সুকুমার রায় ১৮৮৭</a:t>
              </a:r>
            </a:p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খ্রিস্টাব্দে কলকাতায় জন্মগ্রহণ করেন। তাঁর পৈতৃক নিবাস ময়মনসিংহ জেলায়।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70719" y="3763503"/>
            <a:ext cx="3123727" cy="2300741"/>
            <a:chOff x="3640143" y="1808679"/>
            <a:chExt cx="3123727" cy="230074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713882" y="2466460"/>
              <a:ext cx="29119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 পিতা উপেন্দ্রকিশোর রায়চৌধুরী একজন বিখ্যাত শিশুসাহিত্যিক।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7847" y="3763503"/>
            <a:ext cx="3123727" cy="2300741"/>
            <a:chOff x="3640143" y="1808679"/>
            <a:chExt cx="3123727" cy="230074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740776" y="2426119"/>
              <a:ext cx="29119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কিংবদন্তি চলচ্চিত্র-নির্মাতা ও খ্যাতিমান সাহিত্যিক সত্যজিত রায় তাঁর পুত্র।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4711" y="537521"/>
            <a:ext cx="3386338" cy="2576782"/>
            <a:chOff x="3640143" y="1808679"/>
            <a:chExt cx="3123727" cy="230074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740776" y="2415078"/>
              <a:ext cx="2911952" cy="1401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 সাহিত্যে তিনি অমর হয়ে আছেন প্রধানত রসের কবিতা, হাসির গল্প, নাটক ইত্যাদি শিশুতোষ রচনার জন্য।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32" y="5826193"/>
            <a:ext cx="2107536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6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199558" y="2009021"/>
            <a:ext cx="3222196" cy="2651109"/>
            <a:chOff x="3541674" y="1808679"/>
            <a:chExt cx="3222196" cy="242572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42572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541674" y="2187367"/>
              <a:ext cx="3222196" cy="1661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‘আবোল তাবোল’,</a:t>
              </a:r>
            </a:p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‘হযবরল’,‘পাগলা দাশু’,</a:t>
              </a:r>
            </a:p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‘বহুরূপী’,‘খাই খাই’ প্রভৃতি  </a:t>
              </a:r>
            </a:p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 অতুলনীয় রচনা।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6145" y="2001541"/>
            <a:ext cx="3350814" cy="2658589"/>
            <a:chOff x="3640143" y="1808679"/>
            <a:chExt cx="3123727" cy="230074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718493" y="2301553"/>
              <a:ext cx="29119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 সন্দেশ পত্রিকার সম্পাদক ছিলেন। কবি  ১৯২৩ খ্রিস্টাব্দে মৃত্যুবরণ করেন।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182294" y="4885510"/>
            <a:ext cx="398401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সুকুমার রায়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3074" y="420489"/>
            <a:ext cx="2791097" cy="615553"/>
          </a:xfrm>
          <a:prstGeom prst="rect">
            <a:avLst/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3072" y="1036042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ও লেখক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65" y="1781701"/>
            <a:ext cx="3103809" cy="2878428"/>
          </a:xfrm>
          <a:prstGeom prst="roundRect">
            <a:avLst>
              <a:gd name="adj" fmla="val 16667"/>
            </a:avLst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32" y="5826193"/>
            <a:ext cx="2107536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568812" y="518347"/>
            <a:ext cx="298789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7004" y="4228237"/>
            <a:ext cx="7646816" cy="640080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খ্যাতিমান কবি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সুকুমার রায়ের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পরিচয় লেখ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2" y="1606735"/>
            <a:ext cx="1898652" cy="2090057"/>
          </a:xfrm>
          <a:prstGeom prst="rect">
            <a:avLst/>
          </a:prstGeom>
          <a:ln w="2857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02378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2396" y="235140"/>
            <a:ext cx="7889826" cy="6232475"/>
            <a:chOff x="261396" y="235139"/>
            <a:chExt cx="7889826" cy="6232475"/>
          </a:xfrm>
        </p:grpSpPr>
        <p:sp>
          <p:nvSpPr>
            <p:cNvPr id="4" name="TextBox 3"/>
            <p:cNvSpPr txBox="1"/>
            <p:nvPr/>
          </p:nvSpPr>
          <p:spPr>
            <a:xfrm>
              <a:off x="4162334" y="235139"/>
              <a:ext cx="3988888" cy="6232475"/>
            </a:xfrm>
            <a:prstGeom prst="rect">
              <a:avLst/>
            </a:prstGeom>
            <a:noFill/>
            <a:ln w="15875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182880" tIns="0" rIns="91440" bIns="0" rtlCol="0">
              <a:spAutoFit/>
            </a:bodyPr>
            <a:lstStyle/>
            <a:p>
              <a:r>
                <a:rPr lang="en-US" sz="3600" b="1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শ্রাবণে</a:t>
              </a:r>
            </a:p>
            <a:p>
              <a:r>
                <a:rPr lang="en-US" sz="2800" b="1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সুকুমার রায়</a:t>
              </a:r>
            </a:p>
            <a:p>
              <a:endParaRPr lang="en-US" sz="1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জল ঝরে জল ঝরে সারাদিন সারারাত-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অফুরান নামতায় বাদলের ধারাপাত।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আকাশের মুখ ঢাকা, ধোঁয়ামাখা চারিধার,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পৃধিবীর ছাত পিটে ঝমাঝম বারিধার।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স্নান করে গাছপালা প্রাণখোলা বরষায়,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নদীনালা ঘোলাজল ভরে উঠে ভরসায়।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উৎসব ঘনঘোর উন্মাদ শ্রাবণের।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 নাই শেষ নাই বরষার প্লাবনের।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জলেজলে জলময় দশদিক টলমল,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অবিরাম একই গান, ঢালো জল,ঢালো জল।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ধুয়ে যায় যত তাপ জর্জর গ্রীষ্মের,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ধুয়ে যায় রৌদ্রের স্মৃতিটুকু বিশ্বের।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শুধু যেন বাজে কোথা নিঃঝুম ধুকধুক,</a:t>
              </a:r>
            </a:p>
            <a:p>
              <a:r>
                <a:rPr lang="en-US" sz="23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ধরণীর আশাভয় ধরণীর সুখদুখ।</a:t>
              </a:r>
            </a:p>
            <a:p>
              <a:endParaRPr lang="en-US" dirty="0"/>
            </a:p>
          </p:txBody>
        </p:sp>
        <p:pic>
          <p:nvPicPr>
            <p:cNvPr id="5" name="Picture 2" descr="C:\Users\harun\Pictures\New folder\ককক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96" y="235139"/>
              <a:ext cx="3892593" cy="6126480"/>
            </a:xfrm>
            <a:prstGeom prst="rect">
              <a:avLst/>
            </a:prstGeom>
            <a:noFill/>
            <a:ln w="15875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9156813" y="2200473"/>
            <a:ext cx="1778977" cy="1607969"/>
            <a:chOff x="1018903" y="1045029"/>
            <a:chExt cx="1933303" cy="17242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903" y="1045029"/>
              <a:ext cx="1933303" cy="1724297"/>
            </a:xfrm>
            <a:prstGeom prst="ellipse">
              <a:avLst/>
            </a:prstGeom>
            <a:ln w="25400" cap="rnd">
              <a:solidFill>
                <a:srgbClr val="99CC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8-Point Star 10"/>
            <p:cNvSpPr/>
            <p:nvPr/>
          </p:nvSpPr>
          <p:spPr>
            <a:xfrm>
              <a:off x="1150935" y="1175657"/>
              <a:ext cx="1696839" cy="1465262"/>
            </a:xfrm>
            <a:prstGeom prst="star8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225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আদর্শ</a:t>
              </a:r>
            </a:p>
            <a:p>
              <a:pPr algn="ctr">
                <a:lnSpc>
                  <a:spcPct val="75000"/>
                </a:lnSpc>
              </a:pP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460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7799</TotalTime>
  <Words>688</Words>
  <Application>Microsoft Office PowerPoint</Application>
  <PresentationFormat>Widescreen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Roshan54</dc:creator>
  <cp:lastModifiedBy>jotataullam114262@gmail.com</cp:lastModifiedBy>
  <cp:revision>483</cp:revision>
  <dcterms:created xsi:type="dcterms:W3CDTF">2020-02-21T08:36:18Z</dcterms:created>
  <dcterms:modified xsi:type="dcterms:W3CDTF">2020-07-17T11:02:47Z</dcterms:modified>
</cp:coreProperties>
</file>