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5" r:id="rId9"/>
    <p:sldId id="278" r:id="rId10"/>
    <p:sldId id="277" r:id="rId11"/>
    <p:sldId id="262" r:id="rId12"/>
    <p:sldId id="264" r:id="rId13"/>
    <p:sldId id="263" r:id="rId14"/>
    <p:sldId id="266" r:id="rId15"/>
    <p:sldId id="267" r:id="rId16"/>
    <p:sldId id="268" r:id="rId17"/>
    <p:sldId id="270" r:id="rId18"/>
    <p:sldId id="280" r:id="rId19"/>
    <p:sldId id="271" r:id="rId20"/>
    <p:sldId id="272" r:id="rId21"/>
    <p:sldId id="273" r:id="rId22"/>
    <p:sldId id="274" r:id="rId23"/>
    <p:sldId id="275" r:id="rId24"/>
    <p:sldId id="276" r:id="rId2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648"/>
    <a:srgbClr val="293FE3"/>
    <a:srgbClr val="2110FC"/>
    <a:srgbClr val="3366FF"/>
    <a:srgbClr val="990033"/>
    <a:srgbClr val="FF0000"/>
    <a:srgbClr val="00CC00"/>
    <a:srgbClr val="1504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7" autoAdjust="0"/>
    <p:restoredTop sz="94660"/>
  </p:normalViewPr>
  <p:slideViewPr>
    <p:cSldViewPr>
      <p:cViewPr varScale="1">
        <p:scale>
          <a:sx n="27" d="100"/>
          <a:sy n="27" d="100"/>
        </p:scale>
        <p:origin x="-859" y="-91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980E-AEE8-48D4-8169-5EFD5955A41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B743-76B1-42A1-A3FE-368769FCA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8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336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80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64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02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255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57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96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33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946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966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86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6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2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23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68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49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94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94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92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8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8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6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3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68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0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836" indent="0">
              <a:buNone/>
              <a:defRPr sz="2700" b="1"/>
            </a:lvl2pPr>
            <a:lvl3pPr marL="1227671" indent="0">
              <a:buNone/>
              <a:defRPr sz="2400" b="1"/>
            </a:lvl3pPr>
            <a:lvl4pPr marL="1841505" indent="0">
              <a:buNone/>
              <a:defRPr sz="2100" b="1"/>
            </a:lvl4pPr>
            <a:lvl5pPr marL="2455342" indent="0">
              <a:buNone/>
              <a:defRPr sz="2100" b="1"/>
            </a:lvl5pPr>
            <a:lvl6pPr marL="3069178" indent="0">
              <a:buNone/>
              <a:defRPr sz="2100" b="1"/>
            </a:lvl6pPr>
            <a:lvl7pPr marL="3683012" indent="0">
              <a:buNone/>
              <a:defRPr sz="2100" b="1"/>
            </a:lvl7pPr>
            <a:lvl8pPr marL="4296847" indent="0">
              <a:buNone/>
              <a:defRPr sz="2100" b="1"/>
            </a:lvl8pPr>
            <a:lvl9pPr marL="491068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836" indent="0">
              <a:buNone/>
              <a:defRPr sz="2700" b="1"/>
            </a:lvl2pPr>
            <a:lvl3pPr marL="1227671" indent="0">
              <a:buNone/>
              <a:defRPr sz="2400" b="1"/>
            </a:lvl3pPr>
            <a:lvl4pPr marL="1841505" indent="0">
              <a:buNone/>
              <a:defRPr sz="2100" b="1"/>
            </a:lvl4pPr>
            <a:lvl5pPr marL="2455342" indent="0">
              <a:buNone/>
              <a:defRPr sz="2100" b="1"/>
            </a:lvl5pPr>
            <a:lvl6pPr marL="3069178" indent="0">
              <a:buNone/>
              <a:defRPr sz="2100" b="1"/>
            </a:lvl6pPr>
            <a:lvl7pPr marL="3683012" indent="0">
              <a:buNone/>
              <a:defRPr sz="2100" b="1"/>
            </a:lvl7pPr>
            <a:lvl8pPr marL="4296847" indent="0">
              <a:buNone/>
              <a:defRPr sz="2100" b="1"/>
            </a:lvl8pPr>
            <a:lvl9pPr marL="491068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836" indent="0">
              <a:buNone/>
              <a:defRPr sz="1600"/>
            </a:lvl2pPr>
            <a:lvl3pPr marL="1227671" indent="0">
              <a:buNone/>
              <a:defRPr sz="1300"/>
            </a:lvl3pPr>
            <a:lvl4pPr marL="1841505" indent="0">
              <a:buNone/>
              <a:defRPr sz="1200"/>
            </a:lvl4pPr>
            <a:lvl5pPr marL="2455342" indent="0">
              <a:buNone/>
              <a:defRPr sz="1200"/>
            </a:lvl5pPr>
            <a:lvl6pPr marL="3069178" indent="0">
              <a:buNone/>
              <a:defRPr sz="1200"/>
            </a:lvl6pPr>
            <a:lvl7pPr marL="3683012" indent="0">
              <a:buNone/>
              <a:defRPr sz="1200"/>
            </a:lvl7pPr>
            <a:lvl8pPr marL="4296847" indent="0">
              <a:buNone/>
              <a:defRPr sz="1200"/>
            </a:lvl8pPr>
            <a:lvl9pPr marL="49106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836" indent="0">
              <a:buNone/>
              <a:defRPr sz="3800"/>
            </a:lvl2pPr>
            <a:lvl3pPr marL="1227671" indent="0">
              <a:buNone/>
              <a:defRPr sz="3200"/>
            </a:lvl3pPr>
            <a:lvl4pPr marL="1841505" indent="0">
              <a:buNone/>
              <a:defRPr sz="2700"/>
            </a:lvl4pPr>
            <a:lvl5pPr marL="2455342" indent="0">
              <a:buNone/>
              <a:defRPr sz="2700"/>
            </a:lvl5pPr>
            <a:lvl6pPr marL="3069178" indent="0">
              <a:buNone/>
              <a:defRPr sz="2700"/>
            </a:lvl6pPr>
            <a:lvl7pPr marL="3683012" indent="0">
              <a:buNone/>
              <a:defRPr sz="2700"/>
            </a:lvl7pPr>
            <a:lvl8pPr marL="4296847" indent="0">
              <a:buNone/>
              <a:defRPr sz="2700"/>
            </a:lvl8pPr>
            <a:lvl9pPr marL="491068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836" indent="0">
              <a:buNone/>
              <a:defRPr sz="1600"/>
            </a:lvl2pPr>
            <a:lvl3pPr marL="1227671" indent="0">
              <a:buNone/>
              <a:defRPr sz="1300"/>
            </a:lvl3pPr>
            <a:lvl4pPr marL="1841505" indent="0">
              <a:buNone/>
              <a:defRPr sz="1200"/>
            </a:lvl4pPr>
            <a:lvl5pPr marL="2455342" indent="0">
              <a:buNone/>
              <a:defRPr sz="1200"/>
            </a:lvl5pPr>
            <a:lvl6pPr marL="3069178" indent="0">
              <a:buNone/>
              <a:defRPr sz="1200"/>
            </a:lvl6pPr>
            <a:lvl7pPr marL="3683012" indent="0">
              <a:buNone/>
              <a:defRPr sz="1200"/>
            </a:lvl7pPr>
            <a:lvl8pPr marL="4296847" indent="0">
              <a:buNone/>
              <a:defRPr sz="1200"/>
            </a:lvl8pPr>
            <a:lvl9pPr marL="49106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67" tIns="61383" rIns="122767" bIns="613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2"/>
            <a:ext cx="12344400" cy="5129425"/>
          </a:xfrm>
          <a:prstGeom prst="rect">
            <a:avLst/>
          </a:prstGeom>
        </p:spPr>
        <p:txBody>
          <a:bodyPr vert="horz" lIns="122767" tIns="61383" rIns="122767" bIns="61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67" tIns="61383" rIns="122767" bIns="6138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35F2-0182-480B-B969-F14FB9C54BB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67" tIns="61383" rIns="122767" bIns="6138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67" tIns="61383" rIns="122767" bIns="6138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2767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376" indent="-460376" algn="l" defTabSz="122767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483" indent="-383647" algn="l" defTabSz="1227671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588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425" indent="-306917" algn="l" defTabSz="122767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259" indent="-306917" algn="l" defTabSz="122767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095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9930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3766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7600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36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671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505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342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178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012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6847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0683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057400"/>
            <a:ext cx="8382000" cy="4191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Welcome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18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2590800"/>
            <a:ext cx="11734800" cy="378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4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book is too hard for me to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_______.</a:t>
            </a:r>
            <a:endParaRPr lang="en-US" sz="4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The path is too long for him to_____________.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The load is too heavy for them to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___________.</a:t>
            </a:r>
          </a:p>
          <a:p>
            <a:endParaRPr lang="en-US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38200" y="914400"/>
            <a:ext cx="11963400" cy="1198096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ook Antiqua" pitchFamily="18" charset="0"/>
              </a:rPr>
              <a:t>Complete the following sentences.</a:t>
            </a:r>
            <a:endParaRPr lang="en-US" sz="5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1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270048"/>
            <a:ext cx="5257800" cy="6835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Completing item -3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043" y="1219200"/>
            <a:ext cx="5856514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‘so………… that’.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062526"/>
            <a:ext cx="10820400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She was so ill that_______________________.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981200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 she could not study at all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419600"/>
            <a:ext cx="118110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Formation: Given clause with so.. that + relevant sentence.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4495800" cy="683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Completing item -4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524000"/>
            <a:ext cx="4746171" cy="5203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‘so/in order that’.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13106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He reads attentively so that________________________.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400800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 he can make a good result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667000"/>
            <a:ext cx="57150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u="sng" dirty="0" smtClean="0">
                <a:solidFill>
                  <a:srgbClr val="3366FF"/>
                </a:solidFill>
                <a:latin typeface="Book Antiqua" pitchFamily="18" charset="0"/>
              </a:rPr>
              <a:t>Formation: </a:t>
            </a:r>
            <a:r>
              <a:rPr lang="en-US" b="1" dirty="0" smtClean="0">
                <a:latin typeface="Book Antiqua" pitchFamily="18" charset="0"/>
              </a:rPr>
              <a:t>Given clause  with so that/in order that + sub+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 can/could/ may/might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+ verb +extension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181600"/>
            <a:ext cx="6330043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Be prepared so that</a:t>
            </a:r>
            <a:r>
              <a:rPr lang="en-US" b="1" dirty="0" smtClean="0">
                <a:latin typeface="Book Antiqua" pitchFamily="18" charset="0"/>
              </a:rPr>
              <a:t>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620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farmers sow good seeds so that 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walked fast in order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We eat vegetables so that__________________________________________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They play well in order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was so weak that______________________________________________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6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19800"/>
            <a:ext cx="13716000" cy="18099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270048"/>
            <a:ext cx="4953000" cy="857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-5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838200"/>
            <a:ext cx="8382000" cy="7015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‘provided/provided that/providing that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56122"/>
            <a:ext cx="8991601" cy="842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 plane will take off in time provided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7400" y="2362200"/>
            <a:ext cx="3784642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Book Antiqua" pitchFamily="18" charset="0"/>
              </a:rPr>
              <a:t>weather is good.</a:t>
            </a:r>
            <a:endParaRPr lang="en-US" sz="20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981200"/>
            <a:ext cx="9677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Normally present indefinite tense is used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after provided/provided that/providing that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886200"/>
            <a:ext cx="11506200" cy="1733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Formation: </a:t>
            </a: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Future indefinite tense + provided/provided </a:t>
            </a: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that/providing that + present indefinite tense</a:t>
            </a:r>
            <a:endParaRPr lang="en-U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301" y="1132685"/>
            <a:ext cx="1553300" cy="7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0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/>
      <p:bldP spid="5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9906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 will go to London provided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They will play well provided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 will take umbrella providing that______________________________________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will wait for me provided___________________________________________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will shine in life provided that______________________________________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06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495800"/>
            <a:ext cx="13716000" cy="3276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27825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5A0648"/>
                </a:solidFill>
                <a:latin typeface="Book Antiqua" pitchFamily="18" charset="0"/>
              </a:rPr>
              <a:t>Completing item -6</a:t>
            </a:r>
            <a:endParaRPr lang="en-US" b="1" u="sng" dirty="0">
              <a:solidFill>
                <a:srgbClr val="5A0648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524000"/>
            <a:ext cx="3352800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Use of ‘lest’.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721114"/>
            <a:ext cx="7772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 he should/might reach  in time</a:t>
            </a:r>
            <a:endParaRPr lang="en-US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44914"/>
            <a:ext cx="12801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He walks fast lest_________________________.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12496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Structure: Assertive sentence + lest + subject + should/might + V</a:t>
            </a:r>
            <a:r>
              <a:rPr lang="en-US" b="1" baseline="-25000" dirty="0" smtClean="0">
                <a:solidFill>
                  <a:srgbClr val="FFFF00"/>
                </a:solidFill>
                <a:latin typeface="Book Antiqua" pitchFamily="18" charset="0"/>
              </a:rPr>
              <a:t>1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 + extension.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4157" y="4713514"/>
            <a:ext cx="3009900" cy="2895600"/>
          </a:xfrm>
          <a:prstGeom prst="rightArrow">
            <a:avLst>
              <a:gd name="adj1" fmla="val 50000"/>
              <a:gd name="adj2" fmla="val 347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Complete the sentences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904014"/>
            <a:ext cx="88392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He ran away fast lest 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Read diligently lest___________________________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The thief ran quickly lest_______________________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Go sharp lest________________________________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He came to the station quickly lest_______________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8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6" grpId="0"/>
      <p:bldP spid="4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-7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3528" y="1415143"/>
            <a:ext cx="3548743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Use of Unless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607128"/>
            <a:ext cx="582075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Unless you work hard, 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2742" y="2590800"/>
            <a:ext cx="2237015" cy="6259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you will fail.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934200" y="3429000"/>
            <a:ext cx="6629400" cy="9906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Complete the following sentences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572000"/>
            <a:ext cx="7162800" cy="2971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Unless you read attentively,_________________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Unless you start at once,____________________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Come at 8 o’ clock unless___________________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will not shine unless____________________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Unless you respect others,___________________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14338" name="Picture 2" descr="26 Tips to Study Better that Actually Work - How to Improve Stud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5943600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9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alanglia: HOW TO USE &quot;UNLES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123444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0" y="0"/>
            <a:ext cx="10782300" cy="777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Punctuation\approachable-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7" y="1905000"/>
            <a:ext cx="327297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1549400"/>
            <a:ext cx="5334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Till/ Until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-8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400" y="2726268"/>
            <a:ext cx="8763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Formation: Given clause with till/until +An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affirmative sentence in present indefinite form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401" y="4038600"/>
            <a:ext cx="7213599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Wait until_______________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2201" y="4080934"/>
            <a:ext cx="4114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t</a:t>
            </a:r>
            <a:r>
              <a:rPr lang="en-US" b="1" dirty="0" smtClean="0">
                <a:latin typeface="Book Antiqua" pitchFamily="18" charset="0"/>
              </a:rPr>
              <a:t>he rain stops.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24200" y="4800600"/>
            <a:ext cx="4152900" cy="2667000"/>
          </a:xfrm>
          <a:prstGeom prst="rightArrow">
            <a:avLst>
              <a:gd name="adj1" fmla="val 48730"/>
              <a:gd name="adj2" fmla="val 347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sentences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7100" y="4919134"/>
            <a:ext cx="5981700" cy="2700866"/>
            <a:chOff x="7277100" y="4919134"/>
            <a:chExt cx="5981700" cy="2700866"/>
          </a:xfrm>
        </p:grpSpPr>
        <p:sp>
          <p:nvSpPr>
            <p:cNvPr id="9" name="TextBox 8"/>
            <p:cNvSpPr txBox="1"/>
            <p:nvPr/>
          </p:nvSpPr>
          <p:spPr>
            <a:xfrm>
              <a:off x="7391400" y="5029200"/>
              <a:ext cx="5435602" cy="2438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1.Wait for me until________________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2. I will teach him till______________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3. He will nurse me until 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4. I will help him till 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5. Until I come___________________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77100" y="4919134"/>
              <a:ext cx="5981700" cy="2700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0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457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981200"/>
            <a:ext cx="7848600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Book Antiqua" pitchFamily="18" charset="0"/>
              </a:rPr>
              <a:t>Khandoker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Mufakkher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Hossain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Assistant Teacher (ICT</a:t>
            </a:r>
            <a:r>
              <a:rPr lang="en-US" b="1" dirty="0" smtClean="0">
                <a:latin typeface="Book Antiqua" pitchFamily="18" charset="0"/>
              </a:rPr>
              <a:t>)</a:t>
            </a:r>
            <a:endParaRPr lang="en-US" b="1" dirty="0" smtClean="0">
              <a:latin typeface="Book Antiqua" pitchFamily="18" charset="0"/>
            </a:endParaRPr>
          </a:p>
          <a:p>
            <a:r>
              <a:rPr lang="en-US" b="1" dirty="0" err="1" smtClean="0">
                <a:latin typeface="Book Antiqua" pitchFamily="18" charset="0"/>
              </a:rPr>
              <a:t>AftabUddin</a:t>
            </a:r>
            <a:r>
              <a:rPr lang="en-US" b="1" dirty="0" smtClean="0">
                <a:latin typeface="Book Antiqua" pitchFamily="18" charset="0"/>
              </a:rPr>
              <a:t> School and College</a:t>
            </a:r>
          </a:p>
          <a:p>
            <a:r>
              <a:rPr lang="en-US" b="1" dirty="0" err="1" smtClean="0">
                <a:latin typeface="Book Antiqua" pitchFamily="18" charset="0"/>
              </a:rPr>
              <a:t>Bajitpur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,</a:t>
            </a:r>
            <a:r>
              <a:rPr lang="en-US" b="1" dirty="0" err="1" smtClean="0">
                <a:latin typeface="Book Antiqua" pitchFamily="18" charset="0"/>
              </a:rPr>
              <a:t>Kishoregonj</a:t>
            </a:r>
            <a:r>
              <a:rPr lang="en-US" b="1" dirty="0" smtClean="0">
                <a:latin typeface="Book Antiqua" pitchFamily="18" charset="0"/>
              </a:rPr>
              <a:t> , </a:t>
            </a:r>
            <a:r>
              <a:rPr lang="en-US" b="1" dirty="0" smtClean="0">
                <a:latin typeface="Book Antiqua" pitchFamily="18" charset="0"/>
              </a:rPr>
              <a:t>Dhaka</a:t>
            </a:r>
          </a:p>
          <a:p>
            <a:endParaRPr lang="en-US" b="1" dirty="0">
              <a:latin typeface="Book Antiqua" pitchFamily="18" charset="0"/>
            </a:endParaRPr>
          </a:p>
          <a:p>
            <a:r>
              <a:rPr lang="en-US" sz="3200" b="1" i="1" u="sng" dirty="0" smtClean="0">
                <a:solidFill>
                  <a:srgbClr val="002060"/>
                </a:solidFill>
                <a:latin typeface="Book Antiqua" pitchFamily="18" charset="0"/>
              </a:rPr>
              <a:t>Presentation made for</a:t>
            </a:r>
          </a:p>
          <a:p>
            <a:r>
              <a:rPr lang="en-US" b="1" dirty="0" smtClean="0">
                <a:latin typeface="Book Antiqua" pitchFamily="18" charset="0"/>
              </a:rPr>
              <a:t>Class IX-X</a:t>
            </a:r>
          </a:p>
          <a:p>
            <a:r>
              <a:rPr lang="en-US" b="1" dirty="0" smtClean="0">
                <a:latin typeface="Book Antiqua" pitchFamily="18" charset="0"/>
              </a:rPr>
              <a:t>English 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paper</a:t>
            </a:r>
          </a:p>
          <a:p>
            <a:r>
              <a:rPr lang="en-US" b="1" dirty="0" smtClean="0">
                <a:latin typeface="Book Antiqua" pitchFamily="18" charset="0"/>
              </a:rPr>
              <a:t>Grammar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89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171" y="1531256"/>
            <a:ext cx="5334000" cy="9833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As long as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-9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57500"/>
            <a:ext cx="1295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Formation: Given clause with as long as +An affirmative sentence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3" y="3657600"/>
            <a:ext cx="6553198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Wait here as long as____________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551" y="3690258"/>
            <a:ext cx="2508249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come back.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" y="4604658"/>
            <a:ext cx="4152900" cy="2667000"/>
          </a:xfrm>
          <a:prstGeom prst="rightArrow">
            <a:avLst>
              <a:gd name="adj1" fmla="val 48730"/>
              <a:gd name="adj2" fmla="val 347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sentences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2500" y="4800600"/>
            <a:ext cx="8343900" cy="2700866"/>
            <a:chOff x="7277100" y="4919134"/>
            <a:chExt cx="5981700" cy="2700866"/>
          </a:xfrm>
        </p:grpSpPr>
        <p:sp>
          <p:nvSpPr>
            <p:cNvPr id="11" name="TextBox 10"/>
            <p:cNvSpPr txBox="1"/>
            <p:nvPr/>
          </p:nvSpPr>
          <p:spPr>
            <a:xfrm>
              <a:off x="7391400" y="5029200"/>
              <a:ext cx="5703518" cy="2438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1. Allah will be with us as long as_________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2. He worked as long as 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3. Read as long as 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4. Help him as long as______________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5. I gave him as long as ___________________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77100" y="4919134"/>
              <a:ext cx="5981700" cy="2700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492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1184728"/>
            <a:ext cx="8458201" cy="754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Though, although, since, as, because, if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700" y="2286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-10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400800"/>
            <a:ext cx="9753600" cy="107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Formation : Given clause  with though, although,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since, as, because, if + relevant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11" y="3352800"/>
            <a:ext cx="7913913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Though he is poor,_____________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011" y="3391877"/>
            <a:ext cx="340178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 is honest.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5" y="4191000"/>
            <a:ext cx="11299375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Since he is poor,_____________(complete the sentence)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11" y="5029200"/>
            <a:ext cx="11783789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has to work hard because,_____________(Complete the sentence)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9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8714" y="1371600"/>
            <a:ext cx="5334000" cy="983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In spite of/despite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700" y="396900"/>
            <a:ext cx="5257800" cy="8729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-11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60486"/>
            <a:ext cx="10363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In spite of his poverty,___________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6043" y="2409372"/>
            <a:ext cx="3575957" cy="562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e is honest.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429000"/>
            <a:ext cx="9753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  <a:latin typeface="Book Antiqua" pitchFamily="18" charset="0"/>
              </a:rPr>
              <a:t>Formation: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In spite of /Despite + possessive +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noun + relevant  opposite meaning sentence.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953000"/>
            <a:ext cx="12115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Despite his good qualifications__________________________ (Complete it)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15000"/>
            <a:ext cx="1211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_________________________despite his innocence (Complete it)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629400"/>
            <a:ext cx="12268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In spite of trying hard ________________________________(complete it)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5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31257"/>
            <a:ext cx="7413171" cy="754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In stead of/ In lieu of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7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-12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819401"/>
            <a:ext cx="7859485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In stead of history____________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819401"/>
            <a:ext cx="3200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</a:t>
            </a:r>
            <a:r>
              <a:rPr lang="en-US" b="1" dirty="0" smtClean="0">
                <a:latin typeface="Book Antiqua" pitchFamily="18" charset="0"/>
              </a:rPr>
              <a:t>e took logic.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991" y="4267200"/>
            <a:ext cx="3250794" cy="3250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940397">
            <a:off x="-425180" y="3267076"/>
            <a:ext cx="4495800" cy="5997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4953000"/>
            <a:ext cx="7249885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bought a pen___ 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901997"/>
            <a:ext cx="3581400" cy="5844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n lieu of a pencil.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634335"/>
            <a:ext cx="7086600" cy="6315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ate fish __________________ (Complete it)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7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9200" y="7206343"/>
            <a:ext cx="4343400" cy="3025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Continue to next content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4" name="Picture 3" descr="535345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1190244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06286"/>
            <a:ext cx="10058400" cy="10559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 eat so that__________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349828"/>
            <a:ext cx="4038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we can live.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971800"/>
            <a:ext cx="10820400" cy="1284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are we going to discuss today?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5105400"/>
            <a:ext cx="8915400" cy="1676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Completing sentence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11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81534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11658600" cy="464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end of the lesson , we will be able to –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definition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identify the method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complete incomplete sentences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02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447800"/>
            <a:ext cx="7010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What is a completing sentence?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505200"/>
            <a:ext cx="111252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When a part of a sentence is completed with a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clause or a phrase  is called a completing sentence.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0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mpleting sentences by Monir Hos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127254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4100" y="611832"/>
            <a:ext cx="5257800" cy="683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600200"/>
            <a:ext cx="9601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‘too + </a:t>
            </a:r>
            <a:r>
              <a:rPr lang="en-US" b="1" dirty="0" err="1" smtClean="0">
                <a:latin typeface="Book Antiqua" pitchFamily="18" charset="0"/>
              </a:rPr>
              <a:t>adj</a:t>
            </a:r>
            <a:r>
              <a:rPr lang="en-US" b="1" dirty="0" smtClean="0">
                <a:latin typeface="Book Antiqua" pitchFamily="18" charset="0"/>
              </a:rPr>
              <a:t>/</a:t>
            </a:r>
            <a:r>
              <a:rPr lang="en-US" b="1" dirty="0" err="1" smtClean="0">
                <a:latin typeface="Book Antiqua" pitchFamily="18" charset="0"/>
              </a:rPr>
              <a:t>adv</a:t>
            </a:r>
            <a:r>
              <a:rPr lang="en-US" b="1" dirty="0" smtClean="0">
                <a:latin typeface="Book Antiqua" pitchFamily="18" charset="0"/>
              </a:rPr>
              <a:t> + to + verb + extension’.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67244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The man is too___________.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683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o</a:t>
            </a:r>
            <a:r>
              <a:rPr lang="en-US" sz="4000" b="1" dirty="0" smtClean="0">
                <a:latin typeface="Book Antiqua" pitchFamily="18" charset="0"/>
              </a:rPr>
              <a:t>ld to walk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6863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He is too dishonest to___________.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You are too short to_____________.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The girl was too silly 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191000" y="3467100"/>
            <a:ext cx="8610600" cy="119809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following sentences.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4724400"/>
            <a:ext cx="8610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6934200"/>
            <a:ext cx="8610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15045C"/>
                </a:solidFill>
                <a:latin typeface="Book Antiqua" pitchFamily="18" charset="0"/>
              </a:rPr>
              <a:t>Note: Completed part must be underlined.</a:t>
            </a:r>
            <a:endParaRPr lang="en-US" b="1" i="1" u="sng" dirty="0">
              <a:solidFill>
                <a:srgbClr val="15045C"/>
              </a:solidFill>
              <a:latin typeface="Book Antiqua" pitchFamily="18" charset="0"/>
            </a:endParaRPr>
          </a:p>
        </p:txBody>
      </p:sp>
      <p:pic>
        <p:nvPicPr>
          <p:cNvPr id="28674" name="Picture 2" descr="WHAT GIRLS REALLY THINK ABOUT SHORT GUYS - YouTube"/>
          <p:cNvPicPr>
            <a:picLocks noChangeAspect="1" noChangeArrowheads="1"/>
          </p:cNvPicPr>
          <p:nvPr/>
        </p:nvPicPr>
        <p:blipFill>
          <a:blip r:embed="rId3"/>
          <a:srcRect l="57500"/>
          <a:stretch>
            <a:fillRect/>
          </a:stretch>
        </p:blipFill>
        <p:spPr bwMode="auto">
          <a:xfrm>
            <a:off x="0" y="0"/>
            <a:ext cx="3581400" cy="777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70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2991775" cy="2085637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3900" y="611832"/>
            <a:ext cx="6362700" cy="988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Completing item -2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12649200" cy="21313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Use of ‘too + </a:t>
            </a:r>
            <a:r>
              <a:rPr lang="en-US" sz="5400" b="1" dirty="0" err="1" smtClean="0">
                <a:solidFill>
                  <a:schemeClr val="bg1"/>
                </a:solidFill>
                <a:latin typeface="Book Antiqua" pitchFamily="18" charset="0"/>
              </a:rPr>
              <a:t>adj</a:t>
            </a:r>
            <a:r>
              <a:rPr lang="en-US" sz="5400" b="1" dirty="0" smtClean="0">
                <a:solidFill>
                  <a:schemeClr val="bg1"/>
                </a:solidFill>
                <a:latin typeface="Book Antiqua" pitchFamily="18" charset="0"/>
              </a:rPr>
              <a:t>/</a:t>
            </a:r>
            <a:r>
              <a:rPr lang="en-US" sz="5400" b="1" dirty="0" err="1" smtClean="0">
                <a:solidFill>
                  <a:schemeClr val="bg1"/>
                </a:solidFill>
                <a:latin typeface="Book Antiqua" pitchFamily="18" charset="0"/>
              </a:rPr>
              <a:t>adv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+ 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for + personal object + to + verb + extension’.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638800"/>
            <a:ext cx="94488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The tea is too 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hot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 for me__________.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4600" y="5562600"/>
            <a:ext cx="228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o drink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1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Melvins Teas guy-taking-tea » Melvins Teas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Melvins Teas guy-taking-tea » Melvins Teas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AutoShape 6" descr="Melvins Teas guy-taking-tea » Melvins Teas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6" name="Picture 8" descr="young man drinking tea in café, taking break, in Munich, Germany ..."/>
          <p:cNvPicPr>
            <a:picLocks noChangeAspect="1" noChangeArrowheads="1"/>
          </p:cNvPicPr>
          <p:nvPr/>
        </p:nvPicPr>
        <p:blipFill>
          <a:blip r:embed="rId2"/>
          <a:srcRect b="9152"/>
          <a:stretch>
            <a:fillRect/>
          </a:stretch>
        </p:blipFill>
        <p:spPr bwMode="auto">
          <a:xfrm>
            <a:off x="0" y="278605"/>
            <a:ext cx="13182600" cy="749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881</Words>
  <Application>Microsoft Office PowerPoint</Application>
  <PresentationFormat>Custom</PresentationFormat>
  <Paragraphs>164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My</cp:lastModifiedBy>
  <cp:revision>91</cp:revision>
  <dcterms:created xsi:type="dcterms:W3CDTF">2015-11-30T00:43:24Z</dcterms:created>
  <dcterms:modified xsi:type="dcterms:W3CDTF">2020-07-17T15:31:38Z</dcterms:modified>
</cp:coreProperties>
</file>