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10698163" cy="7315200"/>
  <p:notesSz cx="6858000" cy="9144000"/>
  <p:defaultTextStyle>
    <a:defPPr>
      <a:defRPr lang="en-US"/>
    </a:defPPr>
    <a:lvl1pPr marL="0" algn="l" defTabSz="102924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624" algn="l" defTabSz="102924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9249" algn="l" defTabSz="102924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873" algn="l" defTabSz="102924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8497" algn="l" defTabSz="102924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3122" algn="l" defTabSz="102924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7746" algn="l" defTabSz="102924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2370" algn="l" defTabSz="102924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6995" algn="l" defTabSz="102924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351" autoAdjust="0"/>
  </p:normalViewPr>
  <p:slideViewPr>
    <p:cSldViewPr>
      <p:cViewPr varScale="1">
        <p:scale>
          <a:sx n="57" d="100"/>
          <a:sy n="57" d="100"/>
        </p:scale>
        <p:origin x="-516" y="-42"/>
      </p:cViewPr>
      <p:guideLst>
        <p:guide orient="horz" pos="2304"/>
        <p:guide pos="3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5EA32-E392-4568-A803-A7367640DC98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685800"/>
            <a:ext cx="5013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605DB-3A43-4CD3-850A-8F6B6AFB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8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05DB-3A43-4CD3-850A-8F6B6AFB89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4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প্রয়োজনে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কমাতে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বাড়াতে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05DB-3A43-4CD3-850A-8F6B6AFB89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0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05DB-3A43-4CD3-850A-8F6B6AFB89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6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62" y="2272454"/>
            <a:ext cx="9093439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725" y="4145280"/>
            <a:ext cx="7488714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9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3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7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2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6168" y="292948"/>
            <a:ext cx="2407087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08" y="292948"/>
            <a:ext cx="7042957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081" y="4700694"/>
            <a:ext cx="9093439" cy="145288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081" y="3100495"/>
            <a:ext cx="9093439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6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92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8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8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3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7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2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6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08" y="1706880"/>
            <a:ext cx="4725022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8233" y="1706880"/>
            <a:ext cx="4725022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08" y="1637454"/>
            <a:ext cx="4726880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624" indent="0">
              <a:buNone/>
              <a:defRPr sz="2300" b="1"/>
            </a:lvl2pPr>
            <a:lvl3pPr marL="1029249" indent="0">
              <a:buNone/>
              <a:defRPr sz="2000" b="1"/>
            </a:lvl3pPr>
            <a:lvl4pPr marL="1543873" indent="0">
              <a:buNone/>
              <a:defRPr sz="1800" b="1"/>
            </a:lvl4pPr>
            <a:lvl5pPr marL="2058497" indent="0">
              <a:buNone/>
              <a:defRPr sz="1800" b="1"/>
            </a:lvl5pPr>
            <a:lvl6pPr marL="2573122" indent="0">
              <a:buNone/>
              <a:defRPr sz="1800" b="1"/>
            </a:lvl6pPr>
            <a:lvl7pPr marL="3087746" indent="0">
              <a:buNone/>
              <a:defRPr sz="1800" b="1"/>
            </a:lvl7pPr>
            <a:lvl8pPr marL="3602370" indent="0">
              <a:buNone/>
              <a:defRPr sz="1800" b="1"/>
            </a:lvl8pPr>
            <a:lvl9pPr marL="41169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08" y="2319867"/>
            <a:ext cx="4726880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519" y="1637454"/>
            <a:ext cx="4728737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624" indent="0">
              <a:buNone/>
              <a:defRPr sz="2300" b="1"/>
            </a:lvl2pPr>
            <a:lvl3pPr marL="1029249" indent="0">
              <a:buNone/>
              <a:defRPr sz="2000" b="1"/>
            </a:lvl3pPr>
            <a:lvl4pPr marL="1543873" indent="0">
              <a:buNone/>
              <a:defRPr sz="1800" b="1"/>
            </a:lvl4pPr>
            <a:lvl5pPr marL="2058497" indent="0">
              <a:buNone/>
              <a:defRPr sz="1800" b="1"/>
            </a:lvl5pPr>
            <a:lvl6pPr marL="2573122" indent="0">
              <a:buNone/>
              <a:defRPr sz="1800" b="1"/>
            </a:lvl6pPr>
            <a:lvl7pPr marL="3087746" indent="0">
              <a:buNone/>
              <a:defRPr sz="1800" b="1"/>
            </a:lvl7pPr>
            <a:lvl8pPr marL="3602370" indent="0">
              <a:buNone/>
              <a:defRPr sz="1800" b="1"/>
            </a:lvl8pPr>
            <a:lvl9pPr marL="41169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4519" y="2319867"/>
            <a:ext cx="4728737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09" y="291253"/>
            <a:ext cx="3519622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685" y="291254"/>
            <a:ext cx="5980570" cy="62433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09" y="1530774"/>
            <a:ext cx="3519622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14624" indent="0">
              <a:buNone/>
              <a:defRPr sz="1400"/>
            </a:lvl2pPr>
            <a:lvl3pPr marL="1029249" indent="0">
              <a:buNone/>
              <a:defRPr sz="1100"/>
            </a:lvl3pPr>
            <a:lvl4pPr marL="1543873" indent="0">
              <a:buNone/>
              <a:defRPr sz="1000"/>
            </a:lvl4pPr>
            <a:lvl5pPr marL="2058497" indent="0">
              <a:buNone/>
              <a:defRPr sz="1000"/>
            </a:lvl5pPr>
            <a:lvl6pPr marL="2573122" indent="0">
              <a:buNone/>
              <a:defRPr sz="1000"/>
            </a:lvl6pPr>
            <a:lvl7pPr marL="3087746" indent="0">
              <a:buNone/>
              <a:defRPr sz="1000"/>
            </a:lvl7pPr>
            <a:lvl8pPr marL="3602370" indent="0">
              <a:buNone/>
              <a:defRPr sz="1000"/>
            </a:lvl8pPr>
            <a:lvl9pPr marL="41169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915" y="5120640"/>
            <a:ext cx="6418898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6915" y="653627"/>
            <a:ext cx="6418898" cy="4389120"/>
          </a:xfrm>
        </p:spPr>
        <p:txBody>
          <a:bodyPr/>
          <a:lstStyle>
            <a:lvl1pPr marL="0" indent="0">
              <a:buNone/>
              <a:defRPr sz="3600"/>
            </a:lvl1pPr>
            <a:lvl2pPr marL="514624" indent="0">
              <a:buNone/>
              <a:defRPr sz="3200"/>
            </a:lvl2pPr>
            <a:lvl3pPr marL="1029249" indent="0">
              <a:buNone/>
              <a:defRPr sz="2700"/>
            </a:lvl3pPr>
            <a:lvl4pPr marL="1543873" indent="0">
              <a:buNone/>
              <a:defRPr sz="2300"/>
            </a:lvl4pPr>
            <a:lvl5pPr marL="2058497" indent="0">
              <a:buNone/>
              <a:defRPr sz="2300"/>
            </a:lvl5pPr>
            <a:lvl6pPr marL="2573122" indent="0">
              <a:buNone/>
              <a:defRPr sz="2300"/>
            </a:lvl6pPr>
            <a:lvl7pPr marL="3087746" indent="0">
              <a:buNone/>
              <a:defRPr sz="2300"/>
            </a:lvl7pPr>
            <a:lvl8pPr marL="3602370" indent="0">
              <a:buNone/>
              <a:defRPr sz="2300"/>
            </a:lvl8pPr>
            <a:lvl9pPr marL="411699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6915" y="5725161"/>
            <a:ext cx="6418898" cy="858519"/>
          </a:xfrm>
        </p:spPr>
        <p:txBody>
          <a:bodyPr/>
          <a:lstStyle>
            <a:lvl1pPr marL="0" indent="0">
              <a:buNone/>
              <a:defRPr sz="1600"/>
            </a:lvl1pPr>
            <a:lvl2pPr marL="514624" indent="0">
              <a:buNone/>
              <a:defRPr sz="1400"/>
            </a:lvl2pPr>
            <a:lvl3pPr marL="1029249" indent="0">
              <a:buNone/>
              <a:defRPr sz="1100"/>
            </a:lvl3pPr>
            <a:lvl4pPr marL="1543873" indent="0">
              <a:buNone/>
              <a:defRPr sz="1000"/>
            </a:lvl4pPr>
            <a:lvl5pPr marL="2058497" indent="0">
              <a:buNone/>
              <a:defRPr sz="1000"/>
            </a:lvl5pPr>
            <a:lvl6pPr marL="2573122" indent="0">
              <a:buNone/>
              <a:defRPr sz="1000"/>
            </a:lvl6pPr>
            <a:lvl7pPr marL="3087746" indent="0">
              <a:buNone/>
              <a:defRPr sz="1000"/>
            </a:lvl7pPr>
            <a:lvl8pPr marL="3602370" indent="0">
              <a:buNone/>
              <a:defRPr sz="1000"/>
            </a:lvl8pPr>
            <a:lvl9pPr marL="41169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tx2">
                <a:lumMod val="61000"/>
                <a:lumOff val="39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86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08" y="292947"/>
            <a:ext cx="9628347" cy="1219200"/>
          </a:xfrm>
          <a:prstGeom prst="rect">
            <a:avLst/>
          </a:prstGeom>
        </p:spPr>
        <p:txBody>
          <a:bodyPr vert="horz" lIns="102925" tIns="51462" rIns="102925" bIns="514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08" y="1706880"/>
            <a:ext cx="9628347" cy="4827694"/>
          </a:xfrm>
          <a:prstGeom prst="rect">
            <a:avLst/>
          </a:prstGeom>
        </p:spPr>
        <p:txBody>
          <a:bodyPr vert="horz" lIns="102925" tIns="51462" rIns="102925" bIns="514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08" y="6780107"/>
            <a:ext cx="2496238" cy="389467"/>
          </a:xfrm>
          <a:prstGeom prst="rect">
            <a:avLst/>
          </a:prstGeom>
        </p:spPr>
        <p:txBody>
          <a:bodyPr vert="horz" lIns="102925" tIns="51462" rIns="102925" bIns="5146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5206" y="6780107"/>
            <a:ext cx="3387752" cy="389467"/>
          </a:xfrm>
          <a:prstGeom prst="rect">
            <a:avLst/>
          </a:prstGeom>
        </p:spPr>
        <p:txBody>
          <a:bodyPr vert="horz" lIns="102925" tIns="51462" rIns="102925" bIns="5146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017" y="6780107"/>
            <a:ext cx="2496238" cy="389467"/>
          </a:xfrm>
          <a:prstGeom prst="rect">
            <a:avLst/>
          </a:prstGeom>
        </p:spPr>
        <p:txBody>
          <a:bodyPr vert="horz" lIns="102925" tIns="51462" rIns="102925" bIns="5146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924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968" indent="-385968" algn="l" defTabSz="102924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6265" indent="-321640" algn="l" defTabSz="102924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561" indent="-257312" algn="l" defTabSz="1029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1185" indent="-257312" algn="l" defTabSz="102924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809" indent="-257312" algn="l" defTabSz="102924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0434" indent="-257312" algn="l" defTabSz="102924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5058" indent="-257312" algn="l" defTabSz="102924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9682" indent="-257312" algn="l" defTabSz="102924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4307" indent="-257312" algn="l" defTabSz="102924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92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624" algn="l" defTabSz="10292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249" algn="l" defTabSz="10292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873" algn="l" defTabSz="10292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497" algn="l" defTabSz="10292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3122" algn="l" defTabSz="10292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746" algn="l" defTabSz="10292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2370" algn="l" defTabSz="10292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6995" algn="l" defTabSz="102924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mailto:Email-ibrahimkhalil6065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32.jpeg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95600"/>
            <a:ext cx="6601420" cy="2438488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E:\Minul animated satelite\animated-satellite-image-0001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1905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Minul animated satelite\animated-satellite-image-0001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50" y="557212"/>
            <a:ext cx="2034274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Minul animated satelite\animated-satellite-image-0002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10" y="457200"/>
            <a:ext cx="2124190" cy="20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Minul animated satelite\animated-satellite-image-0005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327722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470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Bhubondangar Hashi-Nancy And Top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200400"/>
            <a:ext cx="7696200" cy="1125803"/>
            <a:chOff x="76200" y="1066800"/>
            <a:chExt cx="8991600" cy="748689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71669">
                <a:schemeClr val="accent6">
                  <a:lumMod val="20000"/>
                  <a:lumOff val="80000"/>
                </a:schemeClr>
              </a:gs>
              <a:gs pos="48325">
                <a:schemeClr val="accent6">
                  <a:lumMod val="20000"/>
                  <a:lumOff val="80000"/>
                </a:schemeClr>
              </a:gs>
              <a:gs pos="100000">
                <a:srgbClr val="FEE7F2"/>
              </a:gs>
            </a:gsLst>
            <a:lin ang="2700000" scaled="0"/>
          </a:gradFill>
        </p:grpSpPr>
        <p:sp>
          <p:nvSpPr>
            <p:cNvPr id="3" name="Horizontal Scroll 2"/>
            <p:cNvSpPr/>
            <p:nvPr/>
          </p:nvSpPr>
          <p:spPr>
            <a:xfrm>
              <a:off x="76200" y="1066800"/>
              <a:ext cx="8991600" cy="748689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1137710"/>
              <a:ext cx="8763000" cy="6345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বাস টপোলজিতে একটি কম্পিউটার নষ্ট হলে অন্য কম্পিউটার সচল থাকে, কথাটি ব্যাখ্যা কর।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063081" y="745147"/>
            <a:ext cx="3749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০৩ </a:t>
            </a:r>
            <a:r>
              <a:rPr lang="en-US" sz="3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863876"/>
            <a:ext cx="4573465" cy="377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86881" y="5473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রিং সংগঠন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448382"/>
              </p:ext>
            </p:extLst>
          </p:nvPr>
        </p:nvGraphicFramePr>
        <p:xfrm>
          <a:off x="4191732" y="33655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732" y="33655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1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14601" y="1586469"/>
            <a:ext cx="3886200" cy="3809999"/>
          </a:xfrm>
          <a:prstGeom prst="ellipse">
            <a:avLst/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272269"/>
            <a:ext cx="114299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1" y="1203671"/>
            <a:ext cx="114299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00869"/>
            <a:ext cx="114299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4520168"/>
            <a:ext cx="114299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329669"/>
            <a:ext cx="114299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6-Point Star 10"/>
          <p:cNvSpPr/>
          <p:nvPr/>
        </p:nvSpPr>
        <p:spPr>
          <a:xfrm>
            <a:off x="2819400" y="4596368"/>
            <a:ext cx="190500" cy="190500"/>
          </a:xfrm>
          <a:prstGeom prst="star1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6-Point Star 11"/>
          <p:cNvSpPr/>
          <p:nvPr/>
        </p:nvSpPr>
        <p:spPr>
          <a:xfrm>
            <a:off x="2819400" y="4602718"/>
            <a:ext cx="190500" cy="190500"/>
          </a:xfrm>
          <a:prstGeom prst="star1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286000" y="2384770"/>
            <a:ext cx="419100" cy="497099"/>
            <a:chOff x="5181600" y="1219200"/>
            <a:chExt cx="457200" cy="5334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Horizontal Scroll 15"/>
          <p:cNvSpPr/>
          <p:nvPr/>
        </p:nvSpPr>
        <p:spPr>
          <a:xfrm>
            <a:off x="685800" y="5664200"/>
            <a:ext cx="7843840" cy="7366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এই টপোলজিতে একটি কম্পিউটার  অন্য দুইটি কম্পিউটারের সাথে যুক্ত থাকে।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690560" y="5664200"/>
            <a:ext cx="7843840" cy="7366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এই টপোলজিতে একটি কম্পিউটার নষ্ট হলে অন্য কম্পিউটারে গুলো অচল।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31607" y="457199"/>
            <a:ext cx="3607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রিং টপোলজির অসুবিধা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2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-0.06944 -0.12291 -0.04896 -0.29907 0.0441 -0.39352 C 0.1382 -0.48611 0.26928 -0.4618 0.33837 -0.33912 C 0.40782 -0.21574 0.38837 -0.03981 0.29497 0.05324 C 0.20174 0.14722 0.0691 0.12361 5E-6 -2.59259E-6 Z " pathEditMode="relative" rAng="13990470" ptsTypes="fffff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0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3.7037E-6 L -0.03525 -0.08564 C -0.04115 -0.10439 -0.0441 -0.13125 -0.0441 -0.16018 C -0.04549 -0.19259 -0.04115 -0.21875 -0.03525 -0.2375 L -0.01042 -0.32592 " pathEditMode="relative" rAng="16200000" ptsTypes="FffFF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5081" y="609600"/>
            <a:ext cx="33655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স্টার টপোলজি</a:t>
            </a:r>
            <a:endParaRPr lang="en-US" sz="4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7" descr="star_network_topology_ani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3477" y="1752600"/>
            <a:ext cx="5617923" cy="2971800"/>
          </a:xfrm>
          <a:prstGeom prst="rect">
            <a:avLst/>
          </a:prstGeom>
          <a:gradFill>
            <a:gsLst>
              <a:gs pos="66000">
                <a:schemeClr val="accent3">
                  <a:lumMod val="20000"/>
                  <a:lumOff val="8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</a:gradFill>
          <a:ln w="38100">
            <a:solidFill>
              <a:srgbClr val="006600"/>
            </a:solidFill>
          </a:ln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969887"/>
              </p:ext>
            </p:extLst>
          </p:nvPr>
        </p:nvGraphicFramePr>
        <p:xfrm>
          <a:off x="5562600" y="3657600"/>
          <a:ext cx="1143000" cy="96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2600" y="3657600"/>
                        <a:ext cx="1143000" cy="964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154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04900" y="1485179"/>
            <a:ext cx="7315200" cy="3582842"/>
            <a:chOff x="1371600" y="972930"/>
            <a:chExt cx="7315200" cy="3582842"/>
          </a:xfrm>
        </p:grpSpPr>
        <p:grpSp>
          <p:nvGrpSpPr>
            <p:cNvPr id="6" name="Group 5"/>
            <p:cNvGrpSpPr/>
            <p:nvPr/>
          </p:nvGrpSpPr>
          <p:grpSpPr>
            <a:xfrm>
              <a:off x="1371600" y="972930"/>
              <a:ext cx="4495800" cy="3582842"/>
              <a:chOff x="1371600" y="972930"/>
              <a:chExt cx="4495800" cy="358284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6900" y="972930"/>
                <a:ext cx="1143000" cy="98248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400" y="998714"/>
                <a:ext cx="1143000" cy="98248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4400" y="2675114"/>
                <a:ext cx="1143000" cy="98248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1200" y="3573286"/>
                <a:ext cx="1143000" cy="98248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2654300"/>
                <a:ext cx="1143000" cy="982486"/>
              </a:xfrm>
              <a:prstGeom prst="rect">
                <a:avLst/>
              </a:prstGeom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087" y="1905000"/>
                <a:ext cx="1433513" cy="11008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371600"/>
              <a:ext cx="19050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>
              <a:off x="3591322" y="2298700"/>
              <a:ext cx="4526757" cy="419100"/>
            </a:xfrm>
            <a:prstGeom prst="mathMinus">
              <a:avLst/>
            </a:prstGeom>
            <a:blipFill>
              <a:blip r:embed="rId5"/>
              <a:tile tx="0" ty="0" sx="100000" sy="100000" flip="none" algn="tl"/>
            </a:blip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05581" y="2474375"/>
            <a:ext cx="3673347" cy="2270214"/>
            <a:chOff x="2005581" y="1915575"/>
            <a:chExt cx="3673347" cy="2270214"/>
          </a:xfrm>
          <a:blipFill>
            <a:blip r:embed="rId5"/>
            <a:tile tx="0" ty="0" sx="100000" sy="100000" flip="none" algn="tl"/>
          </a:blipFill>
        </p:grpSpPr>
        <p:sp>
          <p:nvSpPr>
            <p:cNvPr id="16" name="Minus 15"/>
            <p:cNvSpPr/>
            <p:nvPr/>
          </p:nvSpPr>
          <p:spPr>
            <a:xfrm rot="20041659">
              <a:off x="2005581" y="2736268"/>
              <a:ext cx="2287922" cy="300404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inus 16"/>
            <p:cNvSpPr/>
            <p:nvPr/>
          </p:nvSpPr>
          <p:spPr>
            <a:xfrm rot="19713506">
              <a:off x="3809677" y="1930045"/>
              <a:ext cx="1869251" cy="262336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inus 17"/>
            <p:cNvSpPr/>
            <p:nvPr/>
          </p:nvSpPr>
          <p:spPr>
            <a:xfrm rot="15512298">
              <a:off x="3124973" y="3087659"/>
              <a:ext cx="1925697" cy="270563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inus 18"/>
            <p:cNvSpPr/>
            <p:nvPr/>
          </p:nvSpPr>
          <p:spPr>
            <a:xfrm rot="13066982">
              <a:off x="3727247" y="2902041"/>
              <a:ext cx="1925697" cy="270563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inus 19"/>
            <p:cNvSpPr/>
            <p:nvPr/>
          </p:nvSpPr>
          <p:spPr>
            <a:xfrm rot="13044317">
              <a:off x="2457327" y="1915575"/>
              <a:ext cx="1925697" cy="270563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2950" y="1681850"/>
            <a:ext cx="419100" cy="497099"/>
            <a:chOff x="5181600" y="1219200"/>
            <a:chExt cx="457200" cy="5334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82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82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Horizontal Scroll 23"/>
          <p:cNvSpPr/>
          <p:nvPr/>
        </p:nvSpPr>
        <p:spPr>
          <a:xfrm>
            <a:off x="775890" y="5410200"/>
            <a:ext cx="7620000" cy="7366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এই টপোলজিতে  একটি কম্পিউটার নষ্ট হলে অন্য কম্পিউটার সচল থাকে।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4100" y="228600"/>
            <a:ext cx="4648200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স্টার টপোলজির অসুবিধা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105626" y="3060700"/>
            <a:ext cx="34203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0" idx="0"/>
          </p:cNvCxnSpPr>
          <p:nvPr/>
        </p:nvCxnSpPr>
        <p:spPr>
          <a:xfrm flipH="1" flipV="1">
            <a:off x="2858090" y="2179827"/>
            <a:ext cx="1229731" cy="8872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14800" y="3048000"/>
            <a:ext cx="34203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393751" y="3062854"/>
            <a:ext cx="1694070" cy="7251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14800" y="3048000"/>
            <a:ext cx="34203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orizontal Scroll 32"/>
          <p:cNvSpPr/>
          <p:nvPr/>
        </p:nvSpPr>
        <p:spPr>
          <a:xfrm>
            <a:off x="742950" y="5410200"/>
            <a:ext cx="7620000" cy="7366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এই টপোলজিতে  তথ্য দ্রুত প্রেরণ হয়।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Horizontal Scroll 33"/>
          <p:cNvSpPr/>
          <p:nvPr/>
        </p:nvSpPr>
        <p:spPr>
          <a:xfrm>
            <a:off x="762000" y="5435600"/>
            <a:ext cx="7620000" cy="7366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এই টপোলজিতে  হাব নষ্ট হলে অন্য কম্পিউটারগুলো অচল হয়ে যায়।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459384" y="2736815"/>
            <a:ext cx="419100" cy="497099"/>
            <a:chOff x="5181600" y="1219200"/>
            <a:chExt cx="457200" cy="5334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82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828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4114800" y="3048000"/>
            <a:ext cx="34203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Horizontal Scroll 38"/>
          <p:cNvSpPr/>
          <p:nvPr/>
        </p:nvSpPr>
        <p:spPr>
          <a:xfrm>
            <a:off x="762000" y="5410200"/>
            <a:ext cx="7620000" cy="7366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এই টপোলজিতে  দ্রুত তথ্য প্রেরণ হয়। করণ এটি পড়তে পারে।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4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072825"/>
            <a:ext cx="7696200" cy="813375"/>
            <a:chOff x="76200" y="1123891"/>
            <a:chExt cx="8991600" cy="685093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71669">
                <a:schemeClr val="accent6">
                  <a:lumMod val="20000"/>
                  <a:lumOff val="80000"/>
                </a:schemeClr>
              </a:gs>
              <a:gs pos="48325">
                <a:schemeClr val="accent6">
                  <a:lumMod val="20000"/>
                  <a:lumOff val="80000"/>
                </a:schemeClr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grpSpPr>
        <p:sp>
          <p:nvSpPr>
            <p:cNvPr id="3" name="Horizontal Scroll 2"/>
            <p:cNvSpPr/>
            <p:nvPr/>
          </p:nvSpPr>
          <p:spPr>
            <a:xfrm>
              <a:off x="76200" y="1123891"/>
              <a:ext cx="8991600" cy="685093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1256673"/>
              <a:ext cx="8763000" cy="440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স্টার টপোলজির কেন্দ্রীয় কাজ করে কে? ব্যাখ্যা কর।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2773" y="914400"/>
            <a:ext cx="5090319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জোড়ায় কাজ</a:t>
            </a:r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(৪মিনিট)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90800" y="2408920"/>
            <a:ext cx="3962400" cy="2696480"/>
            <a:chOff x="76200" y="762000"/>
            <a:chExt cx="9004300" cy="5181600"/>
          </a:xfrm>
          <a:solidFill>
            <a:schemeClr val="accent3">
              <a:lumMod val="75000"/>
            </a:schemeClr>
          </a:solidFill>
        </p:grpSpPr>
        <p:sp>
          <p:nvSpPr>
            <p:cNvPr id="3" name="Oval 2"/>
            <p:cNvSpPr/>
            <p:nvPr/>
          </p:nvSpPr>
          <p:spPr>
            <a:xfrm>
              <a:off x="3733800" y="4686300"/>
              <a:ext cx="1371600" cy="1257300"/>
            </a:xfrm>
            <a:prstGeom prst="ellipse">
              <a:avLst/>
            </a:prstGeom>
            <a:grpFill/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4953000" y="1905000"/>
              <a:ext cx="3048000" cy="3048000"/>
            </a:xfrm>
            <a:prstGeom prst="line">
              <a:avLst/>
            </a:prstGeom>
            <a:grpFill/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5791200" y="2800350"/>
              <a:ext cx="1371600" cy="1257300"/>
            </a:xfrm>
            <a:prstGeom prst="ellipse">
              <a:avLst/>
            </a:prstGeom>
            <a:grpFill/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708900" y="762000"/>
              <a:ext cx="1371600" cy="1257300"/>
            </a:xfrm>
            <a:prstGeom prst="ellipse">
              <a:avLst/>
            </a:prstGeom>
            <a:grpFill/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6200" y="876300"/>
              <a:ext cx="1371600" cy="1257300"/>
            </a:xfrm>
            <a:prstGeom prst="ellipse">
              <a:avLst/>
            </a:prstGeom>
            <a:grpFill/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1168400" y="2012950"/>
              <a:ext cx="2743200" cy="2914650"/>
            </a:xfrm>
            <a:prstGeom prst="line">
              <a:avLst/>
            </a:prstGeom>
            <a:grpFill/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930400" y="2895600"/>
              <a:ext cx="1371600" cy="1257300"/>
            </a:xfrm>
            <a:prstGeom prst="ellipse">
              <a:avLst/>
            </a:prstGeom>
            <a:grpFill/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>
              <a:stCxn id="9" idx="7"/>
            </p:cNvCxnSpPr>
            <p:nvPr/>
          </p:nvCxnSpPr>
          <p:spPr>
            <a:xfrm flipV="1">
              <a:off x="3101134" y="2019300"/>
              <a:ext cx="1089866" cy="1060427"/>
            </a:xfrm>
            <a:prstGeom prst="line">
              <a:avLst/>
            </a:prstGeom>
            <a:grpFill/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886200" y="952500"/>
              <a:ext cx="1371600" cy="1257300"/>
            </a:xfrm>
            <a:prstGeom prst="ellipse">
              <a:avLst/>
            </a:prstGeom>
            <a:grpFill/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331859" y="667434"/>
            <a:ext cx="1893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ট্রি </a:t>
            </a:r>
            <a:r>
              <a:rPr lang="bn-BD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78502"/>
              </p:ext>
            </p:extLst>
          </p:nvPr>
        </p:nvGraphicFramePr>
        <p:xfrm>
          <a:off x="4502140" y="1536533"/>
          <a:ext cx="984250" cy="87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40" y="1536533"/>
                        <a:ext cx="984250" cy="87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37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2"/>
            <a:ext cx="1222641" cy="83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82" y="1384303"/>
            <a:ext cx="1222641" cy="83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48002"/>
            <a:ext cx="1222641" cy="83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95602"/>
            <a:ext cx="1222641" cy="83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1524004"/>
            <a:ext cx="1222641" cy="83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4495802"/>
            <a:ext cx="1222641" cy="83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2590800" y="1943103"/>
            <a:ext cx="2082800" cy="2705099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73741" y="2057402"/>
            <a:ext cx="1164959" cy="1250951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838700" y="1866901"/>
            <a:ext cx="2594241" cy="2781301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893880" y="3124202"/>
            <a:ext cx="458920" cy="368299"/>
            <a:chOff x="5181600" y="1219200"/>
            <a:chExt cx="457200" cy="5334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Horizontal Scroll 13"/>
          <p:cNvSpPr/>
          <p:nvPr/>
        </p:nvSpPr>
        <p:spPr>
          <a:xfrm>
            <a:off x="762000" y="5664200"/>
            <a:ext cx="7620000" cy="7366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এই টপোলজি ধীরগতি সম্পন্ন।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762000" y="5664200"/>
            <a:ext cx="7620000" cy="7366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এই টপোলজিতে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স্তরের কম্পিউটার থাকে।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3632200" y="3295652"/>
            <a:ext cx="1041400" cy="13525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61041" y="2044702"/>
            <a:ext cx="1164959" cy="12572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590800" y="1943102"/>
            <a:ext cx="1041400" cy="13525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38700" y="3257551"/>
            <a:ext cx="1297120" cy="13906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119680" y="1879605"/>
            <a:ext cx="1297120" cy="13906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619500" y="3276600"/>
            <a:ext cx="1041400" cy="13525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73531" y="381000"/>
            <a:ext cx="3334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ট্রি টপোলজির অসুবিধা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2111997"/>
            <a:ext cx="3729632" cy="32220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889419"/>
              </p:ext>
            </p:extLst>
          </p:nvPr>
        </p:nvGraphicFramePr>
        <p:xfrm>
          <a:off x="7939881" y="1065454"/>
          <a:ext cx="108449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39881" y="1065454"/>
                        <a:ext cx="108449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291681" y="742289"/>
            <a:ext cx="2489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 টপোলজি 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9386" y="1524000"/>
            <a:ext cx="4711014" cy="396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16-Point Star 2"/>
          <p:cNvSpPr/>
          <p:nvPr/>
        </p:nvSpPr>
        <p:spPr>
          <a:xfrm>
            <a:off x="6414186" y="44958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6-Point Star 3"/>
          <p:cNvSpPr/>
          <p:nvPr/>
        </p:nvSpPr>
        <p:spPr>
          <a:xfrm>
            <a:off x="6414186" y="44958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6-Point Star 4"/>
          <p:cNvSpPr/>
          <p:nvPr/>
        </p:nvSpPr>
        <p:spPr>
          <a:xfrm>
            <a:off x="6414186" y="44958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6-Point Star 5"/>
          <p:cNvSpPr/>
          <p:nvPr/>
        </p:nvSpPr>
        <p:spPr>
          <a:xfrm>
            <a:off x="6414186" y="44958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6-Point Star 6"/>
          <p:cNvSpPr/>
          <p:nvPr/>
        </p:nvSpPr>
        <p:spPr>
          <a:xfrm>
            <a:off x="6414186" y="44958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527126" y="2286000"/>
            <a:ext cx="381860" cy="381000"/>
            <a:chOff x="5181600" y="1219200"/>
            <a:chExt cx="457200" cy="533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181600" y="1219200"/>
              <a:ext cx="457200" cy="533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Horizontal Scroll 10"/>
          <p:cNvSpPr/>
          <p:nvPr/>
        </p:nvSpPr>
        <p:spPr>
          <a:xfrm>
            <a:off x="762000" y="5511800"/>
            <a:ext cx="7620000" cy="7366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এই টপোলজিতে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দ্রুত তথ্য প্রেরণ করা যায়।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6096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টপোলজির অসুবিধা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762000" y="5511800"/>
            <a:ext cx="7620000" cy="7366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এই টপোলজিতে  ব্যয় বেশী।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16-Point Star 15"/>
          <p:cNvSpPr/>
          <p:nvPr/>
        </p:nvSpPr>
        <p:spPr>
          <a:xfrm>
            <a:off x="4509186" y="4953000"/>
            <a:ext cx="152400" cy="15240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orizontal Scroll 16"/>
          <p:cNvSpPr/>
          <p:nvPr/>
        </p:nvSpPr>
        <p:spPr>
          <a:xfrm>
            <a:off x="685800" y="5511800"/>
            <a:ext cx="7772400" cy="7366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এই টপোলজিতে  একাধিক পথে  এক সাথে তথ্য প্রেরণ করা যায়।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1481 L -0.225 -0.3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1481 L -0.39167 -0.2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2593 L -0.38334 -0.0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3 -0.02407 L -0.22223 0.0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8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2222 L -0.02361 -0.275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6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1296 L -0.00417 -0.455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21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" y="-102870"/>
            <a:ext cx="10698163" cy="741807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0D1763-22BD-438A-999F-6FE3423215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06" y="32309"/>
            <a:ext cx="10207594" cy="71477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A277F5-8F80-4A59-B968-752EAACC77C7}"/>
              </a:ext>
            </a:extLst>
          </p:cNvPr>
          <p:cNvSpPr txBox="1"/>
          <p:nvPr/>
        </p:nvSpPr>
        <p:spPr>
          <a:xfrm>
            <a:off x="3733800" y="319067"/>
            <a:ext cx="2105928" cy="71073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" y="228600"/>
            <a:ext cx="2809339" cy="2434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10439" y="2878380"/>
            <a:ext cx="5789597" cy="4436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ইব্রাহিমখালিল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প্রধান শিক্ষক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বক্রিকান্দি আদর্শ উচ্চ বিদ্যালয়, দেবাদ্বার,কুমিল্লা।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4"/>
              </a:rPr>
              <a:t>Email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4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4"/>
              </a:rPr>
              <a:t>ibrahimkhalil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6065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4"/>
              </a:rPr>
              <a:t>@gmail.com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মোবাইল-০১৮১৫৮০৬০৬৫৬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68281" y="3429892"/>
            <a:ext cx="3960796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শ্রেণী-৮ম</a:t>
            </a:r>
          </a:p>
          <a:p>
            <a:pPr lvl="1"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1" algn="r"/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- ৯ (অধ্যায়-২)</a:t>
            </a:r>
          </a:p>
          <a:p>
            <a:pPr lvl="1" algn="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সময়-৫০মিনিট</a:t>
            </a:r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02" y="980820"/>
            <a:ext cx="16764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68715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199" y="880279"/>
            <a:ext cx="435848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(১০মিনিট)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" y="3200400"/>
            <a:ext cx="8077200" cy="726831"/>
            <a:chOff x="76200" y="1066800"/>
            <a:chExt cx="8991600" cy="990600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71669">
                <a:schemeClr val="accent6">
                  <a:lumMod val="20000"/>
                  <a:lumOff val="80000"/>
                </a:schemeClr>
              </a:gs>
              <a:gs pos="48325">
                <a:schemeClr val="accent6">
                  <a:lumMod val="20000"/>
                  <a:lumOff val="80000"/>
                </a:schemeClr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</p:grpSpPr>
        <p:sp>
          <p:nvSpPr>
            <p:cNvPr id="6" name="Horizontal Scroll 5"/>
            <p:cNvSpPr/>
            <p:nvPr/>
          </p:nvSpPr>
          <p:spPr>
            <a:xfrm>
              <a:off x="76200" y="1066800"/>
              <a:ext cx="8991600" cy="9906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799" y="1270001"/>
              <a:ext cx="8673083" cy="713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মেশ টপোলজিতে তথ্য অতি দ্রুত আদান প্রদানে কারণ গুলো বর্ণনা কর।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6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28118" y="1447800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বলঃ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79610" y="1911109"/>
            <a:ext cx="7592890" cy="755891"/>
            <a:chOff x="592678" y="1079018"/>
            <a:chExt cx="7486574" cy="755891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71669">
                <a:schemeClr val="accent6">
                  <a:lumMod val="20000"/>
                  <a:lumOff val="80000"/>
                </a:schemeClr>
              </a:gs>
              <a:gs pos="48325">
                <a:schemeClr val="accent6">
                  <a:lumMod val="20000"/>
                  <a:lumOff val="80000"/>
                </a:schemeClr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grpSpPr>
        <p:sp>
          <p:nvSpPr>
            <p:cNvPr id="11" name="Right Arrow 10"/>
            <p:cNvSpPr/>
            <p:nvPr/>
          </p:nvSpPr>
          <p:spPr>
            <a:xfrm>
              <a:off x="592678" y="1079018"/>
              <a:ext cx="687034" cy="755891"/>
            </a:xfrm>
            <a:prstGeom prst="rightArrow">
              <a:avLst/>
            </a:prstGeom>
            <a:gradFill>
              <a:gsLst>
                <a:gs pos="0">
                  <a:srgbClr val="FF0000"/>
                </a:gs>
                <a:gs pos="17999">
                  <a:srgbClr val="FEE7F2"/>
                </a:gs>
                <a:gs pos="36000">
                  <a:srgbClr val="FAC77D"/>
                </a:gs>
                <a:gs pos="71669">
                  <a:schemeClr val="accent6">
                    <a:lumMod val="20000"/>
                    <a:lumOff val="80000"/>
                  </a:schemeClr>
                </a:gs>
                <a:gs pos="48325">
                  <a:schemeClr val="accent6">
                    <a:lumMod val="20000"/>
                    <a:lumOff val="80000"/>
                  </a:schemeClr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F0000"/>
                </a:gs>
              </a:gsLst>
              <a:lin ang="2700000" scaled="0"/>
            </a:gra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Horizontal Scroll 11"/>
            <p:cNvSpPr/>
            <p:nvPr/>
          </p:nvSpPr>
          <p:spPr>
            <a:xfrm>
              <a:off x="1371600" y="1154899"/>
              <a:ext cx="6707652" cy="608536"/>
            </a:xfrm>
            <a:prstGeom prst="horizontalScroll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টপোলজি কত প্রকার?</a:t>
              </a:r>
              <a:endPara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74357" y="2683248"/>
            <a:ext cx="2780602" cy="523220"/>
          </a:xfrm>
          <a:prstGeom prst="rect">
            <a:avLst/>
          </a:prstGeom>
          <a:gradFill>
            <a:gsLst>
              <a:gs pos="0">
                <a:srgbClr val="0033CC"/>
              </a:gs>
              <a:gs pos="17999">
                <a:srgbClr val="FEE7F2"/>
              </a:gs>
              <a:gs pos="36000">
                <a:schemeClr val="accent2">
                  <a:lumMod val="40000"/>
                  <a:lumOff val="60000"/>
                </a:schemeClr>
              </a:gs>
              <a:gs pos="61000">
                <a:schemeClr val="accent3">
                  <a:lumMod val="40000"/>
                  <a:lumOff val="60000"/>
                </a:schemeClr>
              </a:gs>
              <a:gs pos="82001">
                <a:srgbClr val="FBD49C"/>
              </a:gs>
              <a:gs pos="100000">
                <a:srgbClr val="0033CC"/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প্রকার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3828" y="3352800"/>
            <a:ext cx="2761131" cy="523220"/>
          </a:xfrm>
          <a:prstGeom prst="rect">
            <a:avLst/>
          </a:prstGeom>
          <a:gradFill>
            <a:gsLst>
              <a:gs pos="0">
                <a:srgbClr val="0033CC"/>
              </a:gs>
              <a:gs pos="17999">
                <a:srgbClr val="FEE7F2"/>
              </a:gs>
              <a:gs pos="36000">
                <a:schemeClr val="accent2">
                  <a:lumMod val="40000"/>
                  <a:lumOff val="60000"/>
                </a:schemeClr>
              </a:gs>
              <a:gs pos="61000">
                <a:schemeClr val="accent3">
                  <a:lumMod val="40000"/>
                  <a:lumOff val="60000"/>
                </a:schemeClr>
              </a:gs>
              <a:gs pos="82001">
                <a:srgbClr val="FBD49C"/>
              </a:gs>
              <a:gs pos="100000">
                <a:srgbClr val="0033CC"/>
              </a:gs>
            </a:gsLst>
            <a:lin ang="5400000" scaled="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6871" y="2569383"/>
            <a:ext cx="2916529" cy="523220"/>
          </a:xfrm>
          <a:prstGeom prst="rect">
            <a:avLst/>
          </a:prstGeom>
          <a:gradFill>
            <a:gsLst>
              <a:gs pos="0">
                <a:srgbClr val="0033CC"/>
              </a:gs>
              <a:gs pos="17999">
                <a:srgbClr val="FEE7F2"/>
              </a:gs>
              <a:gs pos="36000">
                <a:schemeClr val="accent2">
                  <a:lumMod val="40000"/>
                  <a:lumOff val="60000"/>
                </a:schemeClr>
              </a:gs>
              <a:gs pos="61000">
                <a:schemeClr val="accent3">
                  <a:lumMod val="40000"/>
                  <a:lumOff val="60000"/>
                </a:schemeClr>
              </a:gs>
              <a:gs pos="82001">
                <a:srgbClr val="FBD49C"/>
              </a:gs>
              <a:gs pos="100000">
                <a:srgbClr val="0033CC"/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প্রকার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9432" y="3292127"/>
            <a:ext cx="2943967" cy="523220"/>
          </a:xfrm>
          <a:prstGeom prst="rect">
            <a:avLst/>
          </a:prstGeom>
          <a:gradFill>
            <a:gsLst>
              <a:gs pos="0">
                <a:srgbClr val="0033CC"/>
              </a:gs>
              <a:gs pos="17999">
                <a:srgbClr val="FEE7F2"/>
              </a:gs>
              <a:gs pos="36000">
                <a:schemeClr val="accent2">
                  <a:lumMod val="40000"/>
                  <a:lumOff val="60000"/>
                </a:schemeClr>
              </a:gs>
              <a:gs pos="61000">
                <a:schemeClr val="accent3">
                  <a:lumMod val="40000"/>
                  <a:lumOff val="60000"/>
                </a:schemeClr>
              </a:gs>
              <a:gs pos="82001">
                <a:srgbClr val="FBD49C"/>
              </a:gs>
              <a:gs pos="100000">
                <a:srgbClr val="0033CC"/>
              </a:gs>
            </a:gsLst>
            <a:lin ang="54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 ৫ প্রকার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6871" y="5562600"/>
            <a:ext cx="2916528" cy="523220"/>
          </a:xfrm>
          <a:prstGeom prst="rect">
            <a:avLst/>
          </a:prstGeom>
          <a:gradFill>
            <a:gsLst>
              <a:gs pos="0">
                <a:srgbClr val="0033CC"/>
              </a:gs>
              <a:gs pos="17999">
                <a:srgbClr val="FEE7F2"/>
              </a:gs>
              <a:gs pos="36000">
                <a:schemeClr val="accent2">
                  <a:lumMod val="40000"/>
                  <a:lumOff val="60000"/>
                </a:schemeClr>
              </a:gs>
              <a:gs pos="61000">
                <a:schemeClr val="accent3">
                  <a:lumMod val="40000"/>
                  <a:lumOff val="60000"/>
                </a:schemeClr>
              </a:gs>
              <a:gs pos="82001">
                <a:srgbClr val="FBD49C"/>
              </a:gs>
              <a:gs pos="100000">
                <a:srgbClr val="0033CC"/>
              </a:gs>
            </a:gsLst>
            <a:lin ang="162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মেশ টপোলজি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0491" y="5562600"/>
            <a:ext cx="2794468" cy="523220"/>
          </a:xfrm>
          <a:prstGeom prst="rect">
            <a:avLst/>
          </a:prstGeom>
          <a:gradFill>
            <a:gsLst>
              <a:gs pos="0">
                <a:srgbClr val="0033CC"/>
              </a:gs>
              <a:gs pos="17999">
                <a:srgbClr val="FEE7F2"/>
              </a:gs>
              <a:gs pos="36000">
                <a:schemeClr val="accent2">
                  <a:lumMod val="40000"/>
                  <a:lumOff val="60000"/>
                </a:schemeClr>
              </a:gs>
              <a:gs pos="61000">
                <a:schemeClr val="accent3">
                  <a:lumMod val="40000"/>
                  <a:lumOff val="60000"/>
                </a:schemeClr>
              </a:gs>
              <a:gs pos="82001">
                <a:srgbClr val="FBD49C"/>
              </a:gs>
              <a:gs pos="100000">
                <a:srgbClr val="0033CC"/>
              </a:gs>
            </a:gsLst>
            <a:lin ang="16200000" scaled="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ট্রি টপোলজি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5446" y="4800600"/>
            <a:ext cx="2887954" cy="523220"/>
          </a:xfrm>
          <a:prstGeom prst="rect">
            <a:avLst/>
          </a:prstGeom>
          <a:gradFill>
            <a:gsLst>
              <a:gs pos="0">
                <a:srgbClr val="0033CC"/>
              </a:gs>
              <a:gs pos="17999">
                <a:srgbClr val="FEE7F2"/>
              </a:gs>
              <a:gs pos="36000">
                <a:schemeClr val="accent2">
                  <a:lumMod val="40000"/>
                  <a:lumOff val="60000"/>
                </a:schemeClr>
              </a:gs>
              <a:gs pos="61000">
                <a:schemeClr val="accent3">
                  <a:lumMod val="40000"/>
                  <a:lumOff val="60000"/>
                </a:schemeClr>
              </a:gs>
              <a:gs pos="82001">
                <a:srgbClr val="FBD49C"/>
              </a:gs>
              <a:gs pos="100000">
                <a:srgbClr val="0033CC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স্টার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টপোলজি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1555" y="4800600"/>
            <a:ext cx="2783403" cy="523220"/>
          </a:xfrm>
          <a:prstGeom prst="rect">
            <a:avLst/>
          </a:prstGeom>
          <a:gradFill>
            <a:gsLst>
              <a:gs pos="0">
                <a:srgbClr val="0033CC"/>
              </a:gs>
              <a:gs pos="17999">
                <a:srgbClr val="FEE7F2"/>
              </a:gs>
              <a:gs pos="36000">
                <a:schemeClr val="accent2">
                  <a:lumMod val="40000"/>
                  <a:lumOff val="60000"/>
                </a:schemeClr>
              </a:gs>
              <a:gs pos="61000">
                <a:schemeClr val="accent3">
                  <a:lumMod val="40000"/>
                  <a:lumOff val="60000"/>
                </a:schemeClr>
              </a:gs>
              <a:gs pos="82001">
                <a:srgbClr val="FBD49C"/>
              </a:gs>
              <a:gs pos="100000">
                <a:srgbClr val="0033CC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রিং টপোলজি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79610" y="3968509"/>
            <a:ext cx="7597654" cy="755891"/>
            <a:chOff x="587981" y="1083744"/>
            <a:chExt cx="7491271" cy="755891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71669">
                <a:schemeClr val="accent6">
                  <a:lumMod val="20000"/>
                  <a:lumOff val="80000"/>
                </a:schemeClr>
              </a:gs>
              <a:gs pos="48325">
                <a:schemeClr val="accent6">
                  <a:lumMod val="20000"/>
                  <a:lumOff val="80000"/>
                </a:schemeClr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grpSpPr>
        <p:sp>
          <p:nvSpPr>
            <p:cNvPr id="28" name="Right Arrow 27"/>
            <p:cNvSpPr/>
            <p:nvPr/>
          </p:nvSpPr>
          <p:spPr>
            <a:xfrm>
              <a:off x="587981" y="1083744"/>
              <a:ext cx="687034" cy="755891"/>
            </a:xfrm>
            <a:prstGeom prst="rightArrow">
              <a:avLst/>
            </a:prstGeom>
            <a:gradFill>
              <a:gsLst>
                <a:gs pos="0">
                  <a:srgbClr val="FF0000"/>
                </a:gs>
                <a:gs pos="17999">
                  <a:srgbClr val="FEE7F2"/>
                </a:gs>
                <a:gs pos="36000">
                  <a:srgbClr val="FAC77D"/>
                </a:gs>
                <a:gs pos="71669">
                  <a:schemeClr val="accent6">
                    <a:lumMod val="20000"/>
                    <a:lumOff val="80000"/>
                  </a:schemeClr>
                </a:gs>
                <a:gs pos="48325">
                  <a:schemeClr val="accent6">
                    <a:lumMod val="20000"/>
                    <a:lumOff val="80000"/>
                  </a:schemeClr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F0000"/>
                </a:gs>
              </a:gsLst>
              <a:lin ang="2700000" scaled="0"/>
            </a:gra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Horizontal Scroll 28"/>
            <p:cNvSpPr/>
            <p:nvPr/>
          </p:nvSpPr>
          <p:spPr>
            <a:xfrm>
              <a:off x="1371600" y="1154899"/>
              <a:ext cx="6707652" cy="608536"/>
            </a:xfrm>
            <a:prstGeom prst="horizontalScroll">
              <a:avLst/>
            </a:prstGeom>
            <a:grp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একই সাথে একাধিক পথে কোন টপোলজি তথ্য প্রেরণ করে? </a:t>
              </a:r>
              <a:endPara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952175" y="540636"/>
            <a:ext cx="1279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1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187" y="2971800"/>
            <a:ext cx="1549691" cy="52322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4732" y="2974893"/>
            <a:ext cx="1549691" cy="52322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8717" y="2974893"/>
            <a:ext cx="1549691" cy="52322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6678" y="2972804"/>
            <a:ext cx="1917722" cy="52322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0492" y="5181600"/>
            <a:ext cx="1857708" cy="52322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8509" y="5181600"/>
            <a:ext cx="1549691" cy="52322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6506" y="5181600"/>
            <a:ext cx="1549691" cy="52322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6530" y="5181600"/>
            <a:ext cx="1428844" cy="52322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38200" y="1371600"/>
            <a:ext cx="7696200" cy="1546208"/>
            <a:chOff x="438381" y="914400"/>
            <a:chExt cx="7845003" cy="1790344"/>
          </a:xfrm>
          <a:gradFill>
            <a:gsLst>
              <a:gs pos="0">
                <a:schemeClr val="accent3">
                  <a:lumMod val="75000"/>
                </a:schemeClr>
              </a:gs>
              <a:gs pos="17999">
                <a:srgbClr val="FEE7F2"/>
              </a:gs>
              <a:gs pos="36000">
                <a:schemeClr val="accent6">
                  <a:lumMod val="60000"/>
                  <a:lumOff val="40000"/>
                </a:schemeClr>
              </a:gs>
              <a:gs pos="61000">
                <a:schemeClr val="accent2">
                  <a:lumMod val="20000"/>
                  <a:lumOff val="80000"/>
                </a:schemeClr>
              </a:gs>
              <a:gs pos="82001">
                <a:srgbClr val="FBD49C"/>
              </a:gs>
              <a:gs pos="100000">
                <a:schemeClr val="accent3">
                  <a:lumMod val="75000"/>
                </a:schemeClr>
              </a:gs>
            </a:gsLst>
            <a:lin ang="16200000" scaled="0"/>
          </a:gradFill>
        </p:grpSpPr>
        <p:sp>
          <p:nvSpPr>
            <p:cNvPr id="18" name="Right Arrow 17"/>
            <p:cNvSpPr/>
            <p:nvPr/>
          </p:nvSpPr>
          <p:spPr>
            <a:xfrm>
              <a:off x="438381" y="914400"/>
              <a:ext cx="856802" cy="914401"/>
            </a:xfrm>
            <a:prstGeom prst="rightArrow">
              <a:avLst/>
            </a:prstGeom>
            <a:grp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Horizontal Scroll 18"/>
            <p:cNvSpPr/>
            <p:nvPr/>
          </p:nvSpPr>
          <p:spPr>
            <a:xfrm>
              <a:off x="1371600" y="925235"/>
              <a:ext cx="6707652" cy="8382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1600" y="958516"/>
              <a:ext cx="6911784" cy="1746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টপোলজি দিয়ে কী করা হয়</a:t>
              </a:r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</a:p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i.</a:t>
              </a:r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তথ্য পারপার   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ii.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ই-মেইল    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iii.</a:t>
              </a:r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যোগাযোগ করা</a:t>
              </a:r>
              <a:endPara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নিচের কোনটি সঠিক?</a:t>
              </a:r>
              <a:endPara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8200" y="3581400"/>
            <a:ext cx="7556500" cy="1597006"/>
            <a:chOff x="838200" y="3581400"/>
            <a:chExt cx="7056379" cy="1597006"/>
          </a:xfrm>
        </p:grpSpPr>
        <p:sp>
          <p:nvSpPr>
            <p:cNvPr id="29" name="Right Arrow 28"/>
            <p:cNvSpPr/>
            <p:nvPr/>
          </p:nvSpPr>
          <p:spPr>
            <a:xfrm>
              <a:off x="838200" y="3581400"/>
              <a:ext cx="762000" cy="789710"/>
            </a:xfrm>
            <a:prstGeom prst="rightArrow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7999">
                  <a:srgbClr val="FEE7F2"/>
                </a:gs>
                <a:gs pos="36000">
                  <a:schemeClr val="accent2">
                    <a:lumMod val="40000"/>
                    <a:lumOff val="60000"/>
                  </a:schemeClr>
                </a:gs>
                <a:gs pos="61000">
                  <a:schemeClr val="accent4">
                    <a:lumMod val="40000"/>
                    <a:lumOff val="60000"/>
                  </a:schemeClr>
                </a:gs>
                <a:gs pos="82001">
                  <a:srgbClr val="FBD49C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</a:gra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752600" y="3619500"/>
              <a:ext cx="6141979" cy="1558906"/>
              <a:chOff x="1752600" y="3619500"/>
              <a:chExt cx="6799961" cy="1558906"/>
            </a:xfrm>
          </p:grpSpPr>
          <p:sp>
            <p:nvSpPr>
              <p:cNvPr id="31" name="Horizontal Scroll 30"/>
              <p:cNvSpPr/>
              <p:nvPr/>
            </p:nvSpPr>
            <p:spPr>
              <a:xfrm>
                <a:off x="1752600" y="3619500"/>
                <a:ext cx="6580422" cy="723900"/>
              </a:xfrm>
              <a:prstGeom prst="horizontalScroll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7999">
                    <a:srgbClr val="FEE7F2"/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61000">
                    <a:schemeClr val="accent2">
                      <a:lumMod val="20000"/>
                      <a:lumOff val="80000"/>
                    </a:schemeClr>
                  </a:gs>
                  <a:gs pos="82001">
                    <a:srgbClr val="FBD49C"/>
                  </a:gs>
                  <a:gs pos="100000">
                    <a:schemeClr val="accent3">
                      <a:lumMod val="75000"/>
                    </a:schemeClr>
                  </a:gs>
                </a:gsLst>
                <a:lin ang="162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52600" y="3670300"/>
                <a:ext cx="6799961" cy="1508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কেন্দ্রীয় নিয়ন্ত্রণকারী বা হোস্ট কম্পিউটার থাকে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-</a:t>
                </a:r>
              </a:p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i.</a:t>
                </a:r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রিং টপোলজিতে 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ii.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স্টার টপোলজিতে   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iii.</a:t>
                </a:r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ট্রি টপোলজিতে </a:t>
                </a:r>
                <a:endPara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নিচের কোনটি সঠিক?</a:t>
                </a:r>
                <a:endPara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4176747" y="315277"/>
            <a:ext cx="1279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0" y="1552139"/>
            <a:ext cx="7620000" cy="650220"/>
            <a:chOff x="76200" y="1066800"/>
            <a:chExt cx="8991600" cy="990600"/>
          </a:xfrm>
          <a:gradFill flip="none" rotWithShape="1">
            <a:gsLst>
              <a:gs pos="0">
                <a:srgbClr val="CCCCFF"/>
              </a:gs>
              <a:gs pos="17999">
                <a:schemeClr val="accent3">
                  <a:lumMod val="20000"/>
                  <a:lumOff val="80000"/>
                </a:schemeClr>
              </a:gs>
              <a:gs pos="36000">
                <a:schemeClr val="tx2">
                  <a:lumMod val="40000"/>
                  <a:lumOff val="60000"/>
                </a:schemeClr>
              </a:gs>
              <a:gs pos="61000">
                <a:schemeClr val="accent2">
                  <a:lumMod val="20000"/>
                  <a:lumOff val="80000"/>
                </a:schemeClr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1"/>
            <a:tileRect/>
          </a:gradFill>
        </p:grpSpPr>
        <p:sp>
          <p:nvSpPr>
            <p:cNvPr id="6" name="Horizontal Scroll 5"/>
            <p:cNvSpPr/>
            <p:nvPr/>
          </p:nvSpPr>
          <p:spPr>
            <a:xfrm>
              <a:off x="76200" y="1066800"/>
              <a:ext cx="8991600" cy="9906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1600" y="1229689"/>
              <a:ext cx="8915400" cy="79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প্রশ্নঃ টপোলজি কী?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14400" y="2136339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এক কম্পিউটার থেকে অন্য কম্পিউটারের যোগাযোগে পদ্ধতি।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2583359"/>
            <a:ext cx="7620000" cy="650220"/>
            <a:chOff x="76200" y="1066800"/>
            <a:chExt cx="8991600" cy="990600"/>
          </a:xfrm>
          <a:gradFill flip="none" rotWithShape="1">
            <a:gsLst>
              <a:gs pos="0">
                <a:srgbClr val="CCCCFF"/>
              </a:gs>
              <a:gs pos="17999">
                <a:schemeClr val="accent3">
                  <a:lumMod val="20000"/>
                  <a:lumOff val="80000"/>
                </a:schemeClr>
              </a:gs>
              <a:gs pos="36000">
                <a:schemeClr val="tx2">
                  <a:lumMod val="40000"/>
                  <a:lumOff val="60000"/>
                </a:schemeClr>
              </a:gs>
              <a:gs pos="61000">
                <a:schemeClr val="accent2">
                  <a:lumMod val="20000"/>
                  <a:lumOff val="80000"/>
                </a:schemeClr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1"/>
            <a:tileRect/>
          </a:gradFill>
        </p:grpSpPr>
        <p:sp>
          <p:nvSpPr>
            <p:cNvPr id="10" name="Horizontal Scroll 9"/>
            <p:cNvSpPr/>
            <p:nvPr/>
          </p:nvSpPr>
          <p:spPr>
            <a:xfrm>
              <a:off x="76200" y="1066800"/>
              <a:ext cx="8991600" cy="9906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600" y="1229689"/>
              <a:ext cx="8915400" cy="797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প্রশ্নঃ কোন টপোলজিতে  বিভিন্ন স্তরের কম্পিউটার থাকে?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3192959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ট্রি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টপোলজিতে।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3525" y="3650159"/>
            <a:ext cx="7598476" cy="650220"/>
            <a:chOff x="76200" y="1066800"/>
            <a:chExt cx="8991600" cy="990600"/>
          </a:xfrm>
          <a:gradFill flip="none" rotWithShape="1">
            <a:gsLst>
              <a:gs pos="0">
                <a:srgbClr val="CCCCFF"/>
              </a:gs>
              <a:gs pos="17999">
                <a:schemeClr val="accent3">
                  <a:lumMod val="20000"/>
                  <a:lumOff val="80000"/>
                </a:schemeClr>
              </a:gs>
              <a:gs pos="36000">
                <a:schemeClr val="tx2">
                  <a:lumMod val="40000"/>
                  <a:lumOff val="60000"/>
                </a:schemeClr>
              </a:gs>
              <a:gs pos="61000">
                <a:schemeClr val="accent2">
                  <a:lumMod val="20000"/>
                  <a:lumOff val="80000"/>
                </a:schemeClr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1"/>
            <a:tileRect/>
          </a:gradFill>
        </p:grpSpPr>
        <p:sp>
          <p:nvSpPr>
            <p:cNvPr id="14" name="Horizontal Scroll 13"/>
            <p:cNvSpPr/>
            <p:nvPr/>
          </p:nvSpPr>
          <p:spPr>
            <a:xfrm>
              <a:off x="76200" y="1066800"/>
              <a:ext cx="8991600" cy="9906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600" y="1229689"/>
              <a:ext cx="8915400" cy="79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প্রশ্নঃ টপোলজি গুলো কী কী?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14400" y="4343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বাস, রিং, স্টার, ট্রি, মেশ।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3525" y="4716959"/>
            <a:ext cx="7598476" cy="720306"/>
            <a:chOff x="76200" y="1066800"/>
            <a:chExt cx="8991600" cy="755745"/>
          </a:xfrm>
          <a:gradFill flip="none" rotWithShape="1">
            <a:gsLst>
              <a:gs pos="0">
                <a:srgbClr val="CCCCFF"/>
              </a:gs>
              <a:gs pos="17999">
                <a:schemeClr val="accent3">
                  <a:lumMod val="20000"/>
                  <a:lumOff val="80000"/>
                </a:schemeClr>
              </a:gs>
              <a:gs pos="36000">
                <a:schemeClr val="tx2">
                  <a:lumMod val="40000"/>
                  <a:lumOff val="60000"/>
                </a:schemeClr>
              </a:gs>
              <a:gs pos="61000">
                <a:schemeClr val="accent2">
                  <a:lumMod val="20000"/>
                  <a:lumOff val="80000"/>
                </a:schemeClr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1"/>
            <a:tileRect/>
          </a:gradFill>
        </p:grpSpPr>
        <p:sp>
          <p:nvSpPr>
            <p:cNvPr id="18" name="Horizontal Scroll 17"/>
            <p:cNvSpPr/>
            <p:nvPr/>
          </p:nvSpPr>
          <p:spPr>
            <a:xfrm>
              <a:off x="76200" y="1066800"/>
              <a:ext cx="8991600" cy="755745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" y="1229689"/>
              <a:ext cx="8915400" cy="548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প্রশ্নঃ কোন টপোলজিতে একটি কম্পিউটার নষ্ট হলে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অন্যগুলো অচল?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14400" y="5402759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রিং টপোলজিতে।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11641" y="457200"/>
            <a:ext cx="127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0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85800" y="51054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উদ্দীপকের টপোলজি গুলো থেকে ২টি করে মোট ১০টি নৈর্ব্যত্তিক প্রশ্ন লিখে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69562" y="165537"/>
            <a:ext cx="1816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9250" y="1369943"/>
            <a:ext cx="4959985" cy="70788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7999">
                <a:schemeClr val="accent3">
                  <a:lumMod val="20000"/>
                  <a:lumOff val="80000"/>
                </a:schemeClr>
              </a:gs>
              <a:gs pos="36000">
                <a:schemeClr val="tx2">
                  <a:lumMod val="40000"/>
                  <a:lumOff val="60000"/>
                </a:schemeClr>
              </a:gs>
              <a:gs pos="61000">
                <a:schemeClr val="accent2">
                  <a:lumMod val="20000"/>
                  <a:lumOff val="80000"/>
                </a:schemeClr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 টপোলজি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838200" y="2445841"/>
            <a:ext cx="533400" cy="754559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chemeClr val="accent6">
                  <a:lumMod val="60000"/>
                  <a:lumOff val="40000"/>
                </a:schemeClr>
              </a:gs>
              <a:gs pos="70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124200"/>
            <a:ext cx="1703775" cy="1295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24200"/>
            <a:ext cx="1752600" cy="14088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00400"/>
            <a:ext cx="1600200" cy="1219201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3200400"/>
            <a:ext cx="1466850" cy="12954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124200"/>
            <a:ext cx="1600200" cy="130782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Down Arrow 31"/>
          <p:cNvSpPr/>
          <p:nvPr/>
        </p:nvSpPr>
        <p:spPr>
          <a:xfrm>
            <a:off x="2509251" y="2438400"/>
            <a:ext cx="533400" cy="754559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chemeClr val="accent6">
                  <a:lumMod val="60000"/>
                  <a:lumOff val="40000"/>
                </a:schemeClr>
              </a:gs>
              <a:gs pos="70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267200" y="2438400"/>
            <a:ext cx="533400" cy="754559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chemeClr val="accent6">
                  <a:lumMod val="60000"/>
                  <a:lumOff val="40000"/>
                </a:schemeClr>
              </a:gs>
              <a:gs pos="70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6048828" y="2438400"/>
            <a:ext cx="533400" cy="754559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chemeClr val="accent6">
                  <a:lumMod val="60000"/>
                  <a:lumOff val="40000"/>
                </a:schemeClr>
              </a:gs>
              <a:gs pos="70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7696200" y="2438400"/>
            <a:ext cx="533400" cy="754559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chemeClr val="accent6">
                  <a:lumMod val="60000"/>
                  <a:lumOff val="40000"/>
                </a:schemeClr>
              </a:gs>
              <a:gs pos="70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0" y="4267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4600" y="4419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1000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0" y="4505980"/>
            <a:ext cx="71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43800" y="4419600"/>
            <a:ext cx="101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082" y="2125867"/>
            <a:ext cx="82635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488593"/>
            <a:ext cx="1328257" cy="114747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48" y="457200"/>
            <a:ext cx="1370752" cy="1044383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29200"/>
            <a:ext cx="1563015" cy="125644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25" y="5029200"/>
            <a:ext cx="1703775" cy="12954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0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825" y="5105400"/>
            <a:ext cx="7230906" cy="5887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সাথে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 করলে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বলে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1881" y="5105400"/>
            <a:ext cx="723090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 বিভিন্ন প্রকারভেদকে কী বলে?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78" y="972930"/>
            <a:ext cx="1143000" cy="98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78" y="990600"/>
            <a:ext cx="1143000" cy="98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75114"/>
            <a:ext cx="1143000" cy="98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8" y="3573286"/>
            <a:ext cx="1143000" cy="98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78" y="2654300"/>
            <a:ext cx="1143000" cy="98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6186" b="14773"/>
          <a:stretch/>
        </p:blipFill>
        <p:spPr bwMode="auto">
          <a:xfrm>
            <a:off x="3186510" y="2000277"/>
            <a:ext cx="1309290" cy="870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78" y="13716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Freeform 15"/>
          <p:cNvSpPr/>
          <p:nvPr/>
        </p:nvSpPr>
        <p:spPr>
          <a:xfrm>
            <a:off x="4343400" y="2228850"/>
            <a:ext cx="3071813" cy="328613"/>
          </a:xfrm>
          <a:custGeom>
            <a:avLst/>
            <a:gdLst>
              <a:gd name="connsiteX0" fmla="*/ 0 w 3071813"/>
              <a:gd name="connsiteY0" fmla="*/ 328613 h 328613"/>
              <a:gd name="connsiteX1" fmla="*/ 271463 w 3071813"/>
              <a:gd name="connsiteY1" fmla="*/ 228600 h 328613"/>
              <a:gd name="connsiteX2" fmla="*/ 428625 w 3071813"/>
              <a:gd name="connsiteY2" fmla="*/ 214313 h 328613"/>
              <a:gd name="connsiteX3" fmla="*/ 514350 w 3071813"/>
              <a:gd name="connsiteY3" fmla="*/ 200025 h 328613"/>
              <a:gd name="connsiteX4" fmla="*/ 714375 w 3071813"/>
              <a:gd name="connsiteY4" fmla="*/ 214313 h 328613"/>
              <a:gd name="connsiteX5" fmla="*/ 814388 w 3071813"/>
              <a:gd name="connsiteY5" fmla="*/ 228600 h 328613"/>
              <a:gd name="connsiteX6" fmla="*/ 971550 w 3071813"/>
              <a:gd name="connsiteY6" fmla="*/ 242888 h 328613"/>
              <a:gd name="connsiteX7" fmla="*/ 1071563 w 3071813"/>
              <a:gd name="connsiteY7" fmla="*/ 228600 h 328613"/>
              <a:gd name="connsiteX8" fmla="*/ 1114425 w 3071813"/>
              <a:gd name="connsiteY8" fmla="*/ 214313 h 328613"/>
              <a:gd name="connsiteX9" fmla="*/ 1185863 w 3071813"/>
              <a:gd name="connsiteY9" fmla="*/ 200025 h 328613"/>
              <a:gd name="connsiteX10" fmla="*/ 1243013 w 3071813"/>
              <a:gd name="connsiteY10" fmla="*/ 185738 h 328613"/>
              <a:gd name="connsiteX11" fmla="*/ 1500188 w 3071813"/>
              <a:gd name="connsiteY11" fmla="*/ 171450 h 328613"/>
              <a:gd name="connsiteX12" fmla="*/ 1585913 w 3071813"/>
              <a:gd name="connsiteY12" fmla="*/ 142875 h 328613"/>
              <a:gd name="connsiteX13" fmla="*/ 1628775 w 3071813"/>
              <a:gd name="connsiteY13" fmla="*/ 128588 h 328613"/>
              <a:gd name="connsiteX14" fmla="*/ 1685925 w 3071813"/>
              <a:gd name="connsiteY14" fmla="*/ 114300 h 328613"/>
              <a:gd name="connsiteX15" fmla="*/ 1728788 w 3071813"/>
              <a:gd name="connsiteY15" fmla="*/ 85725 h 328613"/>
              <a:gd name="connsiteX16" fmla="*/ 1814513 w 3071813"/>
              <a:gd name="connsiteY16" fmla="*/ 57150 h 328613"/>
              <a:gd name="connsiteX17" fmla="*/ 1900238 w 3071813"/>
              <a:gd name="connsiteY17" fmla="*/ 28575 h 328613"/>
              <a:gd name="connsiteX18" fmla="*/ 1943100 w 3071813"/>
              <a:gd name="connsiteY18" fmla="*/ 14288 h 328613"/>
              <a:gd name="connsiteX19" fmla="*/ 1985963 w 3071813"/>
              <a:gd name="connsiteY19" fmla="*/ 0 h 328613"/>
              <a:gd name="connsiteX20" fmla="*/ 2185988 w 3071813"/>
              <a:gd name="connsiteY20" fmla="*/ 14288 h 328613"/>
              <a:gd name="connsiteX21" fmla="*/ 2271713 w 3071813"/>
              <a:gd name="connsiteY21" fmla="*/ 42863 h 328613"/>
              <a:gd name="connsiteX22" fmla="*/ 2314575 w 3071813"/>
              <a:gd name="connsiteY22" fmla="*/ 57150 h 328613"/>
              <a:gd name="connsiteX23" fmla="*/ 2457450 w 3071813"/>
              <a:gd name="connsiteY23" fmla="*/ 128588 h 328613"/>
              <a:gd name="connsiteX24" fmla="*/ 2500313 w 3071813"/>
              <a:gd name="connsiteY24" fmla="*/ 157163 h 328613"/>
              <a:gd name="connsiteX25" fmla="*/ 2586038 w 3071813"/>
              <a:gd name="connsiteY25" fmla="*/ 185738 h 328613"/>
              <a:gd name="connsiteX26" fmla="*/ 2628900 w 3071813"/>
              <a:gd name="connsiteY26" fmla="*/ 200025 h 328613"/>
              <a:gd name="connsiteX27" fmla="*/ 2728913 w 3071813"/>
              <a:gd name="connsiteY27" fmla="*/ 214313 h 328613"/>
              <a:gd name="connsiteX28" fmla="*/ 2886075 w 3071813"/>
              <a:gd name="connsiteY28" fmla="*/ 242888 h 328613"/>
              <a:gd name="connsiteX29" fmla="*/ 2928938 w 3071813"/>
              <a:gd name="connsiteY29" fmla="*/ 257175 h 328613"/>
              <a:gd name="connsiteX30" fmla="*/ 3071813 w 3071813"/>
              <a:gd name="connsiteY30" fmla="*/ 257175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71813" h="328613">
                <a:moveTo>
                  <a:pt x="0" y="328613"/>
                </a:moveTo>
                <a:cubicBezTo>
                  <a:pt x="90488" y="295275"/>
                  <a:pt x="178286" y="253447"/>
                  <a:pt x="271463" y="228600"/>
                </a:cubicBezTo>
                <a:cubicBezTo>
                  <a:pt x="322290" y="215046"/>
                  <a:pt x="376382" y="220459"/>
                  <a:pt x="428625" y="214313"/>
                </a:cubicBezTo>
                <a:cubicBezTo>
                  <a:pt x="457396" y="210928"/>
                  <a:pt x="485775" y="204788"/>
                  <a:pt x="514350" y="200025"/>
                </a:cubicBezTo>
                <a:cubicBezTo>
                  <a:pt x="581025" y="204788"/>
                  <a:pt x="647831" y="207976"/>
                  <a:pt x="714375" y="214313"/>
                </a:cubicBezTo>
                <a:cubicBezTo>
                  <a:pt x="747899" y="217506"/>
                  <a:pt x="780918" y="224881"/>
                  <a:pt x="814388" y="228600"/>
                </a:cubicBezTo>
                <a:cubicBezTo>
                  <a:pt x="866670" y="234409"/>
                  <a:pt x="919163" y="238125"/>
                  <a:pt x="971550" y="242888"/>
                </a:cubicBezTo>
                <a:cubicBezTo>
                  <a:pt x="1004888" y="238125"/>
                  <a:pt x="1038541" y="235204"/>
                  <a:pt x="1071563" y="228600"/>
                </a:cubicBezTo>
                <a:cubicBezTo>
                  <a:pt x="1086331" y="225646"/>
                  <a:pt x="1099815" y="217966"/>
                  <a:pt x="1114425" y="214313"/>
                </a:cubicBezTo>
                <a:cubicBezTo>
                  <a:pt x="1137984" y="208423"/>
                  <a:pt x="1162157" y="205293"/>
                  <a:pt x="1185863" y="200025"/>
                </a:cubicBezTo>
                <a:cubicBezTo>
                  <a:pt x="1205032" y="195765"/>
                  <a:pt x="1223457" y="187516"/>
                  <a:pt x="1243013" y="185738"/>
                </a:cubicBezTo>
                <a:cubicBezTo>
                  <a:pt x="1328518" y="177965"/>
                  <a:pt x="1414463" y="176213"/>
                  <a:pt x="1500188" y="171450"/>
                </a:cubicBezTo>
                <a:lnTo>
                  <a:pt x="1585913" y="142875"/>
                </a:lnTo>
                <a:cubicBezTo>
                  <a:pt x="1600200" y="138113"/>
                  <a:pt x="1614165" y="132241"/>
                  <a:pt x="1628775" y="128588"/>
                </a:cubicBezTo>
                <a:lnTo>
                  <a:pt x="1685925" y="114300"/>
                </a:lnTo>
                <a:cubicBezTo>
                  <a:pt x="1700213" y="104775"/>
                  <a:pt x="1713096" y="92699"/>
                  <a:pt x="1728788" y="85725"/>
                </a:cubicBezTo>
                <a:cubicBezTo>
                  <a:pt x="1756313" y="73492"/>
                  <a:pt x="1785938" y="66675"/>
                  <a:pt x="1814513" y="57150"/>
                </a:cubicBezTo>
                <a:lnTo>
                  <a:pt x="1900238" y="28575"/>
                </a:lnTo>
                <a:lnTo>
                  <a:pt x="1943100" y="14288"/>
                </a:lnTo>
                <a:lnTo>
                  <a:pt x="1985963" y="0"/>
                </a:lnTo>
                <a:cubicBezTo>
                  <a:pt x="2052638" y="4763"/>
                  <a:pt x="2119883" y="4372"/>
                  <a:pt x="2185988" y="14288"/>
                </a:cubicBezTo>
                <a:cubicBezTo>
                  <a:pt x="2215775" y="18756"/>
                  <a:pt x="2243138" y="33338"/>
                  <a:pt x="2271713" y="42863"/>
                </a:cubicBezTo>
                <a:lnTo>
                  <a:pt x="2314575" y="57150"/>
                </a:lnTo>
                <a:cubicBezTo>
                  <a:pt x="2416638" y="125192"/>
                  <a:pt x="2366983" y="105970"/>
                  <a:pt x="2457450" y="128588"/>
                </a:cubicBezTo>
                <a:cubicBezTo>
                  <a:pt x="2471738" y="138113"/>
                  <a:pt x="2484621" y="150189"/>
                  <a:pt x="2500313" y="157163"/>
                </a:cubicBezTo>
                <a:cubicBezTo>
                  <a:pt x="2527838" y="169396"/>
                  <a:pt x="2557463" y="176213"/>
                  <a:pt x="2586038" y="185738"/>
                </a:cubicBezTo>
                <a:cubicBezTo>
                  <a:pt x="2600325" y="190500"/>
                  <a:pt x="2613991" y="197895"/>
                  <a:pt x="2628900" y="200025"/>
                </a:cubicBezTo>
                <a:lnTo>
                  <a:pt x="2728913" y="214313"/>
                </a:lnTo>
                <a:cubicBezTo>
                  <a:pt x="2827210" y="247078"/>
                  <a:pt x="2708367" y="210577"/>
                  <a:pt x="2886075" y="242888"/>
                </a:cubicBezTo>
                <a:cubicBezTo>
                  <a:pt x="2900893" y="245582"/>
                  <a:pt x="2913922" y="256020"/>
                  <a:pt x="2928938" y="257175"/>
                </a:cubicBezTo>
                <a:cubicBezTo>
                  <a:pt x="2976423" y="260828"/>
                  <a:pt x="3024188" y="257175"/>
                  <a:pt x="3071813" y="257175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886075" y="1585913"/>
            <a:ext cx="1015813" cy="1557337"/>
          </a:xfrm>
          <a:custGeom>
            <a:avLst/>
            <a:gdLst>
              <a:gd name="connsiteX0" fmla="*/ 0 w 1015813"/>
              <a:gd name="connsiteY0" fmla="*/ 0 h 1557337"/>
              <a:gd name="connsiteX1" fmla="*/ 114300 w 1015813"/>
              <a:gd name="connsiteY1" fmla="*/ 214312 h 1557337"/>
              <a:gd name="connsiteX2" fmla="*/ 128588 w 1015813"/>
              <a:gd name="connsiteY2" fmla="*/ 314325 h 1557337"/>
              <a:gd name="connsiteX3" fmla="*/ 142875 w 1015813"/>
              <a:gd name="connsiteY3" fmla="*/ 357187 h 1557337"/>
              <a:gd name="connsiteX4" fmla="*/ 157163 w 1015813"/>
              <a:gd name="connsiteY4" fmla="*/ 414337 h 1557337"/>
              <a:gd name="connsiteX5" fmla="*/ 185738 w 1015813"/>
              <a:gd name="connsiteY5" fmla="*/ 528637 h 1557337"/>
              <a:gd name="connsiteX6" fmla="*/ 214313 w 1015813"/>
              <a:gd name="connsiteY6" fmla="*/ 928687 h 1557337"/>
              <a:gd name="connsiteX7" fmla="*/ 242888 w 1015813"/>
              <a:gd name="connsiteY7" fmla="*/ 1014412 h 1557337"/>
              <a:gd name="connsiteX8" fmla="*/ 257175 w 1015813"/>
              <a:gd name="connsiteY8" fmla="*/ 1057275 h 1557337"/>
              <a:gd name="connsiteX9" fmla="*/ 271463 w 1015813"/>
              <a:gd name="connsiteY9" fmla="*/ 1128712 h 1557337"/>
              <a:gd name="connsiteX10" fmla="*/ 300038 w 1015813"/>
              <a:gd name="connsiteY10" fmla="*/ 1214437 h 1557337"/>
              <a:gd name="connsiteX11" fmla="*/ 314325 w 1015813"/>
              <a:gd name="connsiteY11" fmla="*/ 1257300 h 1557337"/>
              <a:gd name="connsiteX12" fmla="*/ 328613 w 1015813"/>
              <a:gd name="connsiteY12" fmla="*/ 1314450 h 1557337"/>
              <a:gd name="connsiteX13" fmla="*/ 385763 w 1015813"/>
              <a:gd name="connsiteY13" fmla="*/ 1400175 h 1557337"/>
              <a:gd name="connsiteX14" fmla="*/ 428625 w 1015813"/>
              <a:gd name="connsiteY14" fmla="*/ 1485900 h 1557337"/>
              <a:gd name="connsiteX15" fmla="*/ 471488 w 1015813"/>
              <a:gd name="connsiteY15" fmla="*/ 1528762 h 1557337"/>
              <a:gd name="connsiteX16" fmla="*/ 571500 w 1015813"/>
              <a:gd name="connsiteY16" fmla="*/ 1543050 h 1557337"/>
              <a:gd name="connsiteX17" fmla="*/ 642938 w 1015813"/>
              <a:gd name="connsiteY17" fmla="*/ 1557337 h 1557337"/>
              <a:gd name="connsiteX18" fmla="*/ 800100 w 1015813"/>
              <a:gd name="connsiteY18" fmla="*/ 1514475 h 1557337"/>
              <a:gd name="connsiteX19" fmla="*/ 842963 w 1015813"/>
              <a:gd name="connsiteY19" fmla="*/ 1428750 h 1557337"/>
              <a:gd name="connsiteX20" fmla="*/ 885825 w 1015813"/>
              <a:gd name="connsiteY20" fmla="*/ 1414462 h 1557337"/>
              <a:gd name="connsiteX21" fmla="*/ 928688 w 1015813"/>
              <a:gd name="connsiteY21" fmla="*/ 1371600 h 1557337"/>
              <a:gd name="connsiteX22" fmla="*/ 957263 w 1015813"/>
              <a:gd name="connsiteY22" fmla="*/ 1328737 h 1557337"/>
              <a:gd name="connsiteX23" fmla="*/ 1000125 w 1015813"/>
              <a:gd name="connsiteY23" fmla="*/ 1300162 h 1557337"/>
              <a:gd name="connsiteX24" fmla="*/ 1000125 w 1015813"/>
              <a:gd name="connsiteY24" fmla="*/ 1171575 h 1557337"/>
              <a:gd name="connsiteX25" fmla="*/ 985838 w 1015813"/>
              <a:gd name="connsiteY25" fmla="*/ 1128712 h 1557337"/>
              <a:gd name="connsiteX26" fmla="*/ 957263 w 1015813"/>
              <a:gd name="connsiteY26" fmla="*/ 1085850 h 15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15813" h="1557337">
                <a:moveTo>
                  <a:pt x="0" y="0"/>
                </a:moveTo>
                <a:cubicBezTo>
                  <a:pt x="38100" y="71437"/>
                  <a:pt x="83645" y="139378"/>
                  <a:pt x="114300" y="214312"/>
                </a:cubicBezTo>
                <a:cubicBezTo>
                  <a:pt x="127051" y="245481"/>
                  <a:pt x="121984" y="281303"/>
                  <a:pt x="128588" y="314325"/>
                </a:cubicBezTo>
                <a:cubicBezTo>
                  <a:pt x="131542" y="329093"/>
                  <a:pt x="138738" y="342706"/>
                  <a:pt x="142875" y="357187"/>
                </a:cubicBezTo>
                <a:cubicBezTo>
                  <a:pt x="148270" y="376068"/>
                  <a:pt x="152903" y="395168"/>
                  <a:pt x="157163" y="414337"/>
                </a:cubicBezTo>
                <a:cubicBezTo>
                  <a:pt x="180152" y="517787"/>
                  <a:pt x="160205" y="452043"/>
                  <a:pt x="185738" y="528637"/>
                </a:cubicBezTo>
                <a:cubicBezTo>
                  <a:pt x="188095" y="578137"/>
                  <a:pt x="190416" y="825133"/>
                  <a:pt x="214313" y="928687"/>
                </a:cubicBezTo>
                <a:cubicBezTo>
                  <a:pt x="221086" y="958036"/>
                  <a:pt x="233363" y="985837"/>
                  <a:pt x="242888" y="1014412"/>
                </a:cubicBezTo>
                <a:cubicBezTo>
                  <a:pt x="247650" y="1028700"/>
                  <a:pt x="254221" y="1042507"/>
                  <a:pt x="257175" y="1057275"/>
                </a:cubicBezTo>
                <a:cubicBezTo>
                  <a:pt x="261938" y="1081087"/>
                  <a:pt x="265073" y="1105284"/>
                  <a:pt x="271463" y="1128712"/>
                </a:cubicBezTo>
                <a:cubicBezTo>
                  <a:pt x="279388" y="1157771"/>
                  <a:pt x="290513" y="1185862"/>
                  <a:pt x="300038" y="1214437"/>
                </a:cubicBezTo>
                <a:cubicBezTo>
                  <a:pt x="304800" y="1228725"/>
                  <a:pt x="310672" y="1242689"/>
                  <a:pt x="314325" y="1257300"/>
                </a:cubicBezTo>
                <a:cubicBezTo>
                  <a:pt x="319088" y="1276350"/>
                  <a:pt x="319831" y="1296887"/>
                  <a:pt x="328613" y="1314450"/>
                </a:cubicBezTo>
                <a:cubicBezTo>
                  <a:pt x="343972" y="1345167"/>
                  <a:pt x="385763" y="1400175"/>
                  <a:pt x="385763" y="1400175"/>
                </a:cubicBezTo>
                <a:cubicBezTo>
                  <a:pt x="400082" y="1443132"/>
                  <a:pt x="397851" y="1448972"/>
                  <a:pt x="428625" y="1485900"/>
                </a:cubicBezTo>
                <a:cubicBezTo>
                  <a:pt x="441560" y="1501422"/>
                  <a:pt x="452728" y="1521258"/>
                  <a:pt x="471488" y="1528762"/>
                </a:cubicBezTo>
                <a:cubicBezTo>
                  <a:pt x="502755" y="1541269"/>
                  <a:pt x="538282" y="1537514"/>
                  <a:pt x="571500" y="1543050"/>
                </a:cubicBezTo>
                <a:cubicBezTo>
                  <a:pt x="595454" y="1547042"/>
                  <a:pt x="619125" y="1552575"/>
                  <a:pt x="642938" y="1557337"/>
                </a:cubicBezTo>
                <a:cubicBezTo>
                  <a:pt x="687539" y="1551762"/>
                  <a:pt x="764080" y="1559500"/>
                  <a:pt x="800100" y="1514475"/>
                </a:cubicBezTo>
                <a:cubicBezTo>
                  <a:pt x="846114" y="1456957"/>
                  <a:pt x="776053" y="1482279"/>
                  <a:pt x="842963" y="1428750"/>
                </a:cubicBezTo>
                <a:cubicBezTo>
                  <a:pt x="854723" y="1419342"/>
                  <a:pt x="871538" y="1419225"/>
                  <a:pt x="885825" y="1414462"/>
                </a:cubicBezTo>
                <a:cubicBezTo>
                  <a:pt x="900113" y="1400175"/>
                  <a:pt x="915753" y="1387122"/>
                  <a:pt x="928688" y="1371600"/>
                </a:cubicBezTo>
                <a:cubicBezTo>
                  <a:pt x="939681" y="1358408"/>
                  <a:pt x="945121" y="1340879"/>
                  <a:pt x="957263" y="1328737"/>
                </a:cubicBezTo>
                <a:cubicBezTo>
                  <a:pt x="969405" y="1316595"/>
                  <a:pt x="985838" y="1309687"/>
                  <a:pt x="1000125" y="1300162"/>
                </a:cubicBezTo>
                <a:cubicBezTo>
                  <a:pt x="1021831" y="1235046"/>
                  <a:pt x="1020241" y="1262099"/>
                  <a:pt x="1000125" y="1171575"/>
                </a:cubicBezTo>
                <a:cubicBezTo>
                  <a:pt x="996858" y="1156873"/>
                  <a:pt x="992573" y="1142183"/>
                  <a:pt x="985838" y="1128712"/>
                </a:cubicBezTo>
                <a:cubicBezTo>
                  <a:pt x="978159" y="1113353"/>
                  <a:pt x="957263" y="1085850"/>
                  <a:pt x="957263" y="108585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414588" y="2686050"/>
            <a:ext cx="1596570" cy="671513"/>
          </a:xfrm>
          <a:custGeom>
            <a:avLst/>
            <a:gdLst>
              <a:gd name="connsiteX0" fmla="*/ 0 w 1596570"/>
              <a:gd name="connsiteY0" fmla="*/ 571500 h 671513"/>
              <a:gd name="connsiteX1" fmla="*/ 114300 w 1596570"/>
              <a:gd name="connsiteY1" fmla="*/ 557213 h 671513"/>
              <a:gd name="connsiteX2" fmla="*/ 214312 w 1596570"/>
              <a:gd name="connsiteY2" fmla="*/ 542925 h 671513"/>
              <a:gd name="connsiteX3" fmla="*/ 471487 w 1596570"/>
              <a:gd name="connsiteY3" fmla="*/ 557213 h 671513"/>
              <a:gd name="connsiteX4" fmla="*/ 514350 w 1596570"/>
              <a:gd name="connsiteY4" fmla="*/ 571500 h 671513"/>
              <a:gd name="connsiteX5" fmla="*/ 600075 w 1596570"/>
              <a:gd name="connsiteY5" fmla="*/ 628650 h 671513"/>
              <a:gd name="connsiteX6" fmla="*/ 685800 w 1596570"/>
              <a:gd name="connsiteY6" fmla="*/ 671513 h 671513"/>
              <a:gd name="connsiteX7" fmla="*/ 871537 w 1596570"/>
              <a:gd name="connsiteY7" fmla="*/ 657225 h 671513"/>
              <a:gd name="connsiteX8" fmla="*/ 914400 w 1596570"/>
              <a:gd name="connsiteY8" fmla="*/ 642938 h 671513"/>
              <a:gd name="connsiteX9" fmla="*/ 1014412 w 1596570"/>
              <a:gd name="connsiteY9" fmla="*/ 628650 h 671513"/>
              <a:gd name="connsiteX10" fmla="*/ 1057275 w 1596570"/>
              <a:gd name="connsiteY10" fmla="*/ 614363 h 671513"/>
              <a:gd name="connsiteX11" fmla="*/ 1143000 w 1596570"/>
              <a:gd name="connsiteY11" fmla="*/ 600075 h 671513"/>
              <a:gd name="connsiteX12" fmla="*/ 1214437 w 1596570"/>
              <a:gd name="connsiteY12" fmla="*/ 585788 h 671513"/>
              <a:gd name="connsiteX13" fmla="*/ 1300162 w 1596570"/>
              <a:gd name="connsiteY13" fmla="*/ 571500 h 671513"/>
              <a:gd name="connsiteX14" fmla="*/ 1343025 w 1596570"/>
              <a:gd name="connsiteY14" fmla="*/ 557213 h 671513"/>
              <a:gd name="connsiteX15" fmla="*/ 1443037 w 1596570"/>
              <a:gd name="connsiteY15" fmla="*/ 528638 h 671513"/>
              <a:gd name="connsiteX16" fmla="*/ 1471612 w 1596570"/>
              <a:gd name="connsiteY16" fmla="*/ 485775 h 671513"/>
              <a:gd name="connsiteX17" fmla="*/ 1557337 w 1596570"/>
              <a:gd name="connsiteY17" fmla="*/ 442913 h 671513"/>
              <a:gd name="connsiteX18" fmla="*/ 1585912 w 1596570"/>
              <a:gd name="connsiteY18" fmla="*/ 0 h 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6570" h="671513">
                <a:moveTo>
                  <a:pt x="0" y="571500"/>
                </a:moveTo>
                <a:lnTo>
                  <a:pt x="114300" y="557213"/>
                </a:lnTo>
                <a:cubicBezTo>
                  <a:pt x="147680" y="552762"/>
                  <a:pt x="180636" y="542925"/>
                  <a:pt x="214312" y="542925"/>
                </a:cubicBezTo>
                <a:cubicBezTo>
                  <a:pt x="300169" y="542925"/>
                  <a:pt x="385762" y="552450"/>
                  <a:pt x="471487" y="557213"/>
                </a:cubicBezTo>
                <a:cubicBezTo>
                  <a:pt x="485775" y="561975"/>
                  <a:pt x="501185" y="564186"/>
                  <a:pt x="514350" y="571500"/>
                </a:cubicBezTo>
                <a:cubicBezTo>
                  <a:pt x="544371" y="588178"/>
                  <a:pt x="567495" y="617789"/>
                  <a:pt x="600075" y="628650"/>
                </a:cubicBezTo>
                <a:cubicBezTo>
                  <a:pt x="659227" y="648368"/>
                  <a:pt x="630406" y="634584"/>
                  <a:pt x="685800" y="671513"/>
                </a:cubicBezTo>
                <a:cubicBezTo>
                  <a:pt x="747712" y="666750"/>
                  <a:pt x="809921" y="664927"/>
                  <a:pt x="871537" y="657225"/>
                </a:cubicBezTo>
                <a:cubicBezTo>
                  <a:pt x="886481" y="655357"/>
                  <a:pt x="899632" y="645892"/>
                  <a:pt x="914400" y="642938"/>
                </a:cubicBezTo>
                <a:cubicBezTo>
                  <a:pt x="947422" y="636334"/>
                  <a:pt x="981075" y="633413"/>
                  <a:pt x="1014412" y="628650"/>
                </a:cubicBezTo>
                <a:cubicBezTo>
                  <a:pt x="1028700" y="623888"/>
                  <a:pt x="1042573" y="617630"/>
                  <a:pt x="1057275" y="614363"/>
                </a:cubicBezTo>
                <a:cubicBezTo>
                  <a:pt x="1085554" y="608079"/>
                  <a:pt x="1114498" y="605257"/>
                  <a:pt x="1143000" y="600075"/>
                </a:cubicBezTo>
                <a:cubicBezTo>
                  <a:pt x="1166892" y="595731"/>
                  <a:pt x="1190545" y="590132"/>
                  <a:pt x="1214437" y="585788"/>
                </a:cubicBezTo>
                <a:cubicBezTo>
                  <a:pt x="1242939" y="580606"/>
                  <a:pt x="1271883" y="577784"/>
                  <a:pt x="1300162" y="571500"/>
                </a:cubicBezTo>
                <a:cubicBezTo>
                  <a:pt x="1314864" y="568233"/>
                  <a:pt x="1328544" y="561350"/>
                  <a:pt x="1343025" y="557213"/>
                </a:cubicBezTo>
                <a:cubicBezTo>
                  <a:pt x="1468598" y="521335"/>
                  <a:pt x="1340275" y="562891"/>
                  <a:pt x="1443037" y="528638"/>
                </a:cubicBezTo>
                <a:cubicBezTo>
                  <a:pt x="1452562" y="514350"/>
                  <a:pt x="1459470" y="497917"/>
                  <a:pt x="1471612" y="485775"/>
                </a:cubicBezTo>
                <a:cubicBezTo>
                  <a:pt x="1499309" y="458078"/>
                  <a:pt x="1522476" y="454533"/>
                  <a:pt x="1557337" y="442913"/>
                </a:cubicBezTo>
                <a:cubicBezTo>
                  <a:pt x="1623563" y="244235"/>
                  <a:pt x="1585912" y="387309"/>
                  <a:pt x="1585912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191000" y="2671763"/>
            <a:ext cx="289520" cy="1485900"/>
          </a:xfrm>
          <a:custGeom>
            <a:avLst/>
            <a:gdLst>
              <a:gd name="connsiteX0" fmla="*/ 130011 w 289520"/>
              <a:gd name="connsiteY0" fmla="*/ 1485900 h 1485900"/>
              <a:gd name="connsiteX1" fmla="*/ 287173 w 289520"/>
              <a:gd name="connsiteY1" fmla="*/ 1000125 h 1485900"/>
              <a:gd name="connsiteX2" fmla="*/ 272886 w 289520"/>
              <a:gd name="connsiteY2" fmla="*/ 885825 h 1485900"/>
              <a:gd name="connsiteX3" fmla="*/ 258598 w 289520"/>
              <a:gd name="connsiteY3" fmla="*/ 742950 h 1485900"/>
              <a:gd name="connsiteX4" fmla="*/ 244311 w 289520"/>
              <a:gd name="connsiteY4" fmla="*/ 700087 h 1485900"/>
              <a:gd name="connsiteX5" fmla="*/ 187161 w 289520"/>
              <a:gd name="connsiteY5" fmla="*/ 500062 h 1485900"/>
              <a:gd name="connsiteX6" fmla="*/ 158586 w 289520"/>
              <a:gd name="connsiteY6" fmla="*/ 457200 h 1485900"/>
              <a:gd name="connsiteX7" fmla="*/ 115723 w 289520"/>
              <a:gd name="connsiteY7" fmla="*/ 371475 h 1485900"/>
              <a:gd name="connsiteX8" fmla="*/ 58573 w 289520"/>
              <a:gd name="connsiteY8" fmla="*/ 242887 h 1485900"/>
              <a:gd name="connsiteX9" fmla="*/ 44286 w 289520"/>
              <a:gd name="connsiteY9" fmla="*/ 200025 h 1485900"/>
              <a:gd name="connsiteX10" fmla="*/ 15711 w 289520"/>
              <a:gd name="connsiteY10" fmla="*/ 157162 h 1485900"/>
              <a:gd name="connsiteX11" fmla="*/ 1423 w 289520"/>
              <a:gd name="connsiteY11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520" h="1485900">
                <a:moveTo>
                  <a:pt x="130011" y="1485900"/>
                </a:moveTo>
                <a:cubicBezTo>
                  <a:pt x="182398" y="1323975"/>
                  <a:pt x="247754" y="1165685"/>
                  <a:pt x="287173" y="1000125"/>
                </a:cubicBezTo>
                <a:cubicBezTo>
                  <a:pt x="296066" y="962773"/>
                  <a:pt x="277126" y="923987"/>
                  <a:pt x="272886" y="885825"/>
                </a:cubicBezTo>
                <a:cubicBezTo>
                  <a:pt x="267600" y="838255"/>
                  <a:pt x="265876" y="790256"/>
                  <a:pt x="258598" y="742950"/>
                </a:cubicBezTo>
                <a:cubicBezTo>
                  <a:pt x="256308" y="728065"/>
                  <a:pt x="248274" y="714617"/>
                  <a:pt x="244311" y="700087"/>
                </a:cubicBezTo>
                <a:cubicBezTo>
                  <a:pt x="239915" y="683966"/>
                  <a:pt x="204008" y="525332"/>
                  <a:pt x="187161" y="500062"/>
                </a:cubicBezTo>
                <a:cubicBezTo>
                  <a:pt x="177636" y="485775"/>
                  <a:pt x="166265" y="472558"/>
                  <a:pt x="158586" y="457200"/>
                </a:cubicBezTo>
                <a:cubicBezTo>
                  <a:pt x="99433" y="338895"/>
                  <a:pt x="197614" y="494310"/>
                  <a:pt x="115723" y="371475"/>
                </a:cubicBezTo>
                <a:cubicBezTo>
                  <a:pt x="81718" y="269460"/>
                  <a:pt x="103856" y="310812"/>
                  <a:pt x="58573" y="242887"/>
                </a:cubicBezTo>
                <a:cubicBezTo>
                  <a:pt x="53811" y="228600"/>
                  <a:pt x="51021" y="213495"/>
                  <a:pt x="44286" y="200025"/>
                </a:cubicBezTo>
                <a:cubicBezTo>
                  <a:pt x="36607" y="184666"/>
                  <a:pt x="22475" y="172945"/>
                  <a:pt x="15711" y="157162"/>
                </a:cubicBezTo>
                <a:cubicBezTo>
                  <a:pt x="-6663" y="104957"/>
                  <a:pt x="1423" y="56345"/>
                  <a:pt x="1423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306723" y="2657475"/>
            <a:ext cx="1760584" cy="1285875"/>
          </a:xfrm>
          <a:custGeom>
            <a:avLst/>
            <a:gdLst>
              <a:gd name="connsiteX0" fmla="*/ 1643063 w 1760584"/>
              <a:gd name="connsiteY0" fmla="*/ 571500 h 1285875"/>
              <a:gd name="connsiteX1" fmla="*/ 1757363 w 1760584"/>
              <a:gd name="connsiteY1" fmla="*/ 928688 h 1285875"/>
              <a:gd name="connsiteX2" fmla="*/ 1685925 w 1760584"/>
              <a:gd name="connsiteY2" fmla="*/ 1042988 h 1285875"/>
              <a:gd name="connsiteX3" fmla="*/ 1557338 w 1760584"/>
              <a:gd name="connsiteY3" fmla="*/ 1143000 h 1285875"/>
              <a:gd name="connsiteX4" fmla="*/ 1457325 w 1760584"/>
              <a:gd name="connsiteY4" fmla="*/ 1200150 h 1285875"/>
              <a:gd name="connsiteX5" fmla="*/ 1371600 w 1760584"/>
              <a:gd name="connsiteY5" fmla="*/ 1228725 h 1285875"/>
              <a:gd name="connsiteX6" fmla="*/ 1328738 w 1760584"/>
              <a:gd name="connsiteY6" fmla="*/ 1243013 h 1285875"/>
              <a:gd name="connsiteX7" fmla="*/ 1243013 w 1760584"/>
              <a:gd name="connsiteY7" fmla="*/ 1271588 h 1285875"/>
              <a:gd name="connsiteX8" fmla="*/ 1200150 w 1760584"/>
              <a:gd name="connsiteY8" fmla="*/ 1285875 h 1285875"/>
              <a:gd name="connsiteX9" fmla="*/ 1014413 w 1760584"/>
              <a:gd name="connsiteY9" fmla="*/ 1271588 h 1285875"/>
              <a:gd name="connsiteX10" fmla="*/ 971550 w 1760584"/>
              <a:gd name="connsiteY10" fmla="*/ 1257300 h 1285875"/>
              <a:gd name="connsiteX11" fmla="*/ 885825 w 1760584"/>
              <a:gd name="connsiteY11" fmla="*/ 1171575 h 1285875"/>
              <a:gd name="connsiteX12" fmla="*/ 842963 w 1760584"/>
              <a:gd name="connsiteY12" fmla="*/ 1128713 h 1285875"/>
              <a:gd name="connsiteX13" fmla="*/ 800100 w 1760584"/>
              <a:gd name="connsiteY13" fmla="*/ 1114425 h 1285875"/>
              <a:gd name="connsiteX14" fmla="*/ 742950 w 1760584"/>
              <a:gd name="connsiteY14" fmla="*/ 1028700 h 1285875"/>
              <a:gd name="connsiteX15" fmla="*/ 657225 w 1760584"/>
              <a:gd name="connsiteY15" fmla="*/ 971550 h 1285875"/>
              <a:gd name="connsiteX16" fmla="*/ 585788 w 1760584"/>
              <a:gd name="connsiteY16" fmla="*/ 914400 h 1285875"/>
              <a:gd name="connsiteX17" fmla="*/ 500063 w 1760584"/>
              <a:gd name="connsiteY17" fmla="*/ 857250 h 1285875"/>
              <a:gd name="connsiteX18" fmla="*/ 442913 w 1760584"/>
              <a:gd name="connsiteY18" fmla="*/ 771525 h 1285875"/>
              <a:gd name="connsiteX19" fmla="*/ 357188 w 1760584"/>
              <a:gd name="connsiteY19" fmla="*/ 600075 h 1285875"/>
              <a:gd name="connsiteX20" fmla="*/ 328613 w 1760584"/>
              <a:gd name="connsiteY20" fmla="*/ 557213 h 1285875"/>
              <a:gd name="connsiteX21" fmla="*/ 314325 w 1760584"/>
              <a:gd name="connsiteY21" fmla="*/ 514350 h 1285875"/>
              <a:gd name="connsiteX22" fmla="*/ 271463 w 1760584"/>
              <a:gd name="connsiteY22" fmla="*/ 485775 h 1285875"/>
              <a:gd name="connsiteX23" fmla="*/ 257175 w 1760584"/>
              <a:gd name="connsiteY23" fmla="*/ 442913 h 1285875"/>
              <a:gd name="connsiteX24" fmla="*/ 200025 w 1760584"/>
              <a:gd name="connsiteY24" fmla="*/ 357188 h 1285875"/>
              <a:gd name="connsiteX25" fmla="*/ 171450 w 1760584"/>
              <a:gd name="connsiteY25" fmla="*/ 271463 h 1285875"/>
              <a:gd name="connsiteX26" fmla="*/ 71438 w 1760584"/>
              <a:gd name="connsiteY26" fmla="*/ 142875 h 1285875"/>
              <a:gd name="connsiteX27" fmla="*/ 14288 w 1760584"/>
              <a:gd name="connsiteY27" fmla="*/ 14288 h 1285875"/>
              <a:gd name="connsiteX28" fmla="*/ 0 w 1760584"/>
              <a:gd name="connsiteY28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0584" h="1285875">
                <a:moveTo>
                  <a:pt x="1643063" y="571500"/>
                </a:moveTo>
                <a:cubicBezTo>
                  <a:pt x="1681163" y="690563"/>
                  <a:pt x="1733608" y="805956"/>
                  <a:pt x="1757363" y="928688"/>
                </a:cubicBezTo>
                <a:cubicBezTo>
                  <a:pt x="1773590" y="1012530"/>
                  <a:pt x="1725213" y="1008066"/>
                  <a:pt x="1685925" y="1042988"/>
                </a:cubicBezTo>
                <a:cubicBezTo>
                  <a:pt x="1570276" y="1145787"/>
                  <a:pt x="1645721" y="1113540"/>
                  <a:pt x="1557338" y="1143000"/>
                </a:cubicBezTo>
                <a:cubicBezTo>
                  <a:pt x="1518676" y="1168774"/>
                  <a:pt x="1502642" y="1182023"/>
                  <a:pt x="1457325" y="1200150"/>
                </a:cubicBezTo>
                <a:cubicBezTo>
                  <a:pt x="1429359" y="1211337"/>
                  <a:pt x="1400175" y="1219200"/>
                  <a:pt x="1371600" y="1228725"/>
                </a:cubicBezTo>
                <a:lnTo>
                  <a:pt x="1328738" y="1243013"/>
                </a:lnTo>
                <a:lnTo>
                  <a:pt x="1243013" y="1271588"/>
                </a:lnTo>
                <a:lnTo>
                  <a:pt x="1200150" y="1285875"/>
                </a:lnTo>
                <a:cubicBezTo>
                  <a:pt x="1138238" y="1281113"/>
                  <a:pt x="1076029" y="1279290"/>
                  <a:pt x="1014413" y="1271588"/>
                </a:cubicBezTo>
                <a:cubicBezTo>
                  <a:pt x="999469" y="1269720"/>
                  <a:pt x="983438" y="1266546"/>
                  <a:pt x="971550" y="1257300"/>
                </a:cubicBezTo>
                <a:cubicBezTo>
                  <a:pt x="939651" y="1232490"/>
                  <a:pt x="914400" y="1200150"/>
                  <a:pt x="885825" y="1171575"/>
                </a:cubicBezTo>
                <a:cubicBezTo>
                  <a:pt x="871538" y="1157288"/>
                  <a:pt x="862131" y="1135103"/>
                  <a:pt x="842963" y="1128713"/>
                </a:cubicBezTo>
                <a:lnTo>
                  <a:pt x="800100" y="1114425"/>
                </a:lnTo>
                <a:cubicBezTo>
                  <a:pt x="783412" y="1064359"/>
                  <a:pt x="791111" y="1066159"/>
                  <a:pt x="742950" y="1028700"/>
                </a:cubicBezTo>
                <a:cubicBezTo>
                  <a:pt x="715841" y="1007615"/>
                  <a:pt x="657225" y="971550"/>
                  <a:pt x="657225" y="971550"/>
                </a:cubicBezTo>
                <a:cubicBezTo>
                  <a:pt x="604427" y="892354"/>
                  <a:pt x="658858" y="954995"/>
                  <a:pt x="585788" y="914400"/>
                </a:cubicBezTo>
                <a:cubicBezTo>
                  <a:pt x="555767" y="897721"/>
                  <a:pt x="500063" y="857250"/>
                  <a:pt x="500063" y="857250"/>
                </a:cubicBezTo>
                <a:cubicBezTo>
                  <a:pt x="481013" y="828675"/>
                  <a:pt x="453773" y="804106"/>
                  <a:pt x="442913" y="771525"/>
                </a:cubicBezTo>
                <a:cubicBezTo>
                  <a:pt x="403478" y="653220"/>
                  <a:pt x="431046" y="710861"/>
                  <a:pt x="357188" y="600075"/>
                </a:cubicBezTo>
                <a:cubicBezTo>
                  <a:pt x="347663" y="585788"/>
                  <a:pt x="334043" y="573503"/>
                  <a:pt x="328613" y="557213"/>
                </a:cubicBezTo>
                <a:cubicBezTo>
                  <a:pt x="323850" y="542925"/>
                  <a:pt x="323733" y="526110"/>
                  <a:pt x="314325" y="514350"/>
                </a:cubicBezTo>
                <a:cubicBezTo>
                  <a:pt x="303598" y="500941"/>
                  <a:pt x="285750" y="495300"/>
                  <a:pt x="271463" y="485775"/>
                </a:cubicBezTo>
                <a:cubicBezTo>
                  <a:pt x="266700" y="471488"/>
                  <a:pt x="264489" y="456078"/>
                  <a:pt x="257175" y="442913"/>
                </a:cubicBezTo>
                <a:cubicBezTo>
                  <a:pt x="240496" y="412892"/>
                  <a:pt x="200025" y="357188"/>
                  <a:pt x="200025" y="357188"/>
                </a:cubicBezTo>
                <a:cubicBezTo>
                  <a:pt x="190500" y="328613"/>
                  <a:pt x="192748" y="292762"/>
                  <a:pt x="171450" y="271463"/>
                </a:cubicBezTo>
                <a:cubicBezTo>
                  <a:pt x="134468" y="234480"/>
                  <a:pt x="88527" y="194142"/>
                  <a:pt x="71438" y="142875"/>
                </a:cubicBezTo>
                <a:cubicBezTo>
                  <a:pt x="45376" y="64689"/>
                  <a:pt x="55043" y="68627"/>
                  <a:pt x="14288" y="14288"/>
                </a:cubicBezTo>
                <a:cubicBezTo>
                  <a:pt x="10247" y="8900"/>
                  <a:pt x="4763" y="4763"/>
                  <a:pt x="0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329113" y="1514475"/>
            <a:ext cx="1103757" cy="971605"/>
          </a:xfrm>
          <a:custGeom>
            <a:avLst/>
            <a:gdLst>
              <a:gd name="connsiteX0" fmla="*/ 1028700 w 1103757"/>
              <a:gd name="connsiteY0" fmla="*/ 0 h 971605"/>
              <a:gd name="connsiteX1" fmla="*/ 1100137 w 1103757"/>
              <a:gd name="connsiteY1" fmla="*/ 157163 h 971605"/>
              <a:gd name="connsiteX2" fmla="*/ 1085850 w 1103757"/>
              <a:gd name="connsiteY2" fmla="*/ 357188 h 971605"/>
              <a:gd name="connsiteX3" fmla="*/ 1057275 w 1103757"/>
              <a:gd name="connsiteY3" fmla="*/ 442913 h 971605"/>
              <a:gd name="connsiteX4" fmla="*/ 728662 w 1103757"/>
              <a:gd name="connsiteY4" fmla="*/ 485775 h 971605"/>
              <a:gd name="connsiteX5" fmla="*/ 642937 w 1103757"/>
              <a:gd name="connsiteY5" fmla="*/ 514350 h 971605"/>
              <a:gd name="connsiteX6" fmla="*/ 557212 w 1103757"/>
              <a:gd name="connsiteY6" fmla="*/ 571500 h 971605"/>
              <a:gd name="connsiteX7" fmla="*/ 471487 w 1103757"/>
              <a:gd name="connsiteY7" fmla="*/ 642938 h 971605"/>
              <a:gd name="connsiteX8" fmla="*/ 400050 w 1103757"/>
              <a:gd name="connsiteY8" fmla="*/ 700088 h 971605"/>
              <a:gd name="connsiteX9" fmla="*/ 357187 w 1103757"/>
              <a:gd name="connsiteY9" fmla="*/ 742950 h 971605"/>
              <a:gd name="connsiteX10" fmla="*/ 314325 w 1103757"/>
              <a:gd name="connsiteY10" fmla="*/ 771525 h 971605"/>
              <a:gd name="connsiteX11" fmla="*/ 271462 w 1103757"/>
              <a:gd name="connsiteY11" fmla="*/ 814388 h 971605"/>
              <a:gd name="connsiteX12" fmla="*/ 185737 w 1103757"/>
              <a:gd name="connsiteY12" fmla="*/ 871538 h 971605"/>
              <a:gd name="connsiteX13" fmla="*/ 142875 w 1103757"/>
              <a:gd name="connsiteY13" fmla="*/ 914400 h 971605"/>
              <a:gd name="connsiteX14" fmla="*/ 57150 w 1103757"/>
              <a:gd name="connsiteY14" fmla="*/ 942975 h 971605"/>
              <a:gd name="connsiteX15" fmla="*/ 0 w 1103757"/>
              <a:gd name="connsiteY15" fmla="*/ 971550 h 97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3757" h="971605">
                <a:moveTo>
                  <a:pt x="1028700" y="0"/>
                </a:moveTo>
                <a:cubicBezTo>
                  <a:pt x="1052512" y="52388"/>
                  <a:pt x="1091045" y="100340"/>
                  <a:pt x="1100137" y="157163"/>
                </a:cubicBezTo>
                <a:cubicBezTo>
                  <a:pt x="1110698" y="223168"/>
                  <a:pt x="1095766" y="291083"/>
                  <a:pt x="1085850" y="357188"/>
                </a:cubicBezTo>
                <a:cubicBezTo>
                  <a:pt x="1081382" y="386975"/>
                  <a:pt x="1082337" y="426205"/>
                  <a:pt x="1057275" y="442913"/>
                </a:cubicBezTo>
                <a:cubicBezTo>
                  <a:pt x="935060" y="524389"/>
                  <a:pt x="1031562" y="470631"/>
                  <a:pt x="728662" y="485775"/>
                </a:cubicBezTo>
                <a:cubicBezTo>
                  <a:pt x="700087" y="495300"/>
                  <a:pt x="667999" y="497642"/>
                  <a:pt x="642937" y="514350"/>
                </a:cubicBezTo>
                <a:cubicBezTo>
                  <a:pt x="614362" y="533400"/>
                  <a:pt x="581496" y="547216"/>
                  <a:pt x="557212" y="571500"/>
                </a:cubicBezTo>
                <a:cubicBezTo>
                  <a:pt x="502208" y="626505"/>
                  <a:pt x="531162" y="603155"/>
                  <a:pt x="471487" y="642938"/>
                </a:cubicBezTo>
                <a:cubicBezTo>
                  <a:pt x="407581" y="738796"/>
                  <a:pt x="482862" y="644880"/>
                  <a:pt x="400050" y="700088"/>
                </a:cubicBezTo>
                <a:cubicBezTo>
                  <a:pt x="383238" y="711296"/>
                  <a:pt x="372709" y="730015"/>
                  <a:pt x="357187" y="742950"/>
                </a:cubicBezTo>
                <a:cubicBezTo>
                  <a:pt x="343996" y="753943"/>
                  <a:pt x="327516" y="760532"/>
                  <a:pt x="314325" y="771525"/>
                </a:cubicBezTo>
                <a:cubicBezTo>
                  <a:pt x="298803" y="784460"/>
                  <a:pt x="287411" y="801983"/>
                  <a:pt x="271462" y="814388"/>
                </a:cubicBezTo>
                <a:cubicBezTo>
                  <a:pt x="244353" y="835473"/>
                  <a:pt x="210021" y="847254"/>
                  <a:pt x="185737" y="871538"/>
                </a:cubicBezTo>
                <a:cubicBezTo>
                  <a:pt x="171450" y="885825"/>
                  <a:pt x="160538" y="904587"/>
                  <a:pt x="142875" y="914400"/>
                </a:cubicBezTo>
                <a:cubicBezTo>
                  <a:pt x="116545" y="929028"/>
                  <a:pt x="57150" y="942975"/>
                  <a:pt x="57150" y="942975"/>
                </a:cubicBezTo>
                <a:cubicBezTo>
                  <a:pt x="10324" y="974192"/>
                  <a:pt x="31459" y="971550"/>
                  <a:pt x="0" y="97155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19190" y="533400"/>
            <a:ext cx="6934200" cy="1295400"/>
          </a:xfrm>
          <a:prstGeom prst="horizontalScroll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66250">
                <a:schemeClr val="accent3">
                  <a:lumMod val="20000"/>
                  <a:lumOff val="80000"/>
                </a:schemeClr>
              </a:gs>
              <a:gs pos="25000">
                <a:schemeClr val="accent2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5000">
                <a:schemeClr val="accent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4976" y="2514600"/>
            <a:ext cx="213872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" y="4826681"/>
            <a:ext cx="1671585" cy="128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61" y="5005163"/>
            <a:ext cx="127902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64" y="4864387"/>
            <a:ext cx="1531909" cy="1207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81" y="4900546"/>
            <a:ext cx="1295400" cy="113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81" y="5005163"/>
            <a:ext cx="1293156" cy="120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302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7039" y="2340114"/>
            <a:ext cx="4501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070" y="3048000"/>
            <a:ext cx="4964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পারবে।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3912" y="3810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টপোলজির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বিভাগ করতে পারবে।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9481" y="4648200"/>
            <a:ext cx="6588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3.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টপোলজির বর্ণনা করতে পারবে।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3469" y="457200"/>
            <a:ext cx="17700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3962400"/>
            <a:ext cx="1661160" cy="584775"/>
            <a:chOff x="685800" y="3962400"/>
            <a:chExt cx="1661160" cy="584775"/>
          </a:xfrm>
          <a:gradFill>
            <a:gsLst>
              <a:gs pos="26685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45000">
                <a:schemeClr val="bg2">
                  <a:lumMod val="90000"/>
                </a:schemeClr>
              </a:gs>
              <a:gs pos="7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grpSpPr>
        <p:sp>
          <p:nvSpPr>
            <p:cNvPr id="4" name="Down Arrow 3"/>
            <p:cNvSpPr/>
            <p:nvPr/>
          </p:nvSpPr>
          <p:spPr>
            <a:xfrm rot="16200000">
              <a:off x="750449" y="3949126"/>
              <a:ext cx="471490" cy="600787"/>
            </a:xfrm>
            <a:prstGeom prst="downArrow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08100" y="3962400"/>
              <a:ext cx="103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PAN 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38400" y="39872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 Personal Area Network.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3100" y="4520624"/>
            <a:ext cx="7986235" cy="584776"/>
            <a:chOff x="685800" y="4520624"/>
            <a:chExt cx="7986235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2423635" y="4520625"/>
              <a:ext cx="624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= Local Area Network. </a:t>
              </a:r>
              <a:endPara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85800" y="4520624"/>
              <a:ext cx="1661160" cy="584775"/>
              <a:chOff x="685800" y="3962400"/>
              <a:chExt cx="1661160" cy="584775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10" name="Down Arrow 9"/>
              <p:cNvSpPr/>
              <p:nvPr/>
            </p:nvSpPr>
            <p:spPr>
              <a:xfrm rot="16200000">
                <a:off x="750449" y="3949126"/>
                <a:ext cx="471490" cy="600787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08100" y="3962400"/>
                <a:ext cx="10388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L</a:t>
                </a:r>
                <a:r>
                  <a:rPr lang="en-US" sz="32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AN </a:t>
                </a:r>
                <a:endPara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7702" y="5054024"/>
            <a:ext cx="7810498" cy="584776"/>
            <a:chOff x="646864" y="5054024"/>
            <a:chExt cx="8039936" cy="584776"/>
          </a:xfrm>
        </p:grpSpPr>
        <p:sp>
          <p:nvSpPr>
            <p:cNvPr id="13" name="TextBox 12"/>
            <p:cNvSpPr txBox="1"/>
            <p:nvPr/>
          </p:nvSpPr>
          <p:spPr>
            <a:xfrm>
              <a:off x="2438400" y="5054025"/>
              <a:ext cx="624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= Metropolitan Area Network. </a:t>
              </a:r>
              <a:endPara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864" y="5054024"/>
              <a:ext cx="1791535" cy="584775"/>
              <a:chOff x="659795" y="3962400"/>
              <a:chExt cx="1587614" cy="584775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15" name="Down Arrow 14"/>
              <p:cNvSpPr/>
              <p:nvPr/>
            </p:nvSpPr>
            <p:spPr>
              <a:xfrm rot="16200000">
                <a:off x="698428" y="3975141"/>
                <a:ext cx="471490" cy="548756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208549" y="3962400"/>
                <a:ext cx="10388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MAN </a:t>
                </a:r>
                <a:endPara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647702" y="5600700"/>
            <a:ext cx="8039098" cy="584776"/>
            <a:chOff x="647702" y="5587424"/>
            <a:chExt cx="8039098" cy="584776"/>
          </a:xfrm>
        </p:grpSpPr>
        <p:sp>
          <p:nvSpPr>
            <p:cNvPr id="18" name="TextBox 17"/>
            <p:cNvSpPr txBox="1"/>
            <p:nvPr/>
          </p:nvSpPr>
          <p:spPr>
            <a:xfrm>
              <a:off x="2438400" y="5587425"/>
              <a:ext cx="624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= Wide Area Network. </a:t>
              </a:r>
              <a:endPara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47702" y="5587424"/>
              <a:ext cx="1790698" cy="584775"/>
              <a:chOff x="685802" y="3962400"/>
              <a:chExt cx="1661158" cy="584775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20" name="Down Arrow 19"/>
              <p:cNvSpPr/>
              <p:nvPr/>
            </p:nvSpPr>
            <p:spPr>
              <a:xfrm rot="16200000">
                <a:off x="729083" y="3970494"/>
                <a:ext cx="471490" cy="558052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308100" y="3962400"/>
                <a:ext cx="10388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W</a:t>
                </a:r>
                <a:r>
                  <a:rPr lang="en-US" sz="32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AN </a:t>
                </a:r>
                <a:endPara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838200" y="1924845"/>
            <a:ext cx="7467600" cy="1961355"/>
            <a:chOff x="838200" y="1924845"/>
            <a:chExt cx="7467600" cy="1961355"/>
          </a:xfrm>
        </p:grpSpPr>
        <p:grpSp>
          <p:nvGrpSpPr>
            <p:cNvPr id="23" name="Group 22"/>
            <p:cNvGrpSpPr/>
            <p:nvPr/>
          </p:nvGrpSpPr>
          <p:grpSpPr>
            <a:xfrm>
              <a:off x="1003300" y="2819400"/>
              <a:ext cx="1054100" cy="1066800"/>
              <a:chOff x="1003300" y="2819400"/>
              <a:chExt cx="1054100" cy="1066800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36" name="TextBox 35"/>
              <p:cNvSpPr txBox="1"/>
              <p:nvPr/>
            </p:nvSpPr>
            <p:spPr>
              <a:xfrm>
                <a:off x="1003300" y="3301425"/>
                <a:ext cx="1054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PAN </a:t>
                </a:r>
                <a:endPara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7" name="Down Arrow 36"/>
              <p:cNvSpPr/>
              <p:nvPr/>
            </p:nvSpPr>
            <p:spPr>
              <a:xfrm>
                <a:off x="1295400" y="2819400"/>
                <a:ext cx="471490" cy="609600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984500" y="2800350"/>
              <a:ext cx="1054100" cy="1061025"/>
              <a:chOff x="2984500" y="2800350"/>
              <a:chExt cx="1054100" cy="1061025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34" name="Down Arrow 33"/>
              <p:cNvSpPr/>
              <p:nvPr/>
            </p:nvSpPr>
            <p:spPr>
              <a:xfrm>
                <a:off x="3238500" y="2800350"/>
                <a:ext cx="471490" cy="609600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84500" y="3276600"/>
                <a:ext cx="1054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L</a:t>
                </a:r>
                <a:r>
                  <a:rPr lang="en-US" sz="32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AN </a:t>
                </a:r>
                <a:endPara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889500" y="2819400"/>
              <a:ext cx="1054100" cy="1066800"/>
              <a:chOff x="4889500" y="2819400"/>
              <a:chExt cx="1054100" cy="1066800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32" name="Down Arrow 31"/>
              <p:cNvSpPr/>
              <p:nvPr/>
            </p:nvSpPr>
            <p:spPr>
              <a:xfrm>
                <a:off x="5143500" y="2819400"/>
                <a:ext cx="471490" cy="609600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889500" y="3301425"/>
                <a:ext cx="1054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MAN </a:t>
                </a:r>
                <a:endPara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023100" y="2819400"/>
              <a:ext cx="1054100" cy="1066800"/>
              <a:chOff x="6946900" y="2819400"/>
              <a:chExt cx="1054100" cy="1066800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30" name="Down Arrow 29"/>
              <p:cNvSpPr/>
              <p:nvPr/>
            </p:nvSpPr>
            <p:spPr>
              <a:xfrm>
                <a:off x="7239000" y="2819400"/>
                <a:ext cx="471490" cy="609600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946900" y="3301425"/>
                <a:ext cx="1054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WAN </a:t>
                </a:r>
                <a:endPara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8200" y="1924845"/>
              <a:ext cx="7467600" cy="894555"/>
              <a:chOff x="838200" y="1924845"/>
              <a:chExt cx="7467600" cy="894555"/>
            </a:xfrm>
            <a:gradFill>
              <a:gsLst>
                <a:gs pos="26685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  <a:gs pos="45000">
                  <a:schemeClr val="bg2">
                    <a:lumMod val="90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p:grpSpPr>
          <p:sp>
            <p:nvSpPr>
              <p:cNvPr id="28" name="Down Arrow 27"/>
              <p:cNvSpPr/>
              <p:nvPr/>
            </p:nvSpPr>
            <p:spPr>
              <a:xfrm>
                <a:off x="4336255" y="1924845"/>
                <a:ext cx="471490" cy="609600"/>
              </a:xfrm>
              <a:prstGeom prst="down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838200" y="2534445"/>
                <a:ext cx="7467600" cy="284955"/>
              </a:xfrm>
              <a:prstGeom prst="roundRect">
                <a:avLst/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66"/>
                  </a:solidFill>
                </a:endParaRPr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2733292" y="685800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 শ্রেণি বিভাগ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683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নেটওয়ার্কে এক কম্পিউটারের সাথে অন্য কম্পিউটারকে সংযুক্ত করে দেওয়ার পদ্ধতিকে  টপোলজি বলে।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7949" y="2804518"/>
            <a:ext cx="8268851" cy="3308870"/>
            <a:chOff x="417949" y="2804518"/>
            <a:chExt cx="8268851" cy="3308870"/>
          </a:xfrm>
        </p:grpSpPr>
        <p:grpSp>
          <p:nvGrpSpPr>
            <p:cNvPr id="4" name="Group 3"/>
            <p:cNvGrpSpPr/>
            <p:nvPr/>
          </p:nvGrpSpPr>
          <p:grpSpPr>
            <a:xfrm>
              <a:off x="638176" y="2804518"/>
              <a:ext cx="7848600" cy="776882"/>
              <a:chOff x="0" y="0"/>
              <a:chExt cx="9144000" cy="845641"/>
            </a:xfrm>
            <a:gradFill>
              <a:gsLst>
                <a:gs pos="0">
                  <a:srgbClr val="CCCCFF"/>
                </a:gs>
                <a:gs pos="17999">
                  <a:schemeClr val="bg1">
                    <a:lumMod val="85000"/>
                  </a:schemeClr>
                </a:gs>
                <a:gs pos="36000">
                  <a:schemeClr val="accent1">
                    <a:lumMod val="20000"/>
                    <a:lumOff val="80000"/>
                  </a:schemeClr>
                </a:gs>
                <a:gs pos="61000">
                  <a:schemeClr val="accent4">
                    <a:lumMod val="20000"/>
                    <a:lumOff val="80000"/>
                  </a:schemeClr>
                </a:gs>
                <a:gs pos="82001">
                  <a:schemeClr val="bg1">
                    <a:lumMod val="85000"/>
                  </a:schemeClr>
                </a:gs>
                <a:gs pos="100000">
                  <a:srgbClr val="CCCCFF"/>
                </a:gs>
              </a:gsLst>
              <a:lin ang="5400000" scaled="0"/>
            </a:gradFill>
          </p:grpSpPr>
          <p:sp>
            <p:nvSpPr>
              <p:cNvPr id="25" name="Rounded Rectangle 24"/>
              <p:cNvSpPr/>
              <p:nvPr/>
            </p:nvSpPr>
            <p:spPr>
              <a:xfrm>
                <a:off x="0" y="0"/>
                <a:ext cx="9144000" cy="845641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524000" y="68759"/>
                <a:ext cx="63246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নেটওয়ার্ক টপোলজির প্রকারভেদ        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Down Arrow 4"/>
            <p:cNvSpPr/>
            <p:nvPr/>
          </p:nvSpPr>
          <p:spPr>
            <a:xfrm>
              <a:off x="1066800" y="3581400"/>
              <a:ext cx="533400" cy="754559"/>
            </a:xfrm>
            <a:prstGeom prst="downArrow">
              <a:avLst/>
            </a:prstGeom>
            <a:gradFill flip="none" rotWithShape="1">
              <a:gsLst>
                <a:gs pos="18000">
                  <a:schemeClr val="accent6"/>
                </a:gs>
                <a:gs pos="0">
                  <a:schemeClr val="tx1">
                    <a:lumMod val="50000"/>
                    <a:lumOff val="50000"/>
                  </a:schemeClr>
                </a:gs>
                <a:gs pos="4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2667000" y="3581400"/>
              <a:ext cx="533400" cy="754559"/>
            </a:xfrm>
            <a:prstGeom prst="downArrow">
              <a:avLst/>
            </a:prstGeom>
            <a:gradFill flip="none" rotWithShape="1">
              <a:gsLst>
                <a:gs pos="18000">
                  <a:schemeClr val="accent6"/>
                </a:gs>
                <a:gs pos="0">
                  <a:schemeClr val="tx1">
                    <a:lumMod val="50000"/>
                    <a:lumOff val="50000"/>
                  </a:schemeClr>
                </a:gs>
                <a:gs pos="4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4267200" y="3581400"/>
              <a:ext cx="533400" cy="754559"/>
            </a:xfrm>
            <a:prstGeom prst="downArrow">
              <a:avLst/>
            </a:prstGeom>
            <a:gradFill flip="none" rotWithShape="1">
              <a:gsLst>
                <a:gs pos="18000">
                  <a:schemeClr val="accent6"/>
                </a:gs>
                <a:gs pos="0">
                  <a:schemeClr val="tx1">
                    <a:lumMod val="50000"/>
                    <a:lumOff val="50000"/>
                  </a:schemeClr>
                </a:gs>
                <a:gs pos="4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5943600" y="3581400"/>
              <a:ext cx="533400" cy="754559"/>
            </a:xfrm>
            <a:prstGeom prst="downArrow">
              <a:avLst/>
            </a:prstGeom>
            <a:gradFill flip="none" rotWithShape="1">
              <a:gsLst>
                <a:gs pos="18000">
                  <a:schemeClr val="accent6"/>
                </a:gs>
                <a:gs pos="0">
                  <a:schemeClr val="tx1">
                    <a:lumMod val="50000"/>
                    <a:lumOff val="50000"/>
                  </a:schemeClr>
                </a:gs>
                <a:gs pos="4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7543800" y="3581400"/>
              <a:ext cx="533400" cy="754559"/>
            </a:xfrm>
            <a:prstGeom prst="downArrow">
              <a:avLst/>
            </a:prstGeom>
            <a:gradFill flip="none" rotWithShape="1">
              <a:gsLst>
                <a:gs pos="18000">
                  <a:schemeClr val="accent6"/>
                </a:gs>
                <a:gs pos="0">
                  <a:schemeClr val="tx1">
                    <a:lumMod val="50000"/>
                    <a:lumOff val="50000"/>
                  </a:schemeClr>
                </a:gs>
                <a:gs pos="4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17949" y="4343400"/>
              <a:ext cx="1671585" cy="1676400"/>
              <a:chOff x="417949" y="4343400"/>
              <a:chExt cx="1671585" cy="167640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949" y="4343400"/>
                <a:ext cx="1671585" cy="128298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62000" y="5435025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বাস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057399" y="4343400"/>
              <a:ext cx="1600201" cy="1664853"/>
              <a:chOff x="2057400" y="4343400"/>
              <a:chExt cx="1649026" cy="19175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7400" y="4343400"/>
                <a:ext cx="1649026" cy="137541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590800" y="5587425"/>
                <a:ext cx="914400" cy="673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রিং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733799" y="4343400"/>
              <a:ext cx="1744825" cy="1727775"/>
              <a:chOff x="3733799" y="4343400"/>
              <a:chExt cx="1744825" cy="172777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3799" y="4343400"/>
                <a:ext cx="1744825" cy="137541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191000" y="5486400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স্টার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562600" y="4419600"/>
              <a:ext cx="1295400" cy="1693788"/>
              <a:chOff x="5562600" y="4343400"/>
              <a:chExt cx="1295400" cy="1745696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2600" y="4343400"/>
                <a:ext cx="1295400" cy="113525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6019800" y="5486400"/>
                <a:ext cx="714828" cy="602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ট্রি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086600" y="4343400"/>
              <a:ext cx="1600200" cy="1766050"/>
              <a:chOff x="7086600" y="4343400"/>
              <a:chExt cx="1447800" cy="159490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6600" y="4343400"/>
                <a:ext cx="1447800" cy="11943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7362372" y="5410200"/>
                <a:ext cx="1019628" cy="528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মেশ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774787" y="2082225"/>
            <a:ext cx="6680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 আমরা চিত্রের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টপোলজিগুলো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দেখবো।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7564"/>
            <a:ext cx="6781800" cy="2819400"/>
          </a:xfrm>
          <a:prstGeom prst="roundRect">
            <a:avLst>
              <a:gd name="adj" fmla="val 8594"/>
            </a:avLst>
          </a:prstGeom>
          <a:gradFill flip="none" rotWithShape="1">
            <a:gsLst>
              <a:gs pos="0">
                <a:srgbClr val="CCCCFF"/>
              </a:gs>
              <a:gs pos="17999">
                <a:schemeClr val="accent1">
                  <a:lumMod val="20000"/>
                  <a:lumOff val="80000"/>
                </a:schemeClr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3">
                  <a:lumMod val="20000"/>
                  <a:lumOff val="80000"/>
                </a:schemeClr>
              </a:gs>
              <a:gs pos="82001">
                <a:schemeClr val="tx2">
                  <a:lumMod val="20000"/>
                  <a:lumOff val="80000"/>
                </a:schemeClr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49530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 সংগঠনে মুল ব্যাকবোন বা মূল লাইনের সাথে সবগুলো কম্পিউটারের সংযোগ  থাকে।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20617173">
            <a:off x="3992482" y="1655839"/>
            <a:ext cx="2641604" cy="593531"/>
            <a:chOff x="5803900" y="1033790"/>
            <a:chExt cx="2388114" cy="731510"/>
          </a:xfrm>
          <a:pattFill prst="pct2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5" name="Notched Right Arrow 4"/>
            <p:cNvSpPr/>
            <p:nvPr/>
          </p:nvSpPr>
          <p:spPr>
            <a:xfrm flipH="1">
              <a:off x="5803900" y="1033790"/>
              <a:ext cx="2197100" cy="731510"/>
            </a:xfrm>
            <a:prstGeom prst="notch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82214" y="1148377"/>
              <a:ext cx="2209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 ব্যাকবোন</a:t>
              </a:r>
              <a:endPara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244746" y="362634"/>
            <a:ext cx="1866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 সংগঠন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16947"/>
              </p:ext>
            </p:extLst>
          </p:nvPr>
        </p:nvGraphicFramePr>
        <p:xfrm>
          <a:off x="6603686" y="2127271"/>
          <a:ext cx="1143793" cy="96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3686" y="2127271"/>
                        <a:ext cx="1143793" cy="96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63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5737" y="1257300"/>
            <a:ext cx="8793163" cy="4076700"/>
            <a:chOff x="185737" y="1181100"/>
            <a:chExt cx="8793163" cy="4076700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381000" y="2971800"/>
              <a:ext cx="8305800" cy="152400"/>
            </a:xfrm>
            <a:prstGeom prst="flowChartAlternateProcess">
              <a:avLst/>
            </a:prstGeom>
            <a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85737" y="1181100"/>
              <a:ext cx="8793163" cy="4076700"/>
              <a:chOff x="185737" y="1181100"/>
              <a:chExt cx="8793163" cy="40767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5737" y="1219200"/>
                <a:ext cx="1414463" cy="1752600"/>
                <a:chOff x="185737" y="1219200"/>
                <a:chExt cx="1414463" cy="1752600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737" y="1219200"/>
                  <a:ext cx="1414463" cy="12287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25" name="Flowchart: Alternate Process 24"/>
                <p:cNvSpPr/>
                <p:nvPr/>
              </p:nvSpPr>
              <p:spPr>
                <a:xfrm>
                  <a:off x="1128712" y="1990724"/>
                  <a:ext cx="76200" cy="981076"/>
                </a:xfrm>
                <a:prstGeom prst="flowChartAlternateProcess">
                  <a:avLst/>
                </a:prstGeom>
                <a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4267200" y="1209675"/>
                <a:ext cx="1414463" cy="1762125"/>
                <a:chOff x="4267200" y="1209675"/>
                <a:chExt cx="1414463" cy="1762125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7200" y="1209675"/>
                  <a:ext cx="1414463" cy="12287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23" name="Flowchart: Alternate Process 22"/>
                <p:cNvSpPr/>
                <p:nvPr/>
              </p:nvSpPr>
              <p:spPr>
                <a:xfrm>
                  <a:off x="5219700" y="1990724"/>
                  <a:ext cx="76200" cy="981076"/>
                </a:xfrm>
                <a:prstGeom prst="flowChartAlternateProcess">
                  <a:avLst/>
                </a:prstGeom>
                <a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400800" y="1181100"/>
                <a:ext cx="1414463" cy="1808162"/>
                <a:chOff x="6400800" y="1181100"/>
                <a:chExt cx="1414463" cy="1808162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0800" y="1181100"/>
                  <a:ext cx="1414463" cy="12287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21" name="Flowchart: Alternate Process 20"/>
                <p:cNvSpPr/>
                <p:nvPr/>
              </p:nvSpPr>
              <p:spPr>
                <a:xfrm>
                  <a:off x="7336631" y="2008186"/>
                  <a:ext cx="76200" cy="981076"/>
                </a:xfrm>
                <a:prstGeom prst="flowChartAlternateProcess">
                  <a:avLst/>
                </a:prstGeom>
                <a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243137" y="3130548"/>
                <a:ext cx="1414463" cy="2127252"/>
                <a:chOff x="2243137" y="3130548"/>
                <a:chExt cx="1414463" cy="212725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3137" y="4029075"/>
                  <a:ext cx="1414463" cy="12287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9" name="Flowchart: Alternate Process 18"/>
                <p:cNvSpPr/>
                <p:nvPr/>
              </p:nvSpPr>
              <p:spPr>
                <a:xfrm>
                  <a:off x="3271837" y="3130548"/>
                  <a:ext cx="76200" cy="981076"/>
                </a:xfrm>
                <a:prstGeom prst="flowChartAlternateProcess">
                  <a:avLst/>
                </a:prstGeom>
                <a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071937" y="3124200"/>
                <a:ext cx="1414463" cy="2120900"/>
                <a:chOff x="4071937" y="3124200"/>
                <a:chExt cx="1414463" cy="2120900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71937" y="4016375"/>
                  <a:ext cx="1414463" cy="12287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7" name="Flowchart: Alternate Process 16"/>
                <p:cNvSpPr/>
                <p:nvPr/>
              </p:nvSpPr>
              <p:spPr>
                <a:xfrm>
                  <a:off x="5100637" y="3124200"/>
                  <a:ext cx="76200" cy="981076"/>
                </a:xfrm>
                <a:prstGeom prst="flowChartAlternateProcess">
                  <a:avLst/>
                </a:prstGeom>
                <a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900737" y="3124200"/>
                <a:ext cx="1414463" cy="2120900"/>
                <a:chOff x="5900737" y="3124200"/>
                <a:chExt cx="1414463" cy="2120900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0737" y="4016375"/>
                  <a:ext cx="1414463" cy="12287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5" name="Flowchart: Alternate Process 14"/>
                <p:cNvSpPr/>
                <p:nvPr/>
              </p:nvSpPr>
              <p:spPr>
                <a:xfrm>
                  <a:off x="6929437" y="3124200"/>
                  <a:ext cx="76200" cy="981076"/>
                </a:xfrm>
                <a:prstGeom prst="flowChartAlternateProcess">
                  <a:avLst/>
                </a:prstGeom>
                <a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564437" y="3124200"/>
                <a:ext cx="1414463" cy="2120900"/>
                <a:chOff x="7564437" y="3124200"/>
                <a:chExt cx="1414463" cy="212090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4437" y="4016375"/>
                  <a:ext cx="1414463" cy="12287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3" name="Flowchart: Alternate Process 12"/>
                <p:cNvSpPr/>
                <p:nvPr/>
              </p:nvSpPr>
              <p:spPr>
                <a:xfrm>
                  <a:off x="8605837" y="3124200"/>
                  <a:ext cx="76200" cy="981076"/>
                </a:xfrm>
                <a:prstGeom prst="flowChartAlternateProcess">
                  <a:avLst/>
                </a:prstGeom>
                <a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2514600" y="1200466"/>
            <a:ext cx="838200" cy="1847534"/>
            <a:chOff x="2514600" y="857566"/>
            <a:chExt cx="838200" cy="184753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857566"/>
              <a:ext cx="838200" cy="1199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Flowchart: Alternate Process 27"/>
            <p:cNvSpPr/>
            <p:nvPr/>
          </p:nvSpPr>
          <p:spPr>
            <a:xfrm>
              <a:off x="3048000" y="1895472"/>
              <a:ext cx="76200" cy="809628"/>
            </a:xfrm>
            <a:prstGeom prst="flowChartAlternateProcess">
              <a:avLst/>
            </a:prstGeom>
            <a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9400" y="1447800"/>
            <a:ext cx="533400" cy="423862"/>
            <a:chOff x="6629400" y="1143000"/>
            <a:chExt cx="533400" cy="423862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6629400" y="1143000"/>
              <a:ext cx="533400" cy="423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1143000"/>
              <a:ext cx="533400" cy="423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Horizontal Scroll 31"/>
          <p:cNvSpPr/>
          <p:nvPr/>
        </p:nvSpPr>
        <p:spPr>
          <a:xfrm>
            <a:off x="880268" y="5588000"/>
            <a:ext cx="7620000" cy="7366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১. সহজেই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সংযোগ দেওয়া যায়।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Horizontal Scroll 32"/>
          <p:cNvSpPr/>
          <p:nvPr/>
        </p:nvSpPr>
        <p:spPr>
          <a:xfrm>
            <a:off x="892968" y="5618160"/>
            <a:ext cx="7620000" cy="7366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২. একটি কম্পিউটার নষ্ট হলে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 কম্পিউটার সচল থাকে।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Horizontal Scroll 33"/>
          <p:cNvSpPr/>
          <p:nvPr/>
        </p:nvSpPr>
        <p:spPr>
          <a:xfrm>
            <a:off x="844549" y="5620277"/>
            <a:ext cx="7620000" cy="7366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১. এই টপোলজি  পড়তে পারে না । তাই সকলকে তথ্য প্রেরণ করে।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Horizontal Scroll 34"/>
          <p:cNvSpPr/>
          <p:nvPr/>
        </p:nvSpPr>
        <p:spPr>
          <a:xfrm>
            <a:off x="844549" y="5620277"/>
            <a:ext cx="7620000" cy="736600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২. এই টপোলজি  ধীরগতি সম্পন্ন।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81000" y="3200400"/>
            <a:ext cx="1414463" cy="2127252"/>
            <a:chOff x="381000" y="3200400"/>
            <a:chExt cx="1414463" cy="212725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098927"/>
              <a:ext cx="1414463" cy="1228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Flowchart: Alternate Process 37"/>
            <p:cNvSpPr/>
            <p:nvPr/>
          </p:nvSpPr>
          <p:spPr>
            <a:xfrm>
              <a:off x="1409700" y="3200400"/>
              <a:ext cx="76200" cy="981076"/>
            </a:xfrm>
            <a:prstGeom prst="flowChartAlternateProcess">
              <a:avLst/>
            </a:prstGeom>
            <a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3086100" y="2250061"/>
            <a:ext cx="0" cy="8052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33476" y="3105814"/>
            <a:ext cx="7505700" cy="142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157288" y="2095500"/>
            <a:ext cx="9524" cy="1009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248276" y="2095497"/>
            <a:ext cx="9524" cy="1009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379493" y="2065333"/>
            <a:ext cx="9524" cy="1009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624888" y="3081336"/>
            <a:ext cx="9524" cy="1009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133974" y="3124200"/>
            <a:ext cx="9524" cy="1009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293572" y="3135310"/>
            <a:ext cx="9524" cy="1009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958013" y="3105150"/>
            <a:ext cx="9524" cy="1009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09233" y="421028"/>
            <a:ext cx="224933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50331" y="359473"/>
            <a:ext cx="46482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 টপোলজির সুবিধা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62226" y="359473"/>
            <a:ext cx="46482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বাস টপোলজির অসুবিধা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20700" y="1460500"/>
            <a:ext cx="359568" cy="484981"/>
            <a:chOff x="1715842" y="2095500"/>
            <a:chExt cx="527295" cy="64770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795463" y="2419350"/>
              <a:ext cx="261937" cy="3238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2095500"/>
              <a:ext cx="185737" cy="6477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715842" y="2438400"/>
              <a:ext cx="79621" cy="571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90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51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647</Words>
  <Application>Microsoft Office PowerPoint</Application>
  <PresentationFormat>Custom</PresentationFormat>
  <Paragraphs>125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Windows User</cp:lastModifiedBy>
  <cp:revision>53</cp:revision>
  <dcterms:created xsi:type="dcterms:W3CDTF">2006-08-16T00:00:00Z</dcterms:created>
  <dcterms:modified xsi:type="dcterms:W3CDTF">2020-07-17T07:01:22Z</dcterms:modified>
</cp:coreProperties>
</file>