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jpe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F183-C502-4292-9E84-CCC94FC72F87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9D1B-E3F0-4CF7-91A8-DA97D5FE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67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F183-C502-4292-9E84-CCC94FC72F87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9D1B-E3F0-4CF7-91A8-DA97D5FE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14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F183-C502-4292-9E84-CCC94FC72F87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9D1B-E3F0-4CF7-91A8-DA97D5FE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9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F183-C502-4292-9E84-CCC94FC72F87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9D1B-E3F0-4CF7-91A8-DA97D5FE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29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F183-C502-4292-9E84-CCC94FC72F87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9D1B-E3F0-4CF7-91A8-DA97D5FE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99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F183-C502-4292-9E84-CCC94FC72F87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9D1B-E3F0-4CF7-91A8-DA97D5FE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3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F183-C502-4292-9E84-CCC94FC72F87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9D1B-E3F0-4CF7-91A8-DA97D5FE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65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F183-C502-4292-9E84-CCC94FC72F87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9D1B-E3F0-4CF7-91A8-DA97D5FE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4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F183-C502-4292-9E84-CCC94FC72F87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9D1B-E3F0-4CF7-91A8-DA97D5FE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20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F183-C502-4292-9E84-CCC94FC72F87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9D1B-E3F0-4CF7-91A8-DA97D5FE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7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F183-C502-4292-9E84-CCC94FC72F87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9D1B-E3F0-4CF7-91A8-DA97D5FE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49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BF183-C502-4292-9E84-CCC94FC72F87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39D1B-E3F0-4CF7-91A8-DA97D5FE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3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8866" y="464024"/>
            <a:ext cx="10972800" cy="6032310"/>
          </a:xfrm>
          <a:prstGeom prst="rect">
            <a:avLst/>
          </a:prstGeom>
          <a:noFill/>
        </p:spPr>
        <p:txBody>
          <a:bodyPr wrap="square" rtlCol="0">
            <a:prstTxWarp prst="textCirclePour">
              <a:avLst/>
            </a:prstTxWarp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589" y="1879269"/>
            <a:ext cx="5745708" cy="318135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6507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34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0188" y="3084402"/>
            <a:ext cx="99628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2-4+8-16+ ………….</a:t>
            </a:r>
            <a:r>
              <a:rPr lang="bn-IN" sz="4000" dirty="0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ধারাটির</a:t>
            </a:r>
            <a:r>
              <a:rPr lang="en-US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প্রথম</a:t>
            </a:r>
            <a:r>
              <a:rPr lang="en-US" sz="4000" dirty="0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সাতটি</a:t>
            </a:r>
            <a:r>
              <a:rPr lang="en-US" sz="4000" dirty="0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পদের</a:t>
            </a:r>
            <a:r>
              <a:rPr lang="en-US" sz="4000" dirty="0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সমষ্টি</a:t>
            </a:r>
            <a:r>
              <a:rPr lang="bn-IN" sz="4000" dirty="0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কত ? </a:t>
            </a:r>
            <a:endParaRPr lang="en-US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Wave 3"/>
          <p:cNvSpPr/>
          <p:nvPr/>
        </p:nvSpPr>
        <p:spPr>
          <a:xfrm>
            <a:off x="2361063" y="832513"/>
            <a:ext cx="4271749" cy="1152141"/>
          </a:xfrm>
          <a:prstGeom prst="wave">
            <a:avLst>
              <a:gd name="adj1" fmla="val 12500"/>
              <a:gd name="adj2" fmla="val -319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97791" y="968991"/>
            <a:ext cx="3835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25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34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0878" y="2879678"/>
            <a:ext cx="10481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1-1+1-1+ ……….</a:t>
            </a:r>
            <a:r>
              <a:rPr lang="bn-IN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ধারাটির </a:t>
            </a:r>
            <a:r>
              <a:rPr lang="en-US" sz="4000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(2n+1)</a:t>
            </a:r>
            <a:r>
              <a:rPr lang="bn-IN" sz="4000" dirty="0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সংখ্যক</a:t>
            </a:r>
            <a:r>
              <a:rPr lang="en-US" sz="4000" dirty="0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পদের</a:t>
            </a:r>
            <a:r>
              <a:rPr lang="en-US" sz="4000" dirty="0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সমষ্টি</a:t>
            </a:r>
            <a:r>
              <a:rPr lang="en-US" sz="4000" dirty="0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নির্ণয়</a:t>
            </a:r>
            <a:r>
              <a:rPr lang="en-US" sz="4000" dirty="0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। </a:t>
            </a:r>
            <a:endParaRPr lang="en-US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Up Ribbon 3"/>
          <p:cNvSpPr/>
          <p:nvPr/>
        </p:nvSpPr>
        <p:spPr>
          <a:xfrm>
            <a:off x="2060806" y="900752"/>
            <a:ext cx="6864830" cy="1119117"/>
          </a:xfrm>
          <a:prstGeom prst="ribbon2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98794" y="968990"/>
            <a:ext cx="352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8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545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3193576" y="504967"/>
            <a:ext cx="3384645" cy="982638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03009" y="518612"/>
            <a:ext cx="2975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2263" y="1610436"/>
                <a:ext cx="11382233" cy="4830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buFont typeface="+mj-lt"/>
                  <a:buAutoNum type="arabicParenR"/>
                </a:pPr>
                <a:r>
                  <a:rPr lang="en-US" sz="36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গুণোত্তর</a:t>
                </a:r>
                <a:r>
                  <a:rPr lang="en-US" sz="36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ধারার</a:t>
                </a:r>
                <a:r>
                  <a:rPr lang="bn-IN" sz="36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প্রথম</a:t>
                </a:r>
                <a:r>
                  <a:rPr lang="en-US" sz="36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পদ</a:t>
                </a:r>
                <a:r>
                  <a:rPr lang="en-US" sz="36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36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অনুপাত</a:t>
                </a:r>
                <a:r>
                  <a:rPr lang="en-US" sz="36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r &lt; 1</a:t>
                </a:r>
                <a:r>
                  <a:rPr lang="en-US" sz="36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</a:t>
                </a:r>
                <a:r>
                  <a:rPr lang="en-US" sz="36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, </a:t>
                </a:r>
                <a:r>
                  <a:rPr lang="en-US" sz="3600" dirty="0" err="1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নিম্নের</a:t>
                </a:r>
                <a:r>
                  <a:rPr lang="en-US" sz="36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কোনটি</a:t>
                </a:r>
                <a:r>
                  <a:rPr lang="en-US" sz="36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সমষ্টি</a:t>
                </a:r>
                <a:r>
                  <a:rPr lang="en-US" sz="36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নির্ণয়ের</a:t>
                </a:r>
                <a:r>
                  <a:rPr lang="en-US" sz="36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সূত্র</a:t>
                </a:r>
                <a:r>
                  <a:rPr lang="en-US" sz="36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? </a:t>
                </a:r>
                <a:r>
                  <a:rPr lang="en-US" sz="3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</a:p>
              <a:p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bn-IN" sz="3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bn-IN" sz="36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ক) </a:t>
                </a:r>
                <a:r>
                  <a:rPr lang="en-US" sz="36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𝑛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</a:t>
                </a:r>
                <a:r>
                  <a:rPr lang="bn-IN" sz="36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খ)</a:t>
                </a:r>
                <a:r>
                  <a:rPr lang="en-US" sz="36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</a:t>
                </a:r>
                <a:r>
                  <a:rPr lang="bn-IN" sz="36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গ)</a:t>
                </a:r>
                <a:r>
                  <a:rPr lang="en-US" sz="36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</a:t>
                </a:r>
                <a:r>
                  <a:rPr lang="bn-IN" sz="36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ঘ)</a:t>
                </a:r>
                <a:r>
                  <a:rPr lang="en-US" sz="36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</a:t>
                </a:r>
                <a:r>
                  <a:rPr lang="bn-IN" sz="36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endParaRPr lang="en-US" sz="36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36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2)</a:t>
                </a:r>
                <a:r>
                  <a:rPr lang="en-US" sz="3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n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(−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মান</a:t>
                </a:r>
                <a:r>
                  <a:rPr lang="en-US" sz="36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</a:t>
                </a:r>
                <a:r>
                  <a:rPr lang="en-US" sz="36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নিম্নের</a:t>
                </a:r>
                <a:r>
                  <a:rPr lang="en-US" sz="36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কোনটি</a:t>
                </a:r>
                <a:r>
                  <a:rPr lang="en-US" sz="36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? </a:t>
                </a:r>
                <a:endParaRPr lang="en-US" sz="36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bn-IN" sz="3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bn-IN" sz="36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ক</a:t>
                </a:r>
                <a:r>
                  <a:rPr lang="bn-IN" sz="36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)</a:t>
                </a:r>
                <a:r>
                  <a:rPr lang="en-US" sz="3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bn-IN" sz="3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-2  </a:t>
                </a:r>
                <a:r>
                  <a:rPr lang="bn-IN" sz="3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bn-IN" sz="36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খ)  </a:t>
                </a:r>
                <a:r>
                  <a:rPr lang="en-US" sz="36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-1 </a:t>
                </a:r>
                <a:r>
                  <a:rPr lang="bn-IN" sz="3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bn-IN" sz="36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গ)</a:t>
                </a:r>
                <a:r>
                  <a:rPr lang="en-US" sz="36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1 </a:t>
                </a:r>
                <a:r>
                  <a:rPr lang="bn-IN" sz="3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bn-IN" sz="36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ঘ) </a:t>
                </a:r>
                <a:r>
                  <a:rPr lang="en-US" sz="3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2   </a:t>
                </a:r>
              </a:p>
              <a:p>
                <a:r>
                  <a:rPr lang="en-US" sz="36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3)</a:t>
                </a:r>
                <a:r>
                  <a:rPr lang="en-US" sz="3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গুণোত্তর</a:t>
                </a:r>
                <a:r>
                  <a:rPr lang="en-US" sz="36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ধারার</a:t>
                </a:r>
                <a:r>
                  <a:rPr lang="bn-IN" sz="36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প্রথম</a:t>
                </a:r>
                <a:r>
                  <a:rPr lang="en-US" sz="36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পদ</a:t>
                </a:r>
                <a:r>
                  <a:rPr lang="en-US" sz="36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2</a:t>
                </a:r>
                <a:r>
                  <a:rPr lang="en-US" sz="36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36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অনুপাত</a:t>
                </a:r>
                <a:r>
                  <a:rPr lang="en-US" sz="36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2</a:t>
                </a:r>
                <a:r>
                  <a:rPr lang="en-US" sz="36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১ম </a:t>
                </a:r>
                <a:r>
                  <a:rPr lang="en-US" sz="3600" dirty="0" err="1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পাঁচটি</a:t>
                </a:r>
                <a:r>
                  <a:rPr lang="en-US" sz="36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পদের</a:t>
                </a:r>
                <a:r>
                  <a:rPr lang="en-US" sz="36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সমষ্টি</a:t>
                </a:r>
                <a:r>
                  <a:rPr lang="en-US" sz="36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কত</a:t>
                </a:r>
                <a:r>
                  <a:rPr lang="en-US" sz="36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? </a:t>
                </a:r>
                <a:endParaRPr lang="en-US" sz="36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bn-IN" sz="3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bn-IN" sz="36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ক)  </a:t>
                </a:r>
                <a:r>
                  <a:rPr lang="en-US" sz="3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- 62   </a:t>
                </a:r>
                <a:r>
                  <a:rPr lang="bn-IN" sz="36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খ)  </a:t>
                </a:r>
                <a:r>
                  <a:rPr lang="en-US" sz="3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- 30   </a:t>
                </a:r>
                <a:r>
                  <a:rPr lang="bn-IN" sz="36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গ) </a:t>
                </a:r>
                <a:r>
                  <a:rPr lang="en-US" sz="36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30   </a:t>
                </a:r>
                <a:r>
                  <a:rPr lang="bn-IN" sz="36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ঘ) </a:t>
                </a:r>
                <a:r>
                  <a:rPr lang="en-US" sz="36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62</a:t>
                </a:r>
                <a:endParaRPr lang="en-US" sz="36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63" y="1610436"/>
                <a:ext cx="11382233" cy="4830168"/>
              </a:xfrm>
              <a:prstGeom prst="rect">
                <a:avLst/>
              </a:prstGeom>
              <a:blipFill rotWithShape="0">
                <a:blip r:embed="rId3"/>
                <a:stretch>
                  <a:fillRect l="-1607" t="-2522" r="-536" b="-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7999875" y="2919454"/>
            <a:ext cx="682388" cy="51861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99043" y="4118546"/>
            <a:ext cx="682388" cy="51861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54728" y="5785041"/>
            <a:ext cx="682388" cy="51861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87794" y="2905807"/>
            <a:ext cx="682388" cy="5186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61815" y="2905807"/>
            <a:ext cx="682388" cy="5186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93999" y="2905807"/>
            <a:ext cx="682388" cy="5186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559192" y="4113258"/>
            <a:ext cx="682388" cy="5186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623773" y="4113258"/>
            <a:ext cx="682388" cy="5186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08782" y="4113258"/>
            <a:ext cx="682388" cy="5186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09748" y="5777120"/>
            <a:ext cx="682388" cy="5186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623773" y="5777120"/>
            <a:ext cx="682388" cy="5186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271750" y="5777120"/>
            <a:ext cx="682388" cy="5186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545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5594" y="2825087"/>
            <a:ext cx="101812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2+4+8+16+…….  </a:t>
            </a:r>
            <a:r>
              <a:rPr lang="en-US" sz="4000" dirty="0" err="1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ধারাটির</a:t>
            </a:r>
            <a:r>
              <a:rPr lang="en-US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n </a:t>
            </a:r>
            <a:r>
              <a:rPr lang="en-US" sz="4000" dirty="0" err="1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সংখ্যক</a:t>
            </a:r>
            <a:r>
              <a:rPr lang="en-US" sz="4000" dirty="0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পদের</a:t>
            </a:r>
            <a:r>
              <a:rPr lang="en-US" sz="4000" dirty="0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সমষ্টি</a:t>
            </a:r>
            <a:r>
              <a:rPr lang="en-US" sz="4000" dirty="0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254 </a:t>
            </a:r>
            <a:r>
              <a:rPr lang="en-US" sz="4000" dirty="0" err="1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হলে</a:t>
            </a:r>
            <a:r>
              <a:rPr lang="en-US" sz="400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,</a:t>
            </a:r>
            <a:r>
              <a:rPr lang="en-US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n </a:t>
            </a:r>
            <a:r>
              <a:rPr lang="en-US" sz="4000" dirty="0" err="1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মান</a:t>
            </a:r>
            <a:r>
              <a:rPr lang="en-US" sz="4000" dirty="0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? </a:t>
            </a:r>
            <a:r>
              <a:rPr lang="en-US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3016155" y="764274"/>
            <a:ext cx="3807726" cy="1269241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57349" y="914398"/>
            <a:ext cx="3466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1978928" y="873461"/>
            <a:ext cx="7301553" cy="1433015"/>
          </a:xfrm>
          <a:prstGeom prst="downArrow">
            <a:avLst>
              <a:gd name="adj1" fmla="val 48505"/>
              <a:gd name="adj2" fmla="val 5000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07976" y="968991"/>
            <a:ext cx="35484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28" y="2364402"/>
            <a:ext cx="7301553" cy="4067175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1448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 loop="1">
            <p:snd r:embed="rId2" name="explode.wav"/>
          </p:stSnd>
        </p:sndAc>
      </p:transition>
    </mc:Choice>
    <mc:Fallback xmlns="">
      <p:transition spd="slow">
        <p:circle/>
        <p:sndAc>
          <p:stSnd loop="1">
            <p:snd r:embed="rId6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8428" y="627797"/>
            <a:ext cx="9853683" cy="830997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5593" y="2074460"/>
            <a:ext cx="63189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ফারুক হোসেন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শিক্ষক(এম.এস.সি) গণিত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নবিগঞ্জ ইসলামিয়া দাখিল মাদ্রাসা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সদর 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লক্ষ্মীপুর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০১৮৩৭৬২৩৫০৫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814" y="1893623"/>
            <a:ext cx="3110366" cy="397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9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49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9611" y="696036"/>
            <a:ext cx="8707272" cy="70788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7857" y="1937982"/>
            <a:ext cx="767004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lvl="1" algn="just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গণিত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1" algn="just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৩.২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 algn="just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সংখ্যা- ৮০</a:t>
            </a:r>
          </a:p>
          <a:p>
            <a:pPr lvl="1" algn="just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সময় – ৫০ মিনিট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99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49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7104" y="614148"/>
            <a:ext cx="1083632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128+64+32+16+8+…………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সংখ্যা থেকে তার পরবর্তী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দ্বিগুণ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3+9+27+……………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সংখ্যা থেকে তার পরবর্তী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অনুস্মরণ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61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2637" y="2052894"/>
            <a:ext cx="4640239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গুণোত্তর ধারা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79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34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0245" y="846165"/>
            <a:ext cx="4981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9934" y="2511192"/>
            <a:ext cx="106179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গুণোত্তর ধারা কাকে বলে তা বলতে পারবে । 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গুণোত্তর ধারার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নির্ণয়ের সূত্রটি লিখতে পারবে । 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সূত্রটি প্রয়োগ করে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8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0496" y="586854"/>
            <a:ext cx="5459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গুণোত্তর</a:t>
            </a:r>
            <a:r>
              <a:rPr lang="en-US" sz="5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5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8991" y="1897039"/>
            <a:ext cx="105906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পূর্ববর্তী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ভাগফল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সর্বদা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ধারাটিকে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গুণোত্তর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ভাগফলকে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88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8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28303" y="1978925"/>
                <a:ext cx="10358651" cy="1950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,</a:t>
                </a:r>
                <a:r>
                  <a:rPr lang="en-US" sz="40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যখন</a:t>
                </a:r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r &lt; 1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0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,যখন </a:t>
                </a:r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r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&gt; </a:t>
                </a:r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1 </a:t>
                </a:r>
                <a:endParaRPr lang="en-US" sz="4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303" y="1978925"/>
                <a:ext cx="10358651" cy="1950277"/>
              </a:xfrm>
              <a:prstGeom prst="rect">
                <a:avLst/>
              </a:prstGeom>
              <a:blipFill rotWithShape="0">
                <a:blip r:embed="rId3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2513" y="3957863"/>
                <a:ext cx="6755642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𝒶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4000" b="0" dirty="0" err="1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প্রথম</a:t>
                </a:r>
                <a:r>
                  <a:rPr lang="en-US" sz="4000" b="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b="0" dirty="0" err="1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পদ</a:t>
                </a:r>
                <a:r>
                  <a:rPr lang="en-US" sz="4000" b="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endParaRPr lang="en-US" sz="40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r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4000" b="0" dirty="0" err="1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4000" b="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b="0" dirty="0" err="1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অনুপাত</a:t>
                </a:r>
                <a:r>
                  <a:rPr lang="en-US" sz="4000" b="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endParaRPr lang="en-US" sz="40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n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পদ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endParaRPr lang="en-US" sz="4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513" y="3957863"/>
                <a:ext cx="6755642" cy="2554545"/>
              </a:xfrm>
              <a:prstGeom prst="rect">
                <a:avLst/>
              </a:prstGeom>
              <a:blipFill rotWithShape="0">
                <a:blip r:embed="rId4"/>
                <a:stretch>
                  <a:fillRect l="-1625" b="-9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009933" y="764275"/>
            <a:ext cx="9662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গুণোত্তর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n </a:t>
            </a:r>
            <a:r>
              <a:rPr lang="en-US" sz="4000" dirty="0" err="1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সংখ্যক</a:t>
            </a:r>
            <a:r>
              <a:rPr lang="en-US" sz="4000" dirty="0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পদের</a:t>
            </a:r>
            <a:r>
              <a:rPr lang="en-US" sz="4000" dirty="0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সমষ্টির</a:t>
            </a:r>
            <a:r>
              <a:rPr lang="en-US" sz="4000" dirty="0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সূত্রটি</a:t>
            </a:r>
            <a:r>
              <a:rPr lang="en-US" sz="4000" dirty="0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নিম্নরুপ</a:t>
            </a:r>
            <a:r>
              <a:rPr lang="en-US" sz="4000" dirty="0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-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34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8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5719" y="682388"/>
            <a:ext cx="8011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06811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  <a:blipFill>
                        <a:blip r:embed="rId6"/>
                        <a:tile tx="0" ty="0" sx="100000" sy="100000" flip="none" algn="tl"/>
                      </a:blip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214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248</Words>
  <Application>Microsoft Office PowerPoint</Application>
  <PresentationFormat>Widescreen</PresentationFormat>
  <Paragraphs>50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53</cp:revision>
  <dcterms:created xsi:type="dcterms:W3CDTF">2020-05-04T13:44:30Z</dcterms:created>
  <dcterms:modified xsi:type="dcterms:W3CDTF">2020-07-15T15:47:42Z</dcterms:modified>
</cp:coreProperties>
</file>