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75" r:id="rId9"/>
    <p:sldId id="263" r:id="rId10"/>
    <p:sldId id="264" r:id="rId11"/>
    <p:sldId id="267" r:id="rId12"/>
    <p:sldId id="265" r:id="rId13"/>
    <p:sldId id="266" r:id="rId14"/>
    <p:sldId id="276" r:id="rId15"/>
    <p:sldId id="268" r:id="rId16"/>
    <p:sldId id="269" r:id="rId17"/>
    <p:sldId id="270"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B4B5B-EC0D-489B-85B1-3AA4EA90384E}" type="datetimeFigureOut">
              <a:rPr lang="en-US" smtClean="0"/>
              <a:t>7/16/2020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71DA1-61D3-4308-84D7-87A49AA87A9D}" type="slidenum">
              <a:rPr lang="en-US" smtClean="0"/>
              <a:t>‹#›</a:t>
            </a:fld>
            <a:endParaRPr lang="en-US"/>
          </a:p>
        </p:txBody>
      </p:sp>
    </p:spTree>
    <p:extLst>
      <p:ext uri="{BB962C8B-B14F-4D97-AF65-F5344CB8AC3E}">
        <p14:creationId xmlns:p14="http://schemas.microsoft.com/office/powerpoint/2010/main" val="100848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71DA1-61D3-4308-84D7-87A49AA87A9D}" type="slidenum">
              <a:rPr lang="en-US" smtClean="0"/>
              <a:t>19</a:t>
            </a:fld>
            <a:endParaRPr lang="en-US"/>
          </a:p>
        </p:txBody>
      </p:sp>
    </p:spTree>
    <p:extLst>
      <p:ext uri="{BB962C8B-B14F-4D97-AF65-F5344CB8AC3E}">
        <p14:creationId xmlns:p14="http://schemas.microsoft.com/office/powerpoint/2010/main" val="52427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A7E585-C18E-4B7C-939F-B7E2520F3E0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535013387"/>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7E585-C18E-4B7C-939F-B7E2520F3E0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3743467005"/>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7E585-C18E-4B7C-939F-B7E2520F3E0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886209768"/>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7E585-C18E-4B7C-939F-B7E2520F3E0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392740474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A7E585-C18E-4B7C-939F-B7E2520F3E0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3738062010"/>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A7E585-C18E-4B7C-939F-B7E2520F3E0C}"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340806281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A7E585-C18E-4B7C-939F-B7E2520F3E0C}"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2747556873"/>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A7E585-C18E-4B7C-939F-B7E2520F3E0C}"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98084649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7E585-C18E-4B7C-939F-B7E2520F3E0C}"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3662780159"/>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A7E585-C18E-4B7C-939F-B7E2520F3E0C}"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3145519363"/>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A7E585-C18E-4B7C-939F-B7E2520F3E0C}"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622E8-E297-46EA-8680-743E997ABEC5}" type="slidenum">
              <a:rPr lang="en-US" smtClean="0"/>
              <a:t>‹#›</a:t>
            </a:fld>
            <a:endParaRPr lang="en-US"/>
          </a:p>
        </p:txBody>
      </p:sp>
    </p:spTree>
    <p:extLst>
      <p:ext uri="{BB962C8B-B14F-4D97-AF65-F5344CB8AC3E}">
        <p14:creationId xmlns:p14="http://schemas.microsoft.com/office/powerpoint/2010/main" val="2377282054"/>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7E585-C18E-4B7C-939F-B7E2520F3E0C}"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622E8-E297-46EA-8680-743E997ABEC5}" type="slidenum">
              <a:rPr lang="en-US" smtClean="0"/>
              <a:t>‹#›</a:t>
            </a:fld>
            <a:endParaRPr lang="en-US"/>
          </a:p>
        </p:txBody>
      </p:sp>
    </p:spTree>
    <p:extLst>
      <p:ext uri="{BB962C8B-B14F-4D97-AF65-F5344CB8AC3E}">
        <p14:creationId xmlns:p14="http://schemas.microsoft.com/office/powerpoint/2010/main" val="308865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7.xml"/><Relationship Id="rId4" Type="http://schemas.openxmlformats.org/officeDocument/2006/relationships/image" Target="../media/image5.jf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p:cNvSpPr txBox="1">
            <a:spLocks/>
          </p:cNvSpPr>
          <p:nvPr/>
        </p:nvSpPr>
        <p:spPr>
          <a:xfrm>
            <a:off x="910772" y="2840184"/>
            <a:ext cx="11281228" cy="9421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err="1" smtClean="0">
                <a:solidFill>
                  <a:srgbClr val="FFFF00"/>
                </a:solidFill>
                <a:latin typeface="NikoshBAN" panose="02000000000000000000" pitchFamily="2" charset="0"/>
                <a:cs typeface="NikoshBAN" panose="02000000000000000000" pitchFamily="2" charset="0"/>
              </a:rPr>
              <a:t>মাল্টিমিডিয়া</a:t>
            </a:r>
            <a:r>
              <a:rPr lang="en-US" sz="6600" dirty="0" smtClean="0">
                <a:solidFill>
                  <a:srgbClr val="FFFF00"/>
                </a:solidFill>
                <a:latin typeface="NikoshBAN" panose="02000000000000000000" pitchFamily="2" charset="0"/>
                <a:cs typeface="NikoshBAN" panose="02000000000000000000" pitchFamily="2" charset="0"/>
              </a:rPr>
              <a:t> </a:t>
            </a:r>
            <a:r>
              <a:rPr lang="en-US" sz="6600" dirty="0" err="1" smtClean="0">
                <a:solidFill>
                  <a:srgbClr val="FFFF00"/>
                </a:solidFill>
                <a:latin typeface="NikoshBAN" panose="02000000000000000000" pitchFamily="2" charset="0"/>
                <a:cs typeface="NikoshBAN" panose="02000000000000000000" pitchFamily="2" charset="0"/>
              </a:rPr>
              <a:t>শ্রেণিকক্ষে</a:t>
            </a:r>
            <a:r>
              <a:rPr lang="en-US" sz="6600" dirty="0" smtClean="0">
                <a:solidFill>
                  <a:srgbClr val="FFFF00"/>
                </a:solidFill>
                <a:latin typeface="NikoshBAN" panose="02000000000000000000" pitchFamily="2" charset="0"/>
                <a:cs typeface="NikoshBAN" panose="02000000000000000000" pitchFamily="2" charset="0"/>
              </a:rPr>
              <a:t> </a:t>
            </a:r>
            <a:r>
              <a:rPr lang="en-US" sz="6600" dirty="0" err="1" smtClean="0">
                <a:solidFill>
                  <a:srgbClr val="FFFF00"/>
                </a:solidFill>
                <a:latin typeface="NikoshBAN" panose="02000000000000000000" pitchFamily="2" charset="0"/>
                <a:cs typeface="NikoshBAN" panose="02000000000000000000" pitchFamily="2" charset="0"/>
              </a:rPr>
              <a:t>সবাইকে</a:t>
            </a:r>
            <a:r>
              <a:rPr lang="en-US" sz="6600" dirty="0" smtClean="0">
                <a:solidFill>
                  <a:srgbClr val="FFFF00"/>
                </a:solidFill>
                <a:latin typeface="NikoshBAN" panose="02000000000000000000" pitchFamily="2" charset="0"/>
                <a:cs typeface="NikoshBAN" panose="02000000000000000000" pitchFamily="2" charset="0"/>
              </a:rPr>
              <a:t> </a:t>
            </a:r>
            <a:r>
              <a:rPr lang="en-US" sz="6600" dirty="0" err="1" smtClean="0">
                <a:solidFill>
                  <a:srgbClr val="FFFF00"/>
                </a:solidFill>
                <a:latin typeface="NikoshBAN" panose="02000000000000000000" pitchFamily="2" charset="0"/>
                <a:cs typeface="NikoshBAN" panose="02000000000000000000" pitchFamily="2" charset="0"/>
              </a:rPr>
              <a:t>স্বাগতম</a:t>
            </a:r>
            <a:endParaRPr lang="en-US" sz="66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67201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72687"/>
            <a:ext cx="4682836" cy="6137564"/>
          </a:xfrm>
        </p:spPr>
      </p:pic>
      <p:sp>
        <p:nvSpPr>
          <p:cNvPr id="8" name="Oval 7"/>
          <p:cNvSpPr/>
          <p:nvPr/>
        </p:nvSpPr>
        <p:spPr>
          <a:xfrm>
            <a:off x="651164" y="6158343"/>
            <a:ext cx="2558815" cy="5264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lumMod val="95000"/>
                    <a:lumOff val="5000"/>
                  </a:schemeClr>
                </a:solidFill>
                <a:latin typeface="NikoshBAN" panose="02000000000000000000" pitchFamily="2" charset="0"/>
                <a:cs typeface="NikoshBAN" panose="02000000000000000000" pitchFamily="2" charset="0"/>
              </a:rPr>
              <a:t>ধীরেন্দ্রনাথ দত্ত</a:t>
            </a:r>
            <a:endParaRPr lang="en-US" sz="28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3" name="Rounded Rectangle 2"/>
          <p:cNvSpPr/>
          <p:nvPr/>
        </p:nvSpPr>
        <p:spPr>
          <a:xfrm>
            <a:off x="5460274" y="1123406"/>
            <a:ext cx="5930537" cy="312202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১৯৪৮ </a:t>
            </a:r>
            <a:r>
              <a:rPr lang="en-US" sz="2400" dirty="0" err="1" smtClean="0">
                <a:solidFill>
                  <a:schemeClr val="tx1"/>
                </a:solidFill>
              </a:rPr>
              <a:t>সালের</a:t>
            </a:r>
            <a:r>
              <a:rPr lang="en-US" sz="2400" dirty="0" smtClean="0">
                <a:solidFill>
                  <a:schemeClr val="tx1"/>
                </a:solidFill>
              </a:rPr>
              <a:t>  ২৩শে  </a:t>
            </a:r>
            <a:r>
              <a:rPr lang="en-US" sz="2400" dirty="0" err="1" smtClean="0">
                <a:solidFill>
                  <a:schemeClr val="tx1"/>
                </a:solidFill>
              </a:rPr>
              <a:t>ফেব্রুয়ারি</a:t>
            </a:r>
            <a:r>
              <a:rPr lang="en-US" sz="2400" dirty="0" smtClean="0">
                <a:solidFill>
                  <a:schemeClr val="tx1"/>
                </a:solidFill>
              </a:rPr>
              <a:t> </a:t>
            </a:r>
            <a:r>
              <a:rPr lang="en-US" sz="2400" dirty="0" err="1" smtClean="0">
                <a:solidFill>
                  <a:schemeClr val="tx1"/>
                </a:solidFill>
              </a:rPr>
              <a:t>পাকিস্তানের</a:t>
            </a:r>
            <a:r>
              <a:rPr lang="en-US" sz="2400" dirty="0" smtClean="0">
                <a:solidFill>
                  <a:schemeClr val="tx1"/>
                </a:solidFill>
              </a:rPr>
              <a:t> </a:t>
            </a:r>
            <a:r>
              <a:rPr lang="en-US" sz="2400" dirty="0" err="1" smtClean="0">
                <a:solidFill>
                  <a:schemeClr val="tx1"/>
                </a:solidFill>
                <a:latin typeface="NikoshBAN" panose="02000000000000000000" pitchFamily="2" charset="0"/>
                <a:cs typeface="NikoshBAN" panose="02000000000000000000" pitchFamily="2" charset="0"/>
              </a:rPr>
              <a:t>গণ</a:t>
            </a:r>
            <a:r>
              <a:rPr lang="bn-IN" sz="2400" dirty="0" smtClean="0">
                <a:solidFill>
                  <a:schemeClr val="tx1"/>
                </a:solidFill>
                <a:latin typeface="NikoshBAN" panose="02000000000000000000" pitchFamily="2" charset="0"/>
                <a:cs typeface="NikoshBAN" panose="02000000000000000000" pitchFamily="2" charset="0"/>
              </a:rPr>
              <a:t>পরিষদের </a:t>
            </a:r>
            <a:r>
              <a:rPr lang="en-US" sz="2400" dirty="0" err="1" smtClean="0">
                <a:solidFill>
                  <a:schemeClr val="tx1"/>
                </a:solidFill>
                <a:latin typeface="NikoshBAN" panose="02000000000000000000" pitchFamily="2" charset="0"/>
                <a:cs typeface="NikoshBAN" panose="02000000000000000000" pitchFamily="2" charset="0"/>
              </a:rPr>
              <a:t>প্রথম</a:t>
            </a:r>
            <a:r>
              <a:rPr lang="en-US" sz="2400" dirty="0" smtClean="0">
                <a:solidFill>
                  <a:schemeClr val="tx1"/>
                </a:solidFill>
              </a:rPr>
              <a:t> </a:t>
            </a:r>
            <a:r>
              <a:rPr lang="en-US" sz="2400" dirty="0" err="1" smtClean="0">
                <a:solidFill>
                  <a:schemeClr val="tx1"/>
                </a:solidFill>
              </a:rPr>
              <a:t>অধিবেশন</a:t>
            </a:r>
            <a:r>
              <a:rPr lang="en-US" sz="2400" dirty="0" smtClean="0">
                <a:solidFill>
                  <a:schemeClr val="tx1"/>
                </a:solidFill>
              </a:rPr>
              <a:t> </a:t>
            </a:r>
            <a:r>
              <a:rPr lang="en-US" sz="2400" dirty="0" err="1" smtClean="0">
                <a:solidFill>
                  <a:schemeClr val="tx1"/>
                </a:solidFill>
              </a:rPr>
              <a:t>অনুষ্ঠিত</a:t>
            </a:r>
            <a:r>
              <a:rPr lang="en-US" sz="2400" dirty="0" smtClean="0">
                <a:solidFill>
                  <a:schemeClr val="tx1"/>
                </a:solidFill>
              </a:rPr>
              <a:t> </a:t>
            </a:r>
            <a:r>
              <a:rPr lang="en-US" sz="2400" dirty="0" err="1" smtClean="0">
                <a:solidFill>
                  <a:schemeClr val="tx1"/>
                </a:solidFill>
              </a:rPr>
              <a:t>হয়</a:t>
            </a:r>
            <a:r>
              <a:rPr lang="en-US" sz="2400" dirty="0" smtClean="0">
                <a:solidFill>
                  <a:schemeClr val="tx1"/>
                </a:solidFill>
              </a:rPr>
              <a:t>। এ </a:t>
            </a:r>
            <a:r>
              <a:rPr lang="en-US" sz="2400" dirty="0" err="1" smtClean="0">
                <a:solidFill>
                  <a:schemeClr val="tx1"/>
                </a:solidFill>
              </a:rPr>
              <a:t>অধি</a:t>
            </a:r>
            <a:r>
              <a:rPr lang="bn-IN" sz="2400" dirty="0" smtClean="0">
                <a:solidFill>
                  <a:schemeClr val="tx1"/>
                </a:solidFill>
                <a:latin typeface="NikoshBAN" panose="02000000000000000000" pitchFamily="2" charset="0"/>
                <a:cs typeface="NikoshBAN" panose="02000000000000000000" pitchFamily="2" charset="0"/>
              </a:rPr>
              <a:t>বেশনে</a:t>
            </a:r>
            <a:r>
              <a:rPr lang="en-US" sz="2400" dirty="0" smtClean="0">
                <a:solidFill>
                  <a:schemeClr val="tx1"/>
                </a:solidFill>
              </a:rPr>
              <a:t> </a:t>
            </a:r>
            <a:r>
              <a:rPr lang="en-US" sz="2400" dirty="0" err="1" smtClean="0">
                <a:solidFill>
                  <a:schemeClr val="tx1"/>
                </a:solidFill>
              </a:rPr>
              <a:t>পাকিস্তানের</a:t>
            </a:r>
            <a:r>
              <a:rPr lang="en-US" sz="2400" dirty="0" smtClean="0">
                <a:solidFill>
                  <a:schemeClr val="tx1"/>
                </a:solidFill>
              </a:rPr>
              <a:t> </a:t>
            </a:r>
            <a:r>
              <a:rPr lang="en-US" sz="2400" dirty="0" err="1" smtClean="0">
                <a:solidFill>
                  <a:schemeClr val="tx1"/>
                </a:solidFill>
              </a:rPr>
              <a:t>রাষ্ট্রভাষা</a:t>
            </a:r>
            <a:r>
              <a:rPr lang="en-US" sz="2400" dirty="0" smtClean="0">
                <a:solidFill>
                  <a:schemeClr val="tx1"/>
                </a:solidFill>
              </a:rPr>
              <a:t> </a:t>
            </a:r>
            <a:r>
              <a:rPr lang="en-US" sz="2400" dirty="0" err="1" smtClean="0">
                <a:solidFill>
                  <a:schemeClr val="tx1"/>
                </a:solidFill>
              </a:rPr>
              <a:t>হিসেবে</a:t>
            </a:r>
            <a:r>
              <a:rPr lang="en-US" sz="2400" dirty="0" smtClean="0">
                <a:solidFill>
                  <a:schemeClr val="tx1"/>
                </a:solidFill>
              </a:rPr>
              <a:t> </a:t>
            </a:r>
            <a:r>
              <a:rPr lang="en-US" sz="2400" dirty="0" err="1" smtClean="0">
                <a:solidFill>
                  <a:schemeClr val="tx1"/>
                </a:solidFill>
              </a:rPr>
              <a:t>বাংলা</a:t>
            </a:r>
            <a:r>
              <a:rPr lang="en-US" sz="2400" dirty="0" smtClean="0">
                <a:solidFill>
                  <a:schemeClr val="tx1"/>
                </a:solidFill>
              </a:rPr>
              <a:t> ও </a:t>
            </a:r>
            <a:r>
              <a:rPr lang="en-US" sz="2400" dirty="0" err="1" smtClean="0">
                <a:solidFill>
                  <a:schemeClr val="tx1"/>
                </a:solidFill>
              </a:rPr>
              <a:t>উর্দুকে</a:t>
            </a:r>
            <a:r>
              <a:rPr lang="en-US" sz="2400" dirty="0" smtClean="0">
                <a:solidFill>
                  <a:schemeClr val="tx1"/>
                </a:solidFill>
              </a:rPr>
              <a:t> </a:t>
            </a:r>
            <a:r>
              <a:rPr lang="en-US" sz="2400" dirty="0" err="1" smtClean="0">
                <a:solidFill>
                  <a:schemeClr val="tx1"/>
                </a:solidFill>
              </a:rPr>
              <a:t>গ্রহণ</a:t>
            </a:r>
            <a:r>
              <a:rPr lang="en-US" sz="2400" dirty="0" smtClean="0">
                <a:solidFill>
                  <a:schemeClr val="tx1"/>
                </a:solidFill>
              </a:rPr>
              <a:t> </a:t>
            </a:r>
            <a:r>
              <a:rPr lang="en-US" sz="2400" dirty="0" err="1" smtClean="0">
                <a:solidFill>
                  <a:schemeClr val="tx1"/>
                </a:solidFill>
              </a:rPr>
              <a:t>করার</a:t>
            </a:r>
            <a:r>
              <a:rPr lang="en-US" sz="2400" dirty="0" smtClean="0">
                <a:solidFill>
                  <a:schemeClr val="tx1"/>
                </a:solidFill>
              </a:rPr>
              <a:t> </a:t>
            </a:r>
            <a:r>
              <a:rPr lang="en-US" sz="2400" dirty="0" err="1" smtClean="0">
                <a:solidFill>
                  <a:schemeClr val="tx1"/>
                </a:solidFill>
              </a:rPr>
              <a:t>প্রস্তাব</a:t>
            </a:r>
            <a:r>
              <a:rPr lang="en-US" sz="2400" dirty="0" smtClean="0">
                <a:solidFill>
                  <a:schemeClr val="tx1"/>
                </a:solidFill>
              </a:rPr>
              <a:t> </a:t>
            </a:r>
            <a:r>
              <a:rPr lang="en-US" sz="2400" dirty="0" err="1" smtClean="0">
                <a:solidFill>
                  <a:schemeClr val="tx1"/>
                </a:solidFill>
              </a:rPr>
              <a:t>উত্থাপিত</a:t>
            </a:r>
            <a:r>
              <a:rPr lang="en-US" sz="2400" dirty="0" smtClean="0">
                <a:solidFill>
                  <a:schemeClr val="tx1"/>
                </a:solidFill>
              </a:rPr>
              <a:t> </a:t>
            </a:r>
            <a:r>
              <a:rPr lang="en-US" sz="2400" dirty="0" err="1" smtClean="0">
                <a:solidFill>
                  <a:schemeClr val="tx1"/>
                </a:solidFill>
              </a:rPr>
              <a:t>হলে</a:t>
            </a:r>
            <a:r>
              <a:rPr lang="en-US" sz="2400" dirty="0" smtClean="0">
                <a:solidFill>
                  <a:schemeClr val="tx1"/>
                </a:solidFill>
              </a:rPr>
              <a:t> </a:t>
            </a:r>
            <a:r>
              <a:rPr lang="en-US" sz="2400" dirty="0" err="1" smtClean="0">
                <a:solidFill>
                  <a:schemeClr val="tx1"/>
                </a:solidFill>
              </a:rPr>
              <a:t>মুসলিম</a:t>
            </a:r>
            <a:r>
              <a:rPr lang="en-US" sz="2400" dirty="0" smtClean="0">
                <a:solidFill>
                  <a:schemeClr val="tx1"/>
                </a:solidFill>
              </a:rPr>
              <a:t> </a:t>
            </a:r>
            <a:r>
              <a:rPr lang="en-US" sz="2400" dirty="0" err="1" smtClean="0">
                <a:solidFill>
                  <a:schemeClr val="tx1"/>
                </a:solidFill>
              </a:rPr>
              <a:t>লীগের</a:t>
            </a:r>
            <a:r>
              <a:rPr lang="en-US" sz="2400" dirty="0" smtClean="0">
                <a:solidFill>
                  <a:schemeClr val="tx1"/>
                </a:solidFill>
              </a:rPr>
              <a:t> </a:t>
            </a:r>
            <a:r>
              <a:rPr lang="en-US" sz="2400" dirty="0" err="1" smtClean="0">
                <a:solidFill>
                  <a:schemeClr val="tx1"/>
                </a:solidFill>
              </a:rPr>
              <a:t>সদস্যগণ</a:t>
            </a:r>
            <a:r>
              <a:rPr lang="en-US" sz="2400" dirty="0" smtClean="0">
                <a:solidFill>
                  <a:schemeClr val="tx1"/>
                </a:solidFill>
              </a:rPr>
              <a:t> </a:t>
            </a:r>
            <a:r>
              <a:rPr lang="en-US" sz="2400" dirty="0" err="1" smtClean="0">
                <a:solidFill>
                  <a:schemeClr val="tx1"/>
                </a:solidFill>
              </a:rPr>
              <a:t>এর</a:t>
            </a:r>
            <a:r>
              <a:rPr lang="en-US" sz="2400" dirty="0" smtClean="0">
                <a:solidFill>
                  <a:schemeClr val="tx1"/>
                </a:solidFill>
              </a:rPr>
              <a:t> </a:t>
            </a:r>
            <a:r>
              <a:rPr lang="en-US" sz="2400" dirty="0" err="1" smtClean="0">
                <a:solidFill>
                  <a:schemeClr val="tx1"/>
                </a:solidFill>
              </a:rPr>
              <a:t>বিরোধিতা</a:t>
            </a:r>
            <a:r>
              <a:rPr lang="en-US" sz="2400" dirty="0" smtClean="0">
                <a:solidFill>
                  <a:schemeClr val="tx1"/>
                </a:solidFill>
              </a:rPr>
              <a:t> </a:t>
            </a:r>
            <a:r>
              <a:rPr lang="en-US" sz="2400" dirty="0" err="1" smtClean="0">
                <a:solidFill>
                  <a:schemeClr val="tx1"/>
                </a:solidFill>
              </a:rPr>
              <a:t>করেন</a:t>
            </a:r>
            <a:r>
              <a:rPr lang="en-US" sz="2400" dirty="0" smtClean="0">
                <a:solidFill>
                  <a:schemeClr val="tx1"/>
                </a:solidFill>
              </a:rPr>
              <a:t> </a:t>
            </a:r>
            <a:r>
              <a:rPr lang="en-US" sz="2400" dirty="0" err="1" smtClean="0">
                <a:solidFill>
                  <a:schemeClr val="tx1"/>
                </a:solidFill>
              </a:rPr>
              <a:t>এবং</a:t>
            </a:r>
            <a:r>
              <a:rPr lang="en-US" sz="2400" dirty="0" smtClean="0">
                <a:solidFill>
                  <a:schemeClr val="tx1"/>
                </a:solidFill>
              </a:rPr>
              <a:t> </a:t>
            </a:r>
            <a:r>
              <a:rPr lang="en-US" sz="2400" dirty="0" err="1" smtClean="0">
                <a:solidFill>
                  <a:schemeClr val="tx1"/>
                </a:solidFill>
              </a:rPr>
              <a:t>শেষ</a:t>
            </a:r>
            <a:r>
              <a:rPr lang="en-US" sz="2400" dirty="0" smtClean="0">
                <a:solidFill>
                  <a:schemeClr val="tx1"/>
                </a:solidFill>
              </a:rPr>
              <a:t> </a:t>
            </a:r>
            <a:r>
              <a:rPr lang="bn-IN" sz="2400" dirty="0" smtClean="0">
                <a:solidFill>
                  <a:schemeClr val="tx1"/>
                </a:solidFill>
                <a:latin typeface="NikoshBAN" panose="02000000000000000000" pitchFamily="2" charset="0"/>
                <a:cs typeface="NikoshBAN" panose="02000000000000000000" pitchFamily="2" charset="0"/>
              </a:rPr>
              <a:t>পর্যন্ত</a:t>
            </a:r>
            <a:r>
              <a:rPr lang="en-US" sz="2400" dirty="0" smtClean="0">
                <a:solidFill>
                  <a:schemeClr val="tx1"/>
                </a:solidFill>
              </a:rPr>
              <a:t> </a:t>
            </a:r>
            <a:r>
              <a:rPr lang="en-US" sz="2400" dirty="0" err="1" smtClean="0">
                <a:solidFill>
                  <a:schemeClr val="tx1"/>
                </a:solidFill>
              </a:rPr>
              <a:t>বাংলা</a:t>
            </a:r>
            <a:r>
              <a:rPr lang="en-US" sz="2400" dirty="0" smtClean="0">
                <a:solidFill>
                  <a:schemeClr val="tx1"/>
                </a:solidFill>
              </a:rPr>
              <a:t> </a:t>
            </a:r>
            <a:r>
              <a:rPr lang="en-US" sz="2400" dirty="0" err="1" smtClean="0">
                <a:solidFill>
                  <a:schemeClr val="tx1"/>
                </a:solidFill>
              </a:rPr>
              <a:t>ভাষার</a:t>
            </a:r>
            <a:r>
              <a:rPr lang="en-US" sz="2400" dirty="0" smtClean="0">
                <a:solidFill>
                  <a:schemeClr val="tx1"/>
                </a:solidFill>
              </a:rPr>
              <a:t> </a:t>
            </a:r>
            <a:r>
              <a:rPr lang="en-US" sz="2400" dirty="0" err="1" smtClean="0">
                <a:solidFill>
                  <a:schemeClr val="tx1"/>
                </a:solidFill>
              </a:rPr>
              <a:t>দাবী</a:t>
            </a:r>
            <a:r>
              <a:rPr lang="en-US" sz="2400" dirty="0" smtClean="0">
                <a:solidFill>
                  <a:schemeClr val="tx1"/>
                </a:solidFill>
              </a:rPr>
              <a:t> </a:t>
            </a:r>
            <a:r>
              <a:rPr lang="en-US" sz="2400" dirty="0" err="1" smtClean="0">
                <a:solidFill>
                  <a:schemeClr val="tx1"/>
                </a:solidFill>
              </a:rPr>
              <a:t>গণপরিষদে</a:t>
            </a:r>
            <a:r>
              <a:rPr lang="en-US" sz="2400" dirty="0" smtClean="0">
                <a:solidFill>
                  <a:schemeClr val="tx1"/>
                </a:solidFill>
              </a:rPr>
              <a:t> </a:t>
            </a:r>
            <a:r>
              <a:rPr lang="en-US" sz="2400" dirty="0" err="1" smtClean="0">
                <a:solidFill>
                  <a:schemeClr val="tx1"/>
                </a:solidFill>
              </a:rPr>
              <a:t>অগ্রাহ্য</a:t>
            </a:r>
            <a:r>
              <a:rPr lang="en-US" sz="2400" dirty="0" smtClean="0">
                <a:solidFill>
                  <a:schemeClr val="tx1"/>
                </a:solidFill>
              </a:rPr>
              <a:t> </a:t>
            </a:r>
            <a:r>
              <a:rPr lang="en-US" sz="2400" dirty="0" err="1" smtClean="0">
                <a:solidFill>
                  <a:schemeClr val="tx1"/>
                </a:solidFill>
              </a:rPr>
              <a:t>হয়</a:t>
            </a:r>
            <a:r>
              <a:rPr lang="en-US" sz="2400" dirty="0" smtClean="0">
                <a:solidFill>
                  <a:schemeClr val="tx1"/>
                </a:solidFill>
              </a:rPr>
              <a:t>। </a:t>
            </a:r>
            <a:r>
              <a:rPr lang="en-US" sz="2400" dirty="0" err="1" smtClean="0">
                <a:solidFill>
                  <a:schemeClr val="tx1"/>
                </a:solidFill>
              </a:rPr>
              <a:t>প্রস্তাবটি</a:t>
            </a:r>
            <a:r>
              <a:rPr lang="en-US" sz="2400" dirty="0" smtClean="0">
                <a:solidFill>
                  <a:schemeClr val="tx1"/>
                </a:solidFill>
              </a:rPr>
              <a:t> </a:t>
            </a:r>
            <a:r>
              <a:rPr lang="en-US" sz="2400" dirty="0" err="1" smtClean="0">
                <a:solidFill>
                  <a:schemeClr val="tx1"/>
                </a:solidFill>
              </a:rPr>
              <a:t>উত্থাপিত</a:t>
            </a:r>
            <a:r>
              <a:rPr lang="en-US" sz="2400" dirty="0" smtClean="0">
                <a:solidFill>
                  <a:schemeClr val="tx1"/>
                </a:solidFill>
              </a:rPr>
              <a:t> </a:t>
            </a:r>
            <a:r>
              <a:rPr lang="en-US" sz="2400" dirty="0" err="1" smtClean="0">
                <a:solidFill>
                  <a:schemeClr val="tx1"/>
                </a:solidFill>
              </a:rPr>
              <a:t>করেছিলেন</a:t>
            </a:r>
            <a:r>
              <a:rPr lang="en-US" sz="2400" dirty="0" smtClean="0">
                <a:solidFill>
                  <a:schemeClr val="tx1"/>
                </a:solidFill>
              </a:rPr>
              <a:t> </a:t>
            </a:r>
            <a:r>
              <a:rPr lang="en-US" sz="2400" dirty="0" err="1" smtClean="0">
                <a:solidFill>
                  <a:schemeClr val="tx1"/>
                </a:solidFill>
              </a:rPr>
              <a:t>কুমিল্লা</a:t>
            </a:r>
            <a:r>
              <a:rPr lang="en-US" sz="2400" dirty="0" smtClean="0">
                <a:solidFill>
                  <a:schemeClr val="tx1"/>
                </a:solidFill>
              </a:rPr>
              <a:t> </a:t>
            </a:r>
            <a:r>
              <a:rPr lang="en-US" sz="2400" dirty="0" err="1" smtClean="0">
                <a:solidFill>
                  <a:schemeClr val="tx1"/>
                </a:solidFill>
              </a:rPr>
              <a:t>থেকে</a:t>
            </a:r>
            <a:r>
              <a:rPr lang="en-US" sz="2400" dirty="0" smtClean="0">
                <a:solidFill>
                  <a:schemeClr val="tx1"/>
                </a:solidFill>
              </a:rPr>
              <a:t> </a:t>
            </a:r>
            <a:r>
              <a:rPr lang="en-US" sz="2400" dirty="0" err="1" smtClean="0">
                <a:solidFill>
                  <a:schemeClr val="tx1"/>
                </a:solidFill>
              </a:rPr>
              <a:t>নির্বাচিত</a:t>
            </a:r>
            <a:r>
              <a:rPr lang="en-US" sz="2400" dirty="0" smtClean="0">
                <a:solidFill>
                  <a:schemeClr val="tx1"/>
                </a:solidFill>
              </a:rPr>
              <a:t> </a:t>
            </a:r>
            <a:r>
              <a:rPr lang="en-US" sz="2400" dirty="0" err="1" smtClean="0">
                <a:solidFill>
                  <a:schemeClr val="tx1"/>
                </a:solidFill>
              </a:rPr>
              <a:t>পূর্ব</a:t>
            </a:r>
            <a:r>
              <a:rPr lang="en-US" sz="2400" dirty="0" smtClean="0">
                <a:solidFill>
                  <a:schemeClr val="tx1"/>
                </a:solidFill>
              </a:rPr>
              <a:t> </a:t>
            </a:r>
            <a:r>
              <a:rPr lang="en-US" sz="2400" dirty="0" err="1" smtClean="0">
                <a:solidFill>
                  <a:schemeClr val="tx1"/>
                </a:solidFill>
              </a:rPr>
              <a:t>পাকিস্তানের</a:t>
            </a:r>
            <a:r>
              <a:rPr lang="en-US" sz="2400" dirty="0" smtClean="0">
                <a:solidFill>
                  <a:schemeClr val="tx1"/>
                </a:solidFill>
              </a:rPr>
              <a:t> </a:t>
            </a:r>
            <a:r>
              <a:rPr lang="en-US" sz="2400" dirty="0" err="1" smtClean="0">
                <a:solidFill>
                  <a:schemeClr val="tx1"/>
                </a:solidFill>
              </a:rPr>
              <a:t>প্রতিনিধি</a:t>
            </a:r>
            <a:r>
              <a:rPr lang="en-US" sz="2400" dirty="0" smtClean="0">
                <a:solidFill>
                  <a:schemeClr val="tx1"/>
                </a:solidFill>
              </a:rPr>
              <a:t> </a:t>
            </a:r>
            <a:r>
              <a:rPr lang="en-US" sz="2400" dirty="0" err="1" smtClean="0">
                <a:solidFill>
                  <a:schemeClr val="tx1"/>
                </a:solidFill>
              </a:rPr>
              <a:t>ধীরেন্দ্রনাথ</a:t>
            </a:r>
            <a:r>
              <a:rPr lang="en-US" sz="2400" dirty="0" smtClean="0">
                <a:solidFill>
                  <a:schemeClr val="tx1"/>
                </a:solidFill>
              </a:rPr>
              <a:t> </a:t>
            </a:r>
            <a:r>
              <a:rPr lang="en-US" sz="2400" dirty="0" err="1" smtClean="0">
                <a:solidFill>
                  <a:schemeClr val="tx1"/>
                </a:solidFill>
              </a:rPr>
              <a:t>দত্ত</a:t>
            </a:r>
            <a:r>
              <a:rPr lang="en-US" sz="2400" dirty="0" smtClean="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26233309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anose="02000000000000000000" pitchFamily="2" charset="0"/>
                <a:cs typeface="NikoshBAN" panose="02000000000000000000" pitchFamily="2" charset="0"/>
              </a:rPr>
              <a:t>খাজা নাজিমুদ্দিন</a:t>
            </a:r>
            <a:endParaRPr lang="en-US"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0690" y="1512118"/>
            <a:ext cx="4370620" cy="4351338"/>
          </a:xfrm>
        </p:spPr>
      </p:pic>
    </p:spTree>
    <p:extLst>
      <p:ext uri="{BB962C8B-B14F-4D97-AF65-F5344CB8AC3E}">
        <p14:creationId xmlns:p14="http://schemas.microsoft.com/office/powerpoint/2010/main" val="2453029810"/>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9697" y="182246"/>
            <a:ext cx="5575663" cy="562338"/>
          </a:xfrm>
        </p:spPr>
        <p:txBody>
          <a:bodyPr>
            <a:normAutofit fontScale="90000"/>
          </a:bodyPr>
          <a:lstStyle/>
          <a:p>
            <a:pPr algn="ctr"/>
            <a:r>
              <a:rPr lang="bn-IN" dirty="0" smtClean="0">
                <a:latin typeface="NikoshBAN" panose="02000000000000000000" pitchFamily="2" charset="0"/>
                <a:cs typeface="NikoshBAN" panose="02000000000000000000" pitchFamily="2" charset="0"/>
              </a:rPr>
              <a:t>১৯৪৮সালের ৮ দফা চুক্তি</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0" y="1071154"/>
            <a:ext cx="12192000" cy="5786846"/>
          </a:xfrm>
        </p:spPr>
        <p:txBody>
          <a:bodyPr>
            <a:normAutofit fontScale="92500"/>
          </a:bodyPr>
          <a:lstStyle/>
          <a:p>
            <a:pPr marL="0" indent="0">
              <a:buNone/>
            </a:pPr>
            <a:r>
              <a:rPr lang="bn-IN" dirty="0" smtClean="0">
                <a:latin typeface="NikoshBAN" panose="02000000000000000000" pitchFamily="2" charset="0"/>
                <a:cs typeface="NikoshBAN" panose="02000000000000000000" pitchFamily="2" charset="0"/>
              </a:rPr>
              <a:t>১৯৪৮ সালের ১৫ই মার্চ তৎকালীন মুখ্যমন্ত্রী খাজা নাজিমুদ্দিনের সাথে রাষ্ট্রভাষা সংগ্রাম পরিষদের পর পর দুটি বৈঠক অনুষ্ঠিত হয়। নাজিমুদ্দিন ও সংগ্রাম পরিষদের মধ্যে ৮ দফা বিশিষ্ট একটি চুক্তি সম্পাদিত হয়। ১৯৪৮ সালের ৮ দফা চুক্তিগুলি হল –</a:t>
            </a:r>
          </a:p>
          <a:p>
            <a:pPr marL="0" indent="0">
              <a:buNone/>
            </a:pPr>
            <a:r>
              <a:rPr lang="bn-IN" dirty="0" smtClean="0">
                <a:latin typeface="NikoshBAN" panose="02000000000000000000" pitchFamily="2" charset="0"/>
                <a:cs typeface="NikoshBAN" panose="02000000000000000000" pitchFamily="2" charset="0"/>
              </a:rPr>
              <a:t>১। বাংলা ভাষার প্রশ্নে গ্রেফতারকৃত সবাইকে অভিলম্বে মুক্তিদান করা হবে;  </a:t>
            </a:r>
          </a:p>
          <a:p>
            <a:pPr marL="0" indent="0">
              <a:buNone/>
            </a:pPr>
            <a:r>
              <a:rPr lang="bn-IN" dirty="0" smtClean="0">
                <a:latin typeface="NikoshBAN" panose="02000000000000000000" pitchFamily="2" charset="0"/>
                <a:cs typeface="NikoshBAN" panose="02000000000000000000" pitchFamily="2" charset="0"/>
              </a:rPr>
              <a:t>২। পুলিশ অত্যাচারের বিষয়ে তদন্ত করে একটি বিবৃতি প্রদান করা হবে; </a:t>
            </a:r>
          </a:p>
          <a:p>
            <a:pPr marL="0" indent="0">
              <a:buNone/>
            </a:pPr>
            <a:r>
              <a:rPr lang="bn-IN" dirty="0" smtClean="0">
                <a:latin typeface="NikoshBAN" panose="02000000000000000000" pitchFamily="2" charset="0"/>
                <a:cs typeface="NikoshBAN" panose="02000000000000000000" pitchFamily="2" charset="0"/>
              </a:rPr>
              <a:t>৩। বাংলাকে অন্যতম রাষ্ট্রভাষা করার জন্য পূর্ব পাকিস্তানের আইন পরিষদে একটি বিশেষ প্রস্তাব উত্থাপন করা হবে; </a:t>
            </a:r>
          </a:p>
          <a:p>
            <a:pPr marL="0" indent="0">
              <a:buNone/>
            </a:pPr>
            <a:r>
              <a:rPr lang="bn-IN" dirty="0" smtClean="0">
                <a:latin typeface="NikoshBAN" panose="02000000000000000000" pitchFamily="2" charset="0"/>
                <a:cs typeface="NikoshBAN" panose="02000000000000000000" pitchFamily="2" charset="0"/>
              </a:rPr>
              <a:t>৪। প্রদেশে সরকারি ভাষা হিসেবে বাংলাকে স্বীকৃতি প্রদানের জন্য আগামী এপ্রিলে আইনপরিষদে প্রস্তাব উত্থাপন করা হবে;</a:t>
            </a:r>
          </a:p>
          <a:p>
            <a:pPr marL="0" indent="0">
              <a:buNone/>
            </a:pPr>
            <a:r>
              <a:rPr lang="bn-IN" dirty="0" smtClean="0">
                <a:latin typeface="NikoshBAN" panose="02000000000000000000" pitchFamily="2" charset="0"/>
                <a:cs typeface="NikoshBAN" panose="02000000000000000000" pitchFamily="2" charset="0"/>
              </a:rPr>
              <a:t>৫। ভাষা আন্দোলনকারীদের বিরোদ্ধে কোনো ব্যবস্থা গ্রহণ করা যাবে না;</a:t>
            </a:r>
          </a:p>
          <a:p>
            <a:pPr marL="0" indent="0">
              <a:buNone/>
            </a:pPr>
            <a:r>
              <a:rPr lang="bn-IN" dirty="0" smtClean="0">
                <a:latin typeface="NikoshBAN" panose="02000000000000000000" pitchFamily="2" charset="0"/>
                <a:cs typeface="NikoshBAN" panose="02000000000000000000" pitchFamily="2" charset="0"/>
              </a:rPr>
              <a:t>৬। সংবাদপত্রের উপর নিষেধাজ্ঞা প্রত্যাহার করা হবে;</a:t>
            </a:r>
          </a:p>
          <a:p>
            <a:pPr marL="0" indent="0">
              <a:buNone/>
            </a:pPr>
            <a:r>
              <a:rPr lang="bn-IN" dirty="0" smtClean="0">
                <a:latin typeface="NikoshBAN" panose="02000000000000000000" pitchFamily="2" charset="0"/>
                <a:cs typeface="NikoshBAN" panose="02000000000000000000" pitchFamily="2" charset="0"/>
              </a:rPr>
              <a:t>৭। ১৯শে ফেব্রুয়ারি থেকে জারিকৃত ১৪৪ ধারা প্রত্যাহার করা হবে; </a:t>
            </a:r>
          </a:p>
          <a:p>
            <a:pPr marL="0" indent="0">
              <a:buNone/>
            </a:pPr>
            <a:r>
              <a:rPr lang="bn-IN" dirty="0" smtClean="0">
                <a:latin typeface="NikoshBAN" panose="02000000000000000000" pitchFamily="2" charset="0"/>
                <a:cs typeface="NikoshBAN" panose="02000000000000000000" pitchFamily="2" charset="0"/>
              </a:rPr>
              <a:t>৮। রাষ্ট্রভাষা আন্দোলন ‘ রাষ্ট্রের দুশমনদের দ্বারা অনুপ্রাণিত হয় নাই’- এ মর্মে মুখ্যমন্ত্রী ভুল স্বীকার করে বক্তব্য দিবেন।</a:t>
            </a:r>
          </a:p>
          <a:p>
            <a:pPr marL="0" indent="0">
              <a:buNone/>
            </a:pPr>
            <a:r>
              <a:rPr lang="bn-IN"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0618723"/>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185160" cy="758281"/>
          </a:xfrm>
        </p:spPr>
        <p:txBody>
          <a:bodyPr>
            <a:normAutofit fontScale="90000"/>
          </a:bodyPr>
          <a:lstStyle/>
          <a:p>
            <a:r>
              <a:rPr lang="bn-IN" dirty="0" smtClean="0">
                <a:latin typeface="NikoshBAN" panose="02000000000000000000" pitchFamily="2" charset="0"/>
                <a:cs typeface="NikoshBAN" panose="02000000000000000000" pitchFamily="2" charset="0"/>
              </a:rPr>
              <a:t>লিয়াকত আলী খান</a:t>
            </a:r>
            <a:endParaRPr lang="en-US"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6869" y="365125"/>
            <a:ext cx="5930537" cy="3364638"/>
          </a:xfrm>
        </p:spPr>
      </p:pic>
      <p:sp>
        <p:nvSpPr>
          <p:cNvPr id="5" name="Content Placeholder 2"/>
          <p:cNvSpPr txBox="1">
            <a:spLocks/>
          </p:cNvSpPr>
          <p:nvPr/>
        </p:nvSpPr>
        <p:spPr>
          <a:xfrm>
            <a:off x="838200" y="4467497"/>
            <a:ext cx="10515600" cy="17094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IN" dirty="0" smtClean="0">
                <a:latin typeface="NikoshBAN" panose="02000000000000000000" pitchFamily="2" charset="0"/>
                <a:cs typeface="NikoshBAN" panose="02000000000000000000" pitchFamily="2" charset="0"/>
              </a:rPr>
              <a:t>১৯৫০ সালে পাকিস্তানের প্রধানমন্ত্রী লিয়াকত আলী খান ঘোষণা করেন, ‘উর্দুই পাকিস্তানের জাতীয় ভাষা হবে’। ১৯৫২ সালে ২৬শে জানুয়ারী মুসলীম লীগ আয়োজিত পল্টন ময়দানের জনসভায় খাজা নাজিমুদ্দিন ঘোষণা করলেন, “উর্দুই হবে পাকিস্তানের একমাত্র রাষ্ট্র ভাষা”।</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7880834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137598684"/>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4" y="5812337"/>
            <a:ext cx="3616234" cy="797469"/>
          </a:xfrm>
        </p:spPr>
        <p:txBody>
          <a:bodyPr/>
          <a:lstStyle/>
          <a:p>
            <a:r>
              <a:rPr lang="bn-IN" dirty="0" smtClean="0">
                <a:latin typeface="NikoshBAN" panose="02000000000000000000" pitchFamily="2" charset="0"/>
                <a:cs typeface="NikoshBAN" panose="02000000000000000000" pitchFamily="2" charset="0"/>
              </a:rPr>
              <a:t>প্রথম শহিদ মিনার</a:t>
            </a:r>
            <a:endParaRPr lang="en-US"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504" y="111913"/>
            <a:ext cx="4650376" cy="5243858"/>
          </a:xfrm>
        </p:spPr>
      </p:pic>
      <p:sp>
        <p:nvSpPr>
          <p:cNvPr id="5" name="Content Placeholder 2"/>
          <p:cNvSpPr txBox="1">
            <a:spLocks/>
          </p:cNvSpPr>
          <p:nvPr/>
        </p:nvSpPr>
        <p:spPr>
          <a:xfrm>
            <a:off x="6035040" y="1825624"/>
            <a:ext cx="5318760" cy="36869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IN" dirty="0" smtClean="0">
                <a:latin typeface="NikoshBAN" panose="02000000000000000000" pitchFamily="2" charset="0"/>
                <a:cs typeface="NikoshBAN" panose="02000000000000000000" pitchFamily="2" charset="0"/>
              </a:rPr>
              <a:t>২২শে ফেব্রুয়ারি থেকে ২৭শে ফেব্রুয়ারি পর্যন্ত দেশের বিভিন্ন স্থানে ধর্মঘট পালিত হয়। ছাত্র-জনতা শহিদদের স্মৃতি অমর করে রাখার জন্য মেডিকেল কলেজের সামনে একটি শহিদ মিনার নির্মাণ করে। এ মিনারটি উন্মোচন করেন শহিদ শফিউর রহমানের পিতা।</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5489326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109" y="809251"/>
            <a:ext cx="4703618" cy="951057"/>
          </a:xfrm>
          <a:solidFill>
            <a:schemeClr val="accent1">
              <a:lumMod val="20000"/>
              <a:lumOff val="80000"/>
            </a:schemeClr>
          </a:solidFill>
        </p:spPr>
        <p:txBody>
          <a:bodyPr>
            <a:noAutofit/>
          </a:bodyPr>
          <a:lstStyle/>
          <a:p>
            <a:pPr algn="ctr"/>
            <a:r>
              <a:rPr lang="bn-IN" sz="4800" dirty="0" smtClean="0">
                <a:latin typeface="NikoshBAN" panose="02000000000000000000" pitchFamily="2" charset="0"/>
                <a:cs typeface="NikoshBAN" panose="02000000000000000000" pitchFamily="2" charset="0"/>
              </a:rPr>
              <a:t>ভাষা আন্দোলনের গুরুত্ব</a:t>
            </a:r>
            <a:endParaRPr lang="en-US" sz="4800" dirty="0">
              <a:latin typeface="NikoshBAN" panose="02000000000000000000" pitchFamily="2" charset="0"/>
              <a:cs typeface="NikoshBAN" panose="02000000000000000000" pitchFamily="2" charset="0"/>
            </a:endParaRPr>
          </a:p>
        </p:txBody>
      </p:sp>
      <p:sp>
        <p:nvSpPr>
          <p:cNvPr id="4" name="Rounded Rectangle 3"/>
          <p:cNvSpPr/>
          <p:nvPr/>
        </p:nvSpPr>
        <p:spPr>
          <a:xfrm flipH="1">
            <a:off x="290947" y="2126205"/>
            <a:ext cx="5472544" cy="4294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accent6">
                    <a:lumMod val="50000"/>
                  </a:schemeClr>
                </a:solidFill>
                <a:latin typeface="NikoshBAN" panose="02000000000000000000" pitchFamily="2" charset="0"/>
                <a:cs typeface="NikoshBAN" panose="02000000000000000000" pitchFamily="2" charset="0"/>
              </a:rPr>
              <a:t>অসাম্প্রদায়িক মনোভাব সৃষ্টি</a:t>
            </a:r>
            <a:endParaRPr lang="en-US" sz="3600" dirty="0">
              <a:solidFill>
                <a:schemeClr val="accent6">
                  <a:lumMod val="50000"/>
                </a:schemeClr>
              </a:solidFill>
              <a:latin typeface="NikoshBAN" panose="02000000000000000000" pitchFamily="2" charset="0"/>
              <a:cs typeface="NikoshBAN" panose="02000000000000000000" pitchFamily="2" charset="0"/>
            </a:endParaRPr>
          </a:p>
        </p:txBody>
      </p:sp>
      <p:sp>
        <p:nvSpPr>
          <p:cNvPr id="5" name="Rounded Rectangle 4"/>
          <p:cNvSpPr/>
          <p:nvPr/>
        </p:nvSpPr>
        <p:spPr>
          <a:xfrm flipH="1">
            <a:off x="6241473" y="2158063"/>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accent6">
                    <a:lumMod val="50000"/>
                  </a:schemeClr>
                </a:solidFill>
              </a:rPr>
              <a:t> </a:t>
            </a:r>
            <a:r>
              <a:rPr lang="bn-IN" sz="3600" dirty="0" smtClean="0">
                <a:solidFill>
                  <a:schemeClr val="accent6">
                    <a:lumMod val="50000"/>
                  </a:schemeClr>
                </a:solidFill>
                <a:latin typeface="NikoshBAN" panose="02000000000000000000" pitchFamily="2" charset="0"/>
                <a:cs typeface="NikoshBAN" panose="02000000000000000000" pitchFamily="2" charset="0"/>
              </a:rPr>
              <a:t>বাংলা ভাষা ও সংস্কৃতি উন্নতি</a:t>
            </a:r>
            <a:endParaRPr lang="en-US" sz="3600" dirty="0">
              <a:solidFill>
                <a:schemeClr val="accent6">
                  <a:lumMod val="50000"/>
                </a:schemeClr>
              </a:solidFill>
            </a:endParaRPr>
          </a:p>
        </p:txBody>
      </p:sp>
      <p:sp>
        <p:nvSpPr>
          <p:cNvPr id="7" name="Rounded Rectangle 6"/>
          <p:cNvSpPr/>
          <p:nvPr/>
        </p:nvSpPr>
        <p:spPr>
          <a:xfrm flipH="1">
            <a:off x="290946" y="2886935"/>
            <a:ext cx="5472544" cy="4294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accent6">
                    <a:lumMod val="50000"/>
                  </a:schemeClr>
                </a:solidFill>
                <a:latin typeface="NikoshBAN" panose="02000000000000000000" pitchFamily="2" charset="0"/>
                <a:cs typeface="NikoshBAN" panose="02000000000000000000" pitchFamily="2" charset="0"/>
              </a:rPr>
              <a:t>মুসলিম লীগের পতন</a:t>
            </a:r>
            <a:endParaRPr lang="en-US" sz="4000" dirty="0">
              <a:solidFill>
                <a:schemeClr val="accent6">
                  <a:lumMod val="50000"/>
                </a:schemeClr>
              </a:solidFill>
              <a:latin typeface="NikoshBAN" panose="02000000000000000000" pitchFamily="2" charset="0"/>
              <a:cs typeface="NikoshBAN" panose="02000000000000000000" pitchFamily="2" charset="0"/>
            </a:endParaRPr>
          </a:p>
        </p:txBody>
      </p:sp>
      <p:sp>
        <p:nvSpPr>
          <p:cNvPr id="8" name="Rounded Rectangle 7"/>
          <p:cNvSpPr/>
          <p:nvPr/>
        </p:nvSpPr>
        <p:spPr>
          <a:xfrm flipH="1">
            <a:off x="6241473" y="2843517"/>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accent6">
                    <a:lumMod val="50000"/>
                  </a:schemeClr>
                </a:solidFill>
              </a:rPr>
              <a:t> </a:t>
            </a:r>
            <a:r>
              <a:rPr lang="bn-IN" sz="3600" dirty="0" smtClean="0">
                <a:solidFill>
                  <a:schemeClr val="accent6">
                    <a:lumMod val="50000"/>
                  </a:schemeClr>
                </a:solidFill>
                <a:latin typeface="NikoshBAN" panose="02000000000000000000" pitchFamily="2" charset="0"/>
                <a:cs typeface="NikoshBAN" panose="02000000000000000000" pitchFamily="2" charset="0"/>
              </a:rPr>
              <a:t>বাংলা ভাষার মর্যাদা বৃদ্ধি </a:t>
            </a:r>
            <a:endParaRPr lang="en-US" sz="3600" dirty="0">
              <a:solidFill>
                <a:schemeClr val="accent6">
                  <a:lumMod val="50000"/>
                </a:schemeClr>
              </a:solidFill>
            </a:endParaRPr>
          </a:p>
        </p:txBody>
      </p:sp>
      <p:sp>
        <p:nvSpPr>
          <p:cNvPr id="9" name="Rounded Rectangle 8"/>
          <p:cNvSpPr/>
          <p:nvPr/>
        </p:nvSpPr>
        <p:spPr>
          <a:xfrm flipH="1">
            <a:off x="290947" y="3579591"/>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accent6">
                    <a:lumMod val="50000"/>
                  </a:schemeClr>
                </a:solidFill>
                <a:latin typeface="NikoshBAN" panose="02000000000000000000" pitchFamily="2" charset="0"/>
                <a:cs typeface="NikoshBAN" panose="02000000000000000000" pitchFamily="2" charset="0"/>
              </a:rPr>
              <a:t>জাতীয় চেতনার বিকাশ</a:t>
            </a:r>
            <a:endParaRPr lang="en-US" sz="3600" dirty="0">
              <a:solidFill>
                <a:schemeClr val="accent6">
                  <a:lumMod val="50000"/>
                </a:schemeClr>
              </a:solidFill>
              <a:latin typeface="NikoshBAN" panose="02000000000000000000" pitchFamily="2" charset="0"/>
              <a:cs typeface="NikoshBAN" panose="02000000000000000000" pitchFamily="2" charset="0"/>
            </a:endParaRPr>
          </a:p>
        </p:txBody>
      </p:sp>
      <p:sp>
        <p:nvSpPr>
          <p:cNvPr id="10" name="Rounded Rectangle 9"/>
          <p:cNvSpPr/>
          <p:nvPr/>
        </p:nvSpPr>
        <p:spPr>
          <a:xfrm flipH="1">
            <a:off x="290946" y="4306989"/>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accent6">
                    <a:lumMod val="50000"/>
                  </a:schemeClr>
                </a:solidFill>
                <a:latin typeface="NikoshBAN" panose="02000000000000000000" pitchFamily="2" charset="0"/>
                <a:cs typeface="NikoshBAN" panose="02000000000000000000" pitchFamily="2" charset="0"/>
              </a:rPr>
              <a:t> অধিকার সচেতনতাবোধ জাগ্রত করে</a:t>
            </a:r>
            <a:endParaRPr lang="en-US" sz="3200" dirty="0">
              <a:solidFill>
                <a:schemeClr val="accent6">
                  <a:lumMod val="50000"/>
                </a:schemeClr>
              </a:solidFill>
              <a:latin typeface="NikoshBAN" panose="02000000000000000000" pitchFamily="2" charset="0"/>
              <a:cs typeface="NikoshBAN" panose="02000000000000000000" pitchFamily="2" charset="0"/>
            </a:endParaRPr>
          </a:p>
        </p:txBody>
      </p:sp>
      <p:sp>
        <p:nvSpPr>
          <p:cNvPr id="11" name="Rounded Rectangle 10"/>
          <p:cNvSpPr/>
          <p:nvPr/>
        </p:nvSpPr>
        <p:spPr>
          <a:xfrm flipH="1">
            <a:off x="290946" y="5051201"/>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accent6">
                    <a:lumMod val="50000"/>
                  </a:schemeClr>
                </a:solidFill>
              </a:rPr>
              <a:t> </a:t>
            </a:r>
            <a:r>
              <a:rPr lang="bn-IN" sz="4400" dirty="0" smtClean="0">
                <a:solidFill>
                  <a:schemeClr val="accent6">
                    <a:lumMod val="50000"/>
                  </a:schemeClr>
                </a:solidFill>
                <a:latin typeface="NikoshBAN" panose="02000000000000000000" pitchFamily="2" charset="0"/>
                <a:cs typeface="NikoshBAN" panose="02000000000000000000" pitchFamily="2" charset="0"/>
              </a:rPr>
              <a:t>মুক্তির পথ দেখায়</a:t>
            </a:r>
            <a:endParaRPr lang="en-US" sz="4400" dirty="0">
              <a:solidFill>
                <a:schemeClr val="accent6">
                  <a:lumMod val="50000"/>
                </a:schemeClr>
              </a:solidFill>
            </a:endParaRPr>
          </a:p>
        </p:txBody>
      </p:sp>
      <p:sp>
        <p:nvSpPr>
          <p:cNvPr id="12" name="Rounded Rectangle 11"/>
          <p:cNvSpPr/>
          <p:nvPr/>
        </p:nvSpPr>
        <p:spPr>
          <a:xfrm flipH="1">
            <a:off x="6209081" y="3568451"/>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accent6">
                    <a:lumMod val="50000"/>
                  </a:schemeClr>
                </a:solidFill>
              </a:rPr>
              <a:t> </a:t>
            </a:r>
            <a:r>
              <a:rPr lang="bn-IN" sz="3600" dirty="0" smtClean="0">
                <a:solidFill>
                  <a:schemeClr val="accent6">
                    <a:lumMod val="50000"/>
                  </a:schemeClr>
                </a:solidFill>
                <a:latin typeface="NikoshBAN" panose="02000000000000000000" pitchFamily="2" charset="0"/>
                <a:cs typeface="NikoshBAN" panose="02000000000000000000" pitchFamily="2" charset="0"/>
              </a:rPr>
              <a:t>বাঙ্গালী মধ্যবিত্ত শ্রেণির গুরুত্ব বৃদ্ধি</a:t>
            </a:r>
            <a:endParaRPr lang="en-US" sz="3600" dirty="0">
              <a:solidFill>
                <a:schemeClr val="accent6">
                  <a:lumMod val="50000"/>
                </a:schemeClr>
              </a:solidFill>
            </a:endParaRPr>
          </a:p>
        </p:txBody>
      </p:sp>
      <p:sp>
        <p:nvSpPr>
          <p:cNvPr id="14" name="Rounded Rectangle 13"/>
          <p:cNvSpPr/>
          <p:nvPr/>
        </p:nvSpPr>
        <p:spPr>
          <a:xfrm flipH="1">
            <a:off x="290946" y="5788556"/>
            <a:ext cx="5472544" cy="4294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accent6">
                    <a:lumMod val="50000"/>
                  </a:schemeClr>
                </a:solidFill>
                <a:latin typeface="NikoshBAN" panose="02000000000000000000" pitchFamily="2" charset="0"/>
                <a:cs typeface="NikoshBAN" panose="02000000000000000000" pitchFamily="2" charset="0"/>
              </a:rPr>
              <a:t> গণতান্ত্রিক চেতনার বিকাশ</a:t>
            </a:r>
            <a:endParaRPr lang="en-US" sz="3600" dirty="0">
              <a:solidFill>
                <a:schemeClr val="accent6">
                  <a:lumMod val="50000"/>
                </a:schemeClr>
              </a:solidFill>
              <a:latin typeface="NikoshBAN" panose="02000000000000000000" pitchFamily="2" charset="0"/>
              <a:cs typeface="NikoshBAN" panose="02000000000000000000" pitchFamily="2" charset="0"/>
            </a:endParaRPr>
          </a:p>
        </p:txBody>
      </p:sp>
      <p:sp>
        <p:nvSpPr>
          <p:cNvPr id="15" name="Rounded Rectangle 14"/>
          <p:cNvSpPr/>
          <p:nvPr/>
        </p:nvSpPr>
        <p:spPr>
          <a:xfrm flipH="1">
            <a:off x="6209081" y="4357049"/>
            <a:ext cx="5421617" cy="42949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accent6">
                    <a:lumMod val="50000"/>
                  </a:schemeClr>
                </a:solidFill>
              </a:rPr>
              <a:t> </a:t>
            </a:r>
            <a:r>
              <a:rPr lang="bn-IN" sz="3200" dirty="0" smtClean="0">
                <a:solidFill>
                  <a:schemeClr val="accent6">
                    <a:lumMod val="50000"/>
                  </a:schemeClr>
                </a:solidFill>
                <a:latin typeface="NikoshBAN" panose="02000000000000000000" pitchFamily="2" charset="0"/>
                <a:cs typeface="NikoshBAN" panose="02000000000000000000" pitchFamily="2" charset="0"/>
              </a:rPr>
              <a:t>ভাষা শহীদ মিনার ও শহীদ দিবস</a:t>
            </a:r>
            <a:endParaRPr lang="en-US" sz="3200" dirty="0">
              <a:solidFill>
                <a:schemeClr val="accent6">
                  <a:lumMod val="50000"/>
                </a:schemeClr>
              </a:solidFill>
            </a:endParaRPr>
          </a:p>
        </p:txBody>
      </p:sp>
    </p:spTree>
    <p:extLst>
      <p:ext uri="{BB962C8B-B14F-4D97-AF65-F5344CB8AC3E}">
        <p14:creationId xmlns:p14="http://schemas.microsoft.com/office/powerpoint/2010/main" val="31039699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707"/>
            <a:ext cx="10515600" cy="1325563"/>
          </a:xfrm>
        </p:spPr>
        <p:txBody>
          <a:bodyPr/>
          <a:lstStyle/>
          <a:p>
            <a:r>
              <a:rPr lang="bn-IN" dirty="0" smtClean="0">
                <a:latin typeface="NikoshBAN" panose="02000000000000000000" pitchFamily="2" charset="0"/>
                <a:cs typeface="NikoshBAN" panose="02000000000000000000" pitchFamily="2" charset="0"/>
              </a:rPr>
              <a:t>মূল্যায়ন</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1881044"/>
            <a:ext cx="10515600" cy="4769138"/>
          </a:xfrm>
        </p:spPr>
        <p:txBody>
          <a:bodyPr/>
          <a:lstStyle/>
          <a:p>
            <a:pPr marL="0" indent="0">
              <a:buNone/>
            </a:pPr>
            <a:r>
              <a:rPr lang="bn-IN" dirty="0" smtClean="0">
                <a:latin typeface="NikoshBAN" panose="02000000000000000000" pitchFamily="2" charset="0"/>
                <a:cs typeface="NikoshBAN" panose="02000000000000000000" pitchFamily="2" charset="0"/>
              </a:rPr>
              <a:t>১। দ্বিজাতিতত্ত্বের মুলকথা কি?</a:t>
            </a:r>
          </a:p>
          <a:p>
            <a:pPr marL="0" indent="0">
              <a:buNone/>
            </a:pPr>
            <a:r>
              <a:rPr lang="bn-IN" dirty="0" smtClean="0">
                <a:latin typeface="NikoshBAN" panose="02000000000000000000" pitchFamily="2" charset="0"/>
                <a:cs typeface="NikoshBAN" panose="02000000000000000000" pitchFamily="2" charset="0"/>
              </a:rPr>
              <a:t>(ক) ধর্মভিত্তিক রাষ্ট্রব্যবস্থা             (খ) ধর্মনিরপেক্ষ রাষ্ট্রব্যবস্থা</a:t>
            </a:r>
          </a:p>
          <a:p>
            <a:pPr marL="0" indent="0">
              <a:buNone/>
            </a:pPr>
            <a:r>
              <a:rPr lang="bn-IN" dirty="0" smtClean="0">
                <a:latin typeface="NikoshBAN" panose="02000000000000000000" pitchFamily="2" charset="0"/>
                <a:cs typeface="NikoshBAN" panose="02000000000000000000" pitchFamily="2" charset="0"/>
              </a:rPr>
              <a:t>(গ) গণতান্ত্রিক শাসনব্যবস্থা            (ঘ) সমাজতান্ত্রিক শাসনব্যবস্থা</a:t>
            </a:r>
          </a:p>
          <a:p>
            <a:pPr marL="0" indent="0">
              <a:buNone/>
            </a:pPr>
            <a:r>
              <a:rPr lang="bn-IN" dirty="0" smtClean="0">
                <a:latin typeface="NikoshBAN" panose="02000000000000000000" pitchFamily="2" charset="0"/>
                <a:cs typeface="NikoshBAN" panose="02000000000000000000" pitchFamily="2" charset="0"/>
              </a:rPr>
              <a:t>২। পাকিস্তান প্রতিষ্ঠার সাথে সাথে উর্দুকে রাষ্ট্রীয় ভাষা হিসেবে ঘোষণা দেন কে?</a:t>
            </a:r>
          </a:p>
          <a:p>
            <a:pPr marL="0" indent="0">
              <a:buNone/>
            </a:pPr>
            <a:r>
              <a:rPr lang="bn-IN" dirty="0" smtClean="0">
                <a:latin typeface="NikoshBAN" panose="02000000000000000000" pitchFamily="2" charset="0"/>
                <a:cs typeface="NikoshBAN" panose="02000000000000000000" pitchFamily="2" charset="0"/>
              </a:rPr>
              <a:t>(ক) খাজা নাজিমুদ্দিন                  (খ) জিলফিকার আলী ভুট্টো</a:t>
            </a:r>
          </a:p>
          <a:p>
            <a:pPr marL="0" indent="0">
              <a:buNone/>
            </a:pPr>
            <a:r>
              <a:rPr lang="bn-IN" dirty="0" smtClean="0">
                <a:latin typeface="NikoshBAN" panose="02000000000000000000" pitchFamily="2" charset="0"/>
                <a:cs typeface="NikoshBAN" panose="02000000000000000000" pitchFamily="2" charset="0"/>
              </a:rPr>
              <a:t>(গ) মোহাম্মদ আলী জিন্নাহ            (ঘ) সৈয়দ নজরুল ইসলাম</a:t>
            </a:r>
          </a:p>
          <a:p>
            <a:pPr marL="0" indent="0">
              <a:buNone/>
            </a:pPr>
            <a:r>
              <a:rPr lang="bn-IN" dirty="0" smtClean="0">
                <a:latin typeface="NikoshBAN" panose="02000000000000000000" pitchFamily="2" charset="0"/>
                <a:cs typeface="NikoshBAN" panose="02000000000000000000" pitchFamily="2" charset="0"/>
              </a:rPr>
              <a:t>৩। ১৯৫২ সালে শতকরা কত ভাগ লোক বাংলা ভাষায় কথা বলত?</a:t>
            </a:r>
          </a:p>
          <a:p>
            <a:pPr marL="0" indent="0">
              <a:buNone/>
            </a:pPr>
            <a:r>
              <a:rPr lang="bn-IN" dirty="0" smtClean="0">
                <a:latin typeface="NikoshBAN" panose="02000000000000000000" pitchFamily="2" charset="0"/>
                <a:cs typeface="NikoshBAN" panose="02000000000000000000" pitchFamily="2" charset="0"/>
              </a:rPr>
              <a:t>(ক) ৫৬.২০</a:t>
            </a:r>
            <a:r>
              <a:rPr lang="en-US" dirty="0" smtClean="0">
                <a:latin typeface="NikoshBAN" panose="02000000000000000000" pitchFamily="2" charset="0"/>
                <a:cs typeface="NikoshBAN" panose="02000000000000000000" pitchFamily="2" charset="0"/>
              </a:rPr>
              <a:t>%</a:t>
            </a:r>
            <a:r>
              <a:rPr lang="bn-IN" dirty="0" smtClean="0">
                <a:latin typeface="NikoshBAN" panose="02000000000000000000" pitchFamily="2" charset="0"/>
                <a:cs typeface="NikoshBAN" panose="02000000000000000000" pitchFamily="2" charset="0"/>
              </a:rPr>
              <a:t>                               (খ) ৫৬.৩০</a:t>
            </a:r>
            <a:r>
              <a:rPr lang="en-US"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(গ) ৫৬.৪০</a:t>
            </a:r>
            <a:r>
              <a:rPr lang="en-US" dirty="0" smtClean="0">
                <a:latin typeface="NikoshBAN" panose="02000000000000000000" pitchFamily="2" charset="0"/>
                <a:cs typeface="NikoshBAN" panose="02000000000000000000" pitchFamily="2" charset="0"/>
              </a:rPr>
              <a:t>%</a:t>
            </a:r>
            <a:r>
              <a:rPr lang="bn-IN" dirty="0" smtClean="0">
                <a:latin typeface="NikoshBAN" panose="02000000000000000000" pitchFamily="2" charset="0"/>
                <a:cs typeface="NikoshBAN" panose="02000000000000000000" pitchFamily="2" charset="0"/>
              </a:rPr>
              <a:t>                               (ঘ)৫৬.৫০</a:t>
            </a:r>
            <a:r>
              <a:rPr lang="en-US" dirty="0" smtClean="0">
                <a:latin typeface="NikoshBAN" panose="02000000000000000000" pitchFamily="2" charset="0"/>
                <a:cs typeface="NikoshBAN" panose="02000000000000000000" pitchFamily="2" charset="0"/>
              </a:rPr>
              <a:t>%</a:t>
            </a:r>
            <a:endParaRPr lang="en-US" dirty="0">
              <a:latin typeface="NikoshBAN" panose="02000000000000000000" pitchFamily="2" charset="0"/>
              <a:cs typeface="NikoshBAN" panose="02000000000000000000" pitchFamily="2" charset="0"/>
            </a:endParaRPr>
          </a:p>
        </p:txBody>
      </p:sp>
      <p:sp>
        <p:nvSpPr>
          <p:cNvPr id="4" name="Oval 3"/>
          <p:cNvSpPr/>
          <p:nvPr/>
        </p:nvSpPr>
        <p:spPr>
          <a:xfrm>
            <a:off x="796636" y="5935087"/>
            <a:ext cx="526472" cy="484909"/>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38200" y="4378037"/>
            <a:ext cx="526472" cy="484909"/>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38200" y="2355273"/>
            <a:ext cx="526472" cy="484909"/>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8751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090400" cy="5154273"/>
          </a:xfrm>
        </p:spPr>
      </p:pic>
      <p:sp>
        <p:nvSpPr>
          <p:cNvPr id="2" name="Title 1"/>
          <p:cNvSpPr>
            <a:spLocks noGrp="1"/>
          </p:cNvSpPr>
          <p:nvPr>
            <p:ph type="title"/>
          </p:nvPr>
        </p:nvSpPr>
        <p:spPr>
          <a:xfrm>
            <a:off x="9416143" y="3993696"/>
            <a:ext cx="2674257" cy="1042761"/>
          </a:xfrm>
        </p:spPr>
        <p:txBody>
          <a:bodyPr>
            <a:normAutofit/>
          </a:bodyPr>
          <a:lstStyle/>
          <a:p>
            <a:r>
              <a:rPr lang="bn-IN" sz="5400" dirty="0" smtClean="0">
                <a:latin typeface="NikoshBAN" panose="02000000000000000000" pitchFamily="2" charset="0"/>
                <a:cs typeface="NikoshBAN" panose="02000000000000000000" pitchFamily="2" charset="0"/>
              </a:rPr>
              <a:t>বাড়ির কাজ</a:t>
            </a:r>
            <a:endParaRPr lang="en-US" sz="5400" dirty="0">
              <a:latin typeface="NikoshBAN" panose="02000000000000000000" pitchFamily="2" charset="0"/>
              <a:cs typeface="NikoshBAN" panose="02000000000000000000" pitchFamily="2" charset="0"/>
            </a:endParaRPr>
          </a:p>
        </p:txBody>
      </p:sp>
      <p:sp>
        <p:nvSpPr>
          <p:cNvPr id="5" name="Rounded Rectangle 4"/>
          <p:cNvSpPr/>
          <p:nvPr/>
        </p:nvSpPr>
        <p:spPr>
          <a:xfrm>
            <a:off x="362857" y="5675086"/>
            <a:ext cx="11829143" cy="118291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chemeClr val="tx1">
                    <a:lumMod val="95000"/>
                    <a:lumOff val="5000"/>
                  </a:schemeClr>
                </a:solidFill>
                <a:latin typeface="NikoshBAN" panose="02000000000000000000" pitchFamily="2" charset="0"/>
                <a:cs typeface="NikoshBAN" panose="02000000000000000000" pitchFamily="2" charset="0"/>
              </a:rPr>
              <a:t> বাংলাদেশের অভ্যুদয়ে ভাষা আন্দলনের গুরুত্ব আলোচনা কর</a:t>
            </a:r>
            <a:endParaRPr lang="en-US" sz="4800" dirty="0">
              <a:solidFill>
                <a:schemeClr val="tx1">
                  <a:lumMod val="95000"/>
                  <a:lumOff val="5000"/>
                </a:schemeClr>
              </a:solidFill>
            </a:endParaRPr>
          </a:p>
        </p:txBody>
      </p:sp>
    </p:spTree>
    <p:extLst>
      <p:ext uri="{BB962C8B-B14F-4D97-AF65-F5344CB8AC3E}">
        <p14:creationId xmlns:p14="http://schemas.microsoft.com/office/powerpoint/2010/main" val="37175475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by="(-#ppt_w*2)" calcmode="lin" valueType="num">
                                      <p:cBhvr rctx="PPT">
                                        <p:cTn id="12" dur="500" autoRev="1" fill="hold">
                                          <p:stCondLst>
                                            <p:cond delay="0"/>
                                          </p:stCondLst>
                                        </p:cTn>
                                        <p:tgtEl>
                                          <p:spTgt spid="2"/>
                                        </p:tgtEl>
                                        <p:attrNameLst>
                                          <p:attrName>ppt_w</p:attrName>
                                        </p:attrNameLst>
                                      </p:cBhvr>
                                    </p:anim>
                                    <p:anim by="(#ppt_w*0.50)" calcmode="lin" valueType="num">
                                      <p:cBhvr>
                                        <p:cTn id="13" dur="500" decel="50000" autoRev="1" fill="hold">
                                          <p:stCondLst>
                                            <p:cond delay="0"/>
                                          </p:stCondLst>
                                        </p:cTn>
                                        <p:tgtEl>
                                          <p:spTgt spid="2"/>
                                        </p:tgtEl>
                                        <p:attrNameLst>
                                          <p:attrName>ppt_x</p:attrName>
                                        </p:attrNameLst>
                                      </p:cBhvr>
                                    </p:anim>
                                    <p:anim from="(-#ppt_h/2)" to="(#ppt_y)" calcmode="lin" valueType="num">
                                      <p:cBhvr>
                                        <p:cTn id="14" dur="1000" fill="hold">
                                          <p:stCondLst>
                                            <p:cond delay="0"/>
                                          </p:stCondLst>
                                        </p:cTn>
                                        <p:tgtEl>
                                          <p:spTgt spid="2"/>
                                        </p:tgtEl>
                                        <p:attrNameLst>
                                          <p:attrName>ppt_y</p:attrName>
                                        </p:attrNameLst>
                                      </p:cBhvr>
                                    </p:anim>
                                    <p:animRot by="21600000">
                                      <p:cBhvr>
                                        <p:cTn id="15" dur="1000" fill="hold">
                                          <p:stCondLst>
                                            <p:cond delay="0"/>
                                          </p:stCondLst>
                                        </p:cTn>
                                        <p:tgtEl>
                                          <p:spTgt spid="2"/>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12192000" cy="6858000"/>
          </a:xfrm>
        </p:spPr>
      </p:pic>
      <p:sp>
        <p:nvSpPr>
          <p:cNvPr id="5" name="Title 1"/>
          <p:cNvSpPr txBox="1">
            <a:spLocks/>
          </p:cNvSpPr>
          <p:nvPr/>
        </p:nvSpPr>
        <p:spPr>
          <a:xfrm>
            <a:off x="3832412" y="329266"/>
            <a:ext cx="7597588" cy="1325563"/>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9900" dirty="0" err="1" smtClean="0">
                <a:solidFill>
                  <a:srgbClr val="FFFF00"/>
                </a:solidFill>
                <a:latin typeface="NikoshBAN" panose="02000000000000000000" pitchFamily="2" charset="0"/>
                <a:cs typeface="NikoshBAN" panose="02000000000000000000" pitchFamily="2" charset="0"/>
              </a:rPr>
              <a:t>ধন্যবাদ</a:t>
            </a:r>
            <a:endParaRPr lang="en-US" sz="199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9316865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4"/>
          <p:cNvSpPr>
            <a:spLocks noGrp="1"/>
          </p:cNvSpPr>
          <p:nvPr>
            <p:ph type="body" idx="1"/>
          </p:nvPr>
        </p:nvSpPr>
        <p:spPr>
          <a:xfrm>
            <a:off x="4641942" y="747676"/>
            <a:ext cx="3399059" cy="576262"/>
          </a:xfrm>
          <a:solidFill>
            <a:schemeClr val="accent2">
              <a:lumMod val="20000"/>
              <a:lumOff val="80000"/>
            </a:schemeClr>
          </a:solidFill>
          <a:scene3d>
            <a:camera prst="orthographicFront"/>
            <a:lightRig rig="threePt" dir="t"/>
          </a:scene3d>
          <a:sp3d>
            <a:bevelT/>
          </a:sp3d>
        </p:spPr>
        <p:txBody>
          <a:bodyPr>
            <a:noAutofit/>
          </a:bodyPr>
          <a:lstStyle/>
          <a:p>
            <a:pPr algn="ctr"/>
            <a:r>
              <a:rPr lang="en-US" sz="3600" dirty="0" err="1" smtClean="0">
                <a:latin typeface="Shonar Bangla" pitchFamily="34" charset="0"/>
                <a:cs typeface="Shonar Bangla" pitchFamily="34" charset="0"/>
              </a:rPr>
              <a:t>পরিচিতি</a:t>
            </a:r>
            <a:endParaRPr lang="en-US" sz="3600" dirty="0">
              <a:latin typeface="Shonar Bangla" pitchFamily="34" charset="0"/>
              <a:cs typeface="Shonar Bangla" pitchFamily="34" charset="0"/>
            </a:endParaRPr>
          </a:p>
        </p:txBody>
      </p:sp>
      <p:sp>
        <p:nvSpPr>
          <p:cNvPr id="15" name="Content Placeholder 5"/>
          <p:cNvSpPr>
            <a:spLocks noGrp="1"/>
          </p:cNvSpPr>
          <p:nvPr>
            <p:ph sz="half" idx="2"/>
          </p:nvPr>
        </p:nvSpPr>
        <p:spPr>
          <a:xfrm>
            <a:off x="915945" y="1554521"/>
            <a:ext cx="5246914" cy="4905829"/>
          </a:xfrm>
          <a:solidFill>
            <a:schemeClr val="accent1">
              <a:lumMod val="20000"/>
              <a:lumOff val="80000"/>
            </a:schemeClr>
          </a:solidFill>
          <a:scene3d>
            <a:camera prst="orthographicFront"/>
            <a:lightRig rig="threePt" dir="t"/>
          </a:scene3d>
          <a:sp3d>
            <a:bevelT/>
          </a:sp3d>
        </p:spPr>
        <p:txBody>
          <a:bodyPr>
            <a:noAutofit/>
          </a:bodyPr>
          <a:lstStyle/>
          <a:p>
            <a:pPr>
              <a:buNone/>
            </a:pPr>
            <a:r>
              <a:rPr lang="en-US" sz="2000" dirty="0" smtClean="0">
                <a:latin typeface="Shonar Bangla" pitchFamily="34" charset="0"/>
                <a:cs typeface="Shonar Bangla" pitchFamily="34" charset="0"/>
              </a:rPr>
              <a:t>                                                                                                       </a:t>
            </a:r>
          </a:p>
          <a:p>
            <a:pPr>
              <a:buNone/>
            </a:pPr>
            <a:endParaRPr lang="en-US" sz="2000" dirty="0">
              <a:latin typeface="Shonar Bangla" pitchFamily="34" charset="0"/>
              <a:cs typeface="Shonar Bangla" pitchFamily="34" charset="0"/>
            </a:endParaRPr>
          </a:p>
          <a:p>
            <a:pPr>
              <a:buNone/>
            </a:pPr>
            <a:endParaRPr lang="en-US" sz="2000" dirty="0" smtClean="0">
              <a:latin typeface="Shonar Bangla" pitchFamily="34" charset="0"/>
              <a:cs typeface="Shonar Bangla" pitchFamily="34" charset="0"/>
            </a:endParaRPr>
          </a:p>
          <a:p>
            <a:pPr>
              <a:buNone/>
            </a:pPr>
            <a:endParaRPr lang="en-US" sz="2000" dirty="0">
              <a:latin typeface="Shonar Bangla" pitchFamily="34" charset="0"/>
              <a:cs typeface="Shonar Bangla" pitchFamily="34" charset="0"/>
            </a:endParaRPr>
          </a:p>
          <a:p>
            <a:pPr>
              <a:buNone/>
            </a:pPr>
            <a:endParaRPr lang="en-US" sz="2000" dirty="0" smtClean="0">
              <a:latin typeface="Shonar Bangla" pitchFamily="34" charset="0"/>
              <a:cs typeface="Shonar Bangla" pitchFamily="34" charset="0"/>
            </a:endParaRPr>
          </a:p>
          <a:p>
            <a:pPr>
              <a:buNone/>
            </a:pPr>
            <a:endParaRPr lang="en-US" sz="2000" dirty="0">
              <a:latin typeface="Shonar Bangla" pitchFamily="34" charset="0"/>
              <a:cs typeface="Shonar Bangla" pitchFamily="34" charset="0"/>
            </a:endParaRPr>
          </a:p>
          <a:p>
            <a:pPr>
              <a:buNone/>
            </a:pPr>
            <a:endParaRPr lang="en-US" sz="2000" dirty="0" smtClean="0">
              <a:latin typeface="Shonar Bangla" pitchFamily="34" charset="0"/>
              <a:cs typeface="Shonar Bangla" pitchFamily="34" charset="0"/>
            </a:endParaRPr>
          </a:p>
          <a:p>
            <a:pPr algn="ctr">
              <a:buNone/>
            </a:pPr>
            <a:r>
              <a:rPr lang="en-US" sz="2400" dirty="0">
                <a:latin typeface="Shonar Bangla" pitchFamily="34" charset="0"/>
                <a:cs typeface="Shonar Bangla" pitchFamily="34" charset="0"/>
              </a:rPr>
              <a:t> </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উম্মে</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হাবিবা</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আক্তার</a:t>
            </a:r>
            <a:endParaRPr lang="en-US" sz="2400" dirty="0" smtClean="0">
              <a:latin typeface="Shonar Bangla" pitchFamily="34" charset="0"/>
              <a:cs typeface="Shonar Bangla" pitchFamily="34" charset="0"/>
            </a:endParaRPr>
          </a:p>
          <a:p>
            <a:pPr algn="ctr">
              <a:buNone/>
            </a:pP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প্রভাষক</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সমাজবিজ্ঞান</a:t>
            </a:r>
            <a:r>
              <a:rPr lang="en-US" sz="2400" dirty="0" smtClean="0">
                <a:latin typeface="Shonar Bangla" pitchFamily="34" charset="0"/>
                <a:cs typeface="Shonar Bangla" pitchFamily="34" charset="0"/>
              </a:rPr>
              <a:t>)</a:t>
            </a:r>
          </a:p>
          <a:p>
            <a:pPr algn="ctr">
              <a:buNone/>
            </a:pP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বওলা</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ডিগ্রি</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কলেজ</a:t>
            </a:r>
            <a:endParaRPr lang="en-US" sz="2400" dirty="0" smtClean="0">
              <a:latin typeface="Shonar Bangla" pitchFamily="34" charset="0"/>
              <a:cs typeface="Shonar Bangla" pitchFamily="34" charset="0"/>
            </a:endParaRPr>
          </a:p>
          <a:p>
            <a:pPr algn="ctr">
              <a:buNone/>
            </a:pP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ফুলপুর</a:t>
            </a:r>
            <a:r>
              <a:rPr lang="en-US" sz="2400" dirty="0" smtClean="0">
                <a:latin typeface="Shonar Bangla" pitchFamily="34" charset="0"/>
                <a:cs typeface="Shonar Bangla" pitchFamily="34" charset="0"/>
              </a:rPr>
              <a:t> , </a:t>
            </a:r>
            <a:r>
              <a:rPr lang="en-US" sz="2400" dirty="0" err="1" smtClean="0">
                <a:latin typeface="Shonar Bangla" pitchFamily="34" charset="0"/>
                <a:cs typeface="Shonar Bangla" pitchFamily="34" charset="0"/>
              </a:rPr>
              <a:t>ময়মনসিংহ</a:t>
            </a:r>
            <a:endParaRPr lang="en-US" sz="2400" dirty="0">
              <a:latin typeface="Shonar Bangla" pitchFamily="34" charset="0"/>
              <a:cs typeface="Shonar Bangla" pitchFamily="34" charset="0"/>
            </a:endParaRPr>
          </a:p>
        </p:txBody>
      </p:sp>
      <p:sp>
        <p:nvSpPr>
          <p:cNvPr id="17" name="Content Placeholder 7"/>
          <p:cNvSpPr>
            <a:spLocks noGrp="1"/>
          </p:cNvSpPr>
          <p:nvPr>
            <p:ph sz="quarter" idx="4"/>
          </p:nvPr>
        </p:nvSpPr>
        <p:spPr>
          <a:xfrm>
            <a:off x="6438211" y="1554521"/>
            <a:ext cx="5244273" cy="4905829"/>
          </a:xfrm>
          <a:solidFill>
            <a:schemeClr val="accent1">
              <a:lumMod val="20000"/>
              <a:lumOff val="80000"/>
            </a:schemeClr>
          </a:solidFill>
          <a:scene3d>
            <a:camera prst="orthographicFront"/>
            <a:lightRig rig="threePt" dir="t"/>
          </a:scene3d>
          <a:sp3d>
            <a:bevelT/>
          </a:sp3d>
        </p:spPr>
        <p:txBody>
          <a:bodyPr>
            <a:normAutofit/>
          </a:bodyPr>
          <a:lstStyle/>
          <a:p>
            <a:pPr>
              <a:buNone/>
            </a:pPr>
            <a:r>
              <a:rPr lang="en-US" sz="3200" dirty="0" smtClean="0">
                <a:latin typeface="Shonar Bangla" pitchFamily="34" charset="0"/>
                <a:cs typeface="Shonar Bangla" pitchFamily="34" charset="0"/>
              </a:rPr>
              <a:t>    </a:t>
            </a:r>
          </a:p>
          <a:p>
            <a:pPr>
              <a:buNone/>
            </a:pPr>
            <a:endParaRPr lang="en-US" sz="3200" dirty="0">
              <a:latin typeface="Shonar Bangla" pitchFamily="34" charset="0"/>
              <a:cs typeface="Shonar Bangla" pitchFamily="34" charset="0"/>
            </a:endParaRP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বিষয়ঃ</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সমাজবিজ্ঞান</a:t>
            </a:r>
            <a:r>
              <a:rPr lang="en-US" sz="3200" dirty="0" smtClean="0">
                <a:latin typeface="Shonar Bangla" pitchFamily="34" charset="0"/>
                <a:cs typeface="Shonar Bangla" pitchFamily="34" charset="0"/>
              </a:rPr>
              <a:t> </a:t>
            </a: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শ্রেণিঃ</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দ্বাদশ</a:t>
            </a:r>
            <a:endParaRPr lang="en-US" sz="3200" dirty="0" smtClean="0">
              <a:latin typeface="Shonar Bangla" pitchFamily="34" charset="0"/>
              <a:cs typeface="Shonar Bangla" pitchFamily="34" charset="0"/>
            </a:endParaRP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অধ্যায়ঃ</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পঞ্চম</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বাংলাদেশের</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অভ্যুদয়ের</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সামাজিক</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প্রেক্ষাপট</a:t>
            </a:r>
            <a:r>
              <a:rPr lang="en-US" sz="3200" dirty="0" smtClean="0">
                <a:latin typeface="Shonar Bangla" pitchFamily="34" charset="0"/>
                <a:cs typeface="Shonar Bangla" pitchFamily="34" charset="0"/>
              </a:rPr>
              <a:t>)</a:t>
            </a: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পাঠঃ</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বাংলাদেশের</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অভ্যুদয়ে</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ভাষা</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আন্দোলন</a:t>
            </a:r>
            <a:endParaRPr lang="en-US" sz="3200" dirty="0" smtClean="0">
              <a:latin typeface="Shonar Bangla" pitchFamily="34" charset="0"/>
              <a:cs typeface="Shonar Bangla" pitchFamily="34" charset="0"/>
            </a:endParaRPr>
          </a:p>
          <a:p>
            <a:pPr>
              <a:buNone/>
            </a:pPr>
            <a:r>
              <a:rPr lang="en-US" sz="3200" dirty="0" smtClean="0">
                <a:latin typeface="Shonar Bangla" pitchFamily="34" charset="0"/>
                <a:cs typeface="Shonar Bangla" pitchFamily="34" charset="0"/>
              </a:rPr>
              <a:t>  </a:t>
            </a:r>
            <a:endParaRPr lang="en-US" sz="3200" dirty="0">
              <a:latin typeface="Shonar Bangla" pitchFamily="34" charset="0"/>
              <a:cs typeface="Shonar Bangla"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465" y="1690688"/>
            <a:ext cx="2127477" cy="2459111"/>
          </a:xfrm>
          <a:prstGeom prst="rect">
            <a:avLst/>
          </a:prstGeom>
        </p:spPr>
      </p:pic>
    </p:spTree>
    <p:extLst>
      <p:ext uri="{BB962C8B-B14F-4D97-AF65-F5344CB8AC3E}">
        <p14:creationId xmlns:p14="http://schemas.microsoft.com/office/powerpoint/2010/main" val="241215866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2887" y="1724891"/>
            <a:ext cx="4232132" cy="4308764"/>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5019" y="-55419"/>
            <a:ext cx="3906982" cy="430876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28900"/>
            <a:ext cx="4052887" cy="4229100"/>
          </a:xfrm>
          <a:prstGeom prst="rect">
            <a:avLst/>
          </a:prstGeom>
        </p:spPr>
      </p:pic>
    </p:spTree>
    <p:extLst>
      <p:ext uri="{BB962C8B-B14F-4D97-AF65-F5344CB8AC3E}">
        <p14:creationId xmlns:p14="http://schemas.microsoft.com/office/powerpoint/2010/main" val="295155738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091" y="2637271"/>
            <a:ext cx="10515600" cy="1325563"/>
          </a:xfrm>
        </p:spPr>
        <p:txBody>
          <a:bodyPr>
            <a:noAutofit/>
          </a:bodyPr>
          <a:lstStyle/>
          <a:p>
            <a:pPr algn="ctr"/>
            <a:r>
              <a:rPr lang="bn-IN" sz="6600" dirty="0" smtClean="0">
                <a:latin typeface="NikoshBAN" panose="02000000000000000000" pitchFamily="2" charset="0"/>
                <a:cs typeface="NikoshBAN" panose="02000000000000000000" pitchFamily="2" charset="0"/>
              </a:rPr>
              <a:t>বাংলাদেশের অভ্যুদয়ে ভাষা আন্দোলন</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73327063"/>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anose="02000000000000000000" pitchFamily="2" charset="0"/>
                <a:cs typeface="NikoshBAN" panose="02000000000000000000" pitchFamily="2" charset="0"/>
              </a:rPr>
              <a:t>শিখনফল</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pPr marL="0" indent="0">
              <a:buNone/>
            </a:pPr>
            <a:r>
              <a:rPr lang="en-US" dirty="0" err="1" smtClean="0">
                <a:latin typeface="NikoshBAN" panose="02000000000000000000" pitchFamily="2" charset="0"/>
                <a:cs typeface="NikoshBAN" panose="02000000000000000000" pitchFamily="2" charset="0"/>
              </a:rPr>
              <a:t>এই</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পাঠ</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শিক্ষার্থীরা</a:t>
            </a:r>
            <a:r>
              <a:rPr lang="en-US" dirty="0" smtClean="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১। </a:t>
            </a:r>
            <a:r>
              <a:rPr lang="en-US" dirty="0" err="1" smtClean="0">
                <a:latin typeface="NikoshBAN" panose="02000000000000000000" pitchFamily="2" charset="0"/>
                <a:cs typeface="NikoshBAN" panose="02000000000000000000" pitchFamily="2" charset="0"/>
              </a:rPr>
              <a:t>দ্বিজাতিতত্ত্ব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২। ১৯৪৮ </a:t>
            </a:r>
            <a:r>
              <a:rPr lang="en-US" dirty="0" err="1" smtClean="0">
                <a:latin typeface="NikoshBAN" panose="02000000000000000000" pitchFamily="2" charset="0"/>
                <a:cs typeface="NikoshBAN" panose="02000000000000000000" pitchFamily="2" charset="0"/>
              </a:rPr>
              <a:t>সালের</a:t>
            </a:r>
            <a:r>
              <a:rPr lang="en-US" dirty="0" smtClean="0">
                <a:latin typeface="NikoshBAN" panose="02000000000000000000" pitchFamily="2" charset="0"/>
                <a:cs typeface="NikoshBAN" panose="02000000000000000000" pitchFamily="2" charset="0"/>
              </a:rPr>
              <a:t> ৮ </a:t>
            </a:r>
            <a:r>
              <a:rPr lang="en-US" dirty="0" err="1" smtClean="0">
                <a:latin typeface="NikoshBAN" panose="02000000000000000000" pitchFamily="2" charset="0"/>
                <a:cs typeface="NikoshBAN" panose="02000000000000000000" pitchFamily="2" charset="0"/>
              </a:rPr>
              <a:t>দফা</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চুক্তি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সম্পর্কে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৩। </a:t>
            </a:r>
            <a:r>
              <a:rPr lang="en-US" dirty="0" err="1" smtClean="0">
                <a:latin typeface="NikoshBAN" panose="02000000000000000000" pitchFamily="2" charset="0"/>
                <a:cs typeface="NikoshBAN" panose="02000000000000000000" pitchFamily="2" charset="0"/>
              </a:rPr>
              <a:t>বাংলাদেশের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অভ্যুদয়ে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আন্দোলনের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গুরুত্ব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বিশ্লেষণ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751149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3453"/>
            <a:ext cx="2625436" cy="784802"/>
          </a:xfrm>
        </p:spPr>
        <p:txBody>
          <a:bodyPr>
            <a:noAutofit/>
          </a:bodyPr>
          <a:lstStyle/>
          <a:p>
            <a:r>
              <a:rPr lang="bn-IN" sz="5400" dirty="0" smtClean="0">
                <a:latin typeface="NikoshBAN" panose="02000000000000000000" pitchFamily="2" charset="0"/>
                <a:cs typeface="NikoshBAN" panose="02000000000000000000" pitchFamily="2" charset="0"/>
              </a:rPr>
              <a:t>দ্বিজাতিতত্ত্ব</a:t>
            </a:r>
            <a:endParaRPr lang="en-US" sz="5400"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928254"/>
            <a:ext cx="5638800" cy="5929745"/>
          </a:xfrm>
        </p:spPr>
      </p:pic>
      <p:sp>
        <p:nvSpPr>
          <p:cNvPr id="5" name="Oval 4"/>
          <p:cNvSpPr/>
          <p:nvPr/>
        </p:nvSpPr>
        <p:spPr>
          <a:xfrm>
            <a:off x="1" y="5417128"/>
            <a:ext cx="2036618" cy="13300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lumMod val="95000"/>
                    <a:lumOff val="5000"/>
                  </a:schemeClr>
                </a:solidFill>
                <a:latin typeface="NikoshBAN" panose="02000000000000000000" pitchFamily="2" charset="0"/>
                <a:cs typeface="NikoshBAN" panose="02000000000000000000" pitchFamily="2" charset="0"/>
              </a:rPr>
              <a:t>মোহাম্মদ আলী জিন্নাহ</a:t>
            </a:r>
            <a:endParaRPr lang="en-US" sz="24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7" name="Rounded Rectangle 6"/>
          <p:cNvSpPr/>
          <p:nvPr/>
        </p:nvSpPr>
        <p:spPr>
          <a:xfrm>
            <a:off x="6137564" y="1205346"/>
            <a:ext cx="5264728" cy="44750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 দীর্ঘ দুইশত বছরের বৃটিশ শাসনের অবসান ঘটাতে দ্বিজাতিতত্ত্বের ভিত্তিতে ভারত বিভক্ত হয়ে সৃষ্টি হয়েছিল দুটি রাষ্ট্রের;রাষ্ট্র দুটির একটি হল ভারত আরেকটি হল পাকিস্তান। ১৯৩৯ সালে মোহাম্মদ আলী জিন্নাহ দ্বিজাতিতত্ত্ব ঘোষণা করেন। দ্বিজাতিতত্ত্বের মূলকথা ছিল ধর্মভিত্তিক রাষ্ট্র ব্যবস্থা, যা হিন্দু ও মুসলমান দুটি জাতির পৃথক রাষ্ট্রব্যবস্থা স্থির করবে।</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986546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650673" cy="687820"/>
          </a:xfrm>
        </p:spPr>
        <p:txBody>
          <a:bodyPr>
            <a:normAutofit fontScale="90000"/>
          </a:bodyPr>
          <a:lstStyle/>
          <a:p>
            <a:pPr algn="ctr"/>
            <a:r>
              <a:rPr lang="bn-IN" dirty="0" smtClean="0">
                <a:latin typeface="NikoshBAN" panose="02000000000000000000" pitchFamily="2" charset="0"/>
                <a:cs typeface="NikoshBAN" panose="02000000000000000000" pitchFamily="2" charset="0"/>
              </a:rPr>
              <a:t>লাহোর প্রস্তাব</a:t>
            </a:r>
            <a:endParaRPr lang="en-US"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54" y="1052946"/>
            <a:ext cx="5735782" cy="5472111"/>
          </a:xfrm>
        </p:spPr>
      </p:pic>
      <p:sp>
        <p:nvSpPr>
          <p:cNvPr id="5" name="Oval 4"/>
          <p:cNvSpPr/>
          <p:nvPr/>
        </p:nvSpPr>
        <p:spPr>
          <a:xfrm>
            <a:off x="1094509" y="5874328"/>
            <a:ext cx="2854037" cy="983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lumMod val="95000"/>
                    <a:lumOff val="5000"/>
                  </a:schemeClr>
                </a:solidFill>
                <a:latin typeface="NikoshBAN" panose="02000000000000000000" pitchFamily="2" charset="0"/>
                <a:cs typeface="NikoshBAN" panose="02000000000000000000" pitchFamily="2" charset="0"/>
              </a:rPr>
              <a:t>শেরে বাংলা এ কে ফজলুল হক </a:t>
            </a:r>
            <a:endParaRPr lang="en-US" sz="28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3" name="Rounded Rectangle 2"/>
          <p:cNvSpPr/>
          <p:nvPr/>
        </p:nvSpPr>
        <p:spPr>
          <a:xfrm>
            <a:off x="6123710" y="1773382"/>
            <a:ext cx="5278582" cy="340821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 ১৯৪০ সালের ২৩শে মার্চ লাহোরে অনুষ্ঠিত নিখিল ভারত মুসলিম কাউন্সিল অধিবেশনে শেরে বাংলা এ কে ফজলুল হক কর্তৃক উপস্থাপিত প্রস্তাবে বলা হয়, উপমহাদেশের মুসলিম সংখ্যাগরিষ্ঠ উত্তর-পশ্চিম অঞ্চলে একটি এবং পূর্বাঞ্চল নিয়ে একটি স্বাধীন রাষ্ট্র গঠন হবে। শেরে বাংলা এ কে ফজলুল হকের উপস্থাপিত প্রস্তাবই লাহোর প্রস্তাব। ১৯৪০ সালে মুসলিম লীগ কর্তৃক দ্ব্যর্থহীনভাবে লাহোর প্রস্তাব গৃহীত হয়।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701871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latin typeface="NikoshBAN" panose="02000000000000000000" pitchFamily="2" charset="0"/>
                <a:cs typeface="NikoshBAN" panose="02000000000000000000" pitchFamily="2" charset="0"/>
              </a:rPr>
              <a:t>মোহাম্মদ</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জিন্নাহর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দ্বিজাতিতত্ত্বের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ভিত্তিতে</a:t>
            </a:r>
            <a:r>
              <a:rPr lang="en-US" dirty="0" smtClean="0">
                <a:latin typeface="NikoshBAN" panose="02000000000000000000" pitchFamily="2" charset="0"/>
                <a:cs typeface="NikoshBAN" panose="02000000000000000000" pitchFamily="2" charset="0"/>
              </a:rPr>
              <a:t> ১৯৪৭ </a:t>
            </a:r>
            <a:r>
              <a:rPr lang="en-US" dirty="0" err="1" smtClean="0">
                <a:latin typeface="NikoshBAN" panose="02000000000000000000" pitchFamily="2" charset="0"/>
                <a:cs typeface="NikoshBAN" panose="02000000000000000000" pitchFamily="2" charset="0"/>
              </a:rPr>
              <a:t>সালের</a:t>
            </a:r>
            <a:r>
              <a:rPr lang="en-US" dirty="0" smtClean="0">
                <a:latin typeface="NikoshBAN" panose="02000000000000000000" pitchFamily="2" charset="0"/>
                <a:cs typeface="NikoshBAN" panose="02000000000000000000" pitchFamily="2" charset="0"/>
              </a:rPr>
              <a:t> ১৪ই </a:t>
            </a:r>
            <a:r>
              <a:rPr lang="en-US" dirty="0" err="1" smtClean="0">
                <a:latin typeface="NikoshBAN" panose="02000000000000000000" pitchFamily="2" charset="0"/>
                <a:cs typeface="NikoshBAN" panose="02000000000000000000" pitchFamily="2" charset="0"/>
              </a:rPr>
              <a:t>আগস্ট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রাষ্ট্রের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জন্ম</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ভারতীয়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মুসলমানদের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স্বাতন্ত্র্য</a:t>
            </a:r>
            <a:r>
              <a:rPr lang="en-US" dirty="0" smtClean="0">
                <a:latin typeface="NikoshBAN" panose="02000000000000000000" pitchFamily="2" charset="0"/>
                <a:cs typeface="NikoshBAN" panose="02000000000000000000" pitchFamily="2" charset="0"/>
              </a:rPr>
              <a:t> ও </a:t>
            </a:r>
            <a:r>
              <a:rPr lang="en-US" dirty="0" err="1" smtClean="0">
                <a:latin typeface="NikoshBAN" panose="02000000000000000000" pitchFamily="2" charset="0"/>
                <a:cs typeface="NikoshBAN" panose="02000000000000000000" pitchFamily="2" charset="0"/>
              </a:rPr>
              <a:t>আত্ননিয়ন্ত্রণ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অধিকারের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ভিত্তিতে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জন্মলাভ</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অংশ</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একটি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অপরটি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পশ্চিম</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a:t>
            </a:r>
            <a:r>
              <a:rPr lang="en-US" dirty="0" smtClean="0">
                <a:latin typeface="NikoshBAN" panose="02000000000000000000" pitchFamily="2" charset="0"/>
                <a:cs typeface="NikoshBAN" panose="02000000000000000000" pitchFamily="2" charset="0"/>
              </a:rPr>
              <a:t>।</a:t>
            </a:r>
          </a:p>
          <a:p>
            <a:pPr marL="0" indent="0">
              <a:buNone/>
            </a:pPr>
            <a:endParaRPr lang="en-US" dirty="0">
              <a:latin typeface="NikoshBAN" panose="02000000000000000000" pitchFamily="2" charset="0"/>
              <a:cs typeface="NikoshBAN" panose="02000000000000000000" pitchFamily="2" charset="0"/>
            </a:endParaRPr>
          </a:p>
          <a:p>
            <a:pPr marL="0" indent="0">
              <a:buNone/>
            </a:pPr>
            <a:r>
              <a:rPr lang="en-US" dirty="0" err="1" smtClean="0">
                <a:latin typeface="NikoshBAN" panose="02000000000000000000" pitchFamily="2" charset="0"/>
                <a:cs typeface="NikoshBAN" panose="02000000000000000000" pitchFamily="2" charset="0"/>
              </a:rPr>
              <a:t>পাকিস্তানের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কেন্দ্রীয়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সরকার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সৃষ্টির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থেকে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স্বতন্ত্র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সত্তাকে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ধ্বংস</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পাঁয়তারা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করে,প্রথমে</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আঘাত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মাতৃভাষার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উপর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পাকিস্তানে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অধিকাংশ</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মানুষের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মুখের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হওয়া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সত্ত্বেও</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যখন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উর্দুকে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রাষ্ট্র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ঘোষণা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দেওয়া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হয়,তখন</a:t>
            </a:r>
            <a:r>
              <a:rPr lang="en-US" dirty="0" smtClean="0">
                <a:latin typeface="NikoshBAN" panose="02000000000000000000" pitchFamily="2" charset="0"/>
                <a:cs typeface="NikoshBAN" panose="02000000000000000000" pitchFamily="2" charset="0"/>
              </a:rPr>
              <a:t> এ</a:t>
            </a:r>
            <a:r>
              <a:rPr lang="bn-IN" dirty="0" smtClean="0">
                <a:latin typeface="NikoshBAN" panose="02000000000000000000" pitchFamily="2" charset="0"/>
                <a:cs typeface="NikoshBAN" panose="02000000000000000000" pitchFamily="2" charset="0"/>
              </a:rPr>
              <a:t>দে</a:t>
            </a:r>
            <a:r>
              <a:rPr lang="en-US" dirty="0" err="1" smtClean="0">
                <a:latin typeface="NikoshBAN" panose="02000000000000000000" pitchFamily="2" charset="0"/>
                <a:cs typeface="NikoshBAN" panose="02000000000000000000" pitchFamily="2" charset="0"/>
              </a:rPr>
              <a:t>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জনগণ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সাহিত্য</a:t>
            </a:r>
            <a:r>
              <a:rPr lang="en-US" dirty="0" smtClean="0">
                <a:latin typeface="NikoshBAN" panose="02000000000000000000" pitchFamily="2" charset="0"/>
                <a:cs typeface="NikoshBAN" panose="02000000000000000000" pitchFamily="2" charset="0"/>
              </a:rPr>
              <a:t> ও </a:t>
            </a:r>
            <a:r>
              <a:rPr lang="en-US" dirty="0" err="1" smtClean="0">
                <a:latin typeface="NikoshBAN" panose="02000000000000000000" pitchFamily="2" charset="0"/>
                <a:cs typeface="NikoshBAN" panose="02000000000000000000" pitchFamily="2" charset="0"/>
              </a:rPr>
              <a:t>সংস্কৃতি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রক্ষার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জন্য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ঐক্যবদ্ধ</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আন্দোলন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bn-IN" dirty="0" smtClean="0">
                <a:latin typeface="NikoshBAN" panose="02000000000000000000" pitchFamily="2" charset="0"/>
                <a:cs typeface="NikoshBAN" panose="02000000000000000000" pitchFamily="2" charset="0"/>
              </a:rPr>
              <a:t>। ভাষাভিত্তিক এ আন্দোলনই ইতিহাসে </a:t>
            </a:r>
            <a:r>
              <a:rPr lang="en-US" dirty="0" err="1" smtClean="0">
                <a:latin typeface="NikoshBAN" panose="02000000000000000000" pitchFamily="2" charset="0"/>
                <a:cs typeface="NikoshBAN" panose="02000000000000000000" pitchFamily="2" charset="0"/>
              </a:rPr>
              <a:t>ভাষা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আন্দোলনের</a:t>
            </a:r>
            <a:r>
              <a:rPr lang="en-US" dirty="0" smtClean="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নামে পরিচিত। ভাষা আন্দোলনের সূত্রপাত ১৯৪৭ সালের সেপ্টেম্বর মাসে।</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2187210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782" y="365126"/>
            <a:ext cx="3477491" cy="826366"/>
          </a:xfrm>
        </p:spPr>
        <p:txBody>
          <a:bodyPr>
            <a:normAutofit/>
          </a:bodyPr>
          <a:lstStyle/>
          <a:p>
            <a:pPr algn="ctr"/>
            <a:r>
              <a:rPr lang="bn-IN" sz="4800" dirty="0" smtClean="0">
                <a:latin typeface="NikoshBAN" panose="02000000000000000000" pitchFamily="2" charset="0"/>
                <a:cs typeface="NikoshBAN" panose="02000000000000000000" pitchFamily="2" charset="0"/>
              </a:rPr>
              <a:t>তমদ্দুন মজলিস </a:t>
            </a:r>
            <a:endParaRPr lang="en-US" sz="4800"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191493"/>
            <a:ext cx="4544291" cy="5666508"/>
          </a:xfrm>
        </p:spPr>
      </p:pic>
      <p:sp>
        <p:nvSpPr>
          <p:cNvPr id="5" name="Oval 4"/>
          <p:cNvSpPr/>
          <p:nvPr/>
        </p:nvSpPr>
        <p:spPr>
          <a:xfrm>
            <a:off x="249382" y="5971310"/>
            <a:ext cx="3200400" cy="8866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lumMod val="95000"/>
                    <a:lumOff val="5000"/>
                  </a:schemeClr>
                </a:solidFill>
                <a:latin typeface="NikoshBAN" panose="02000000000000000000" pitchFamily="2" charset="0"/>
                <a:cs typeface="NikoshBAN" panose="02000000000000000000" pitchFamily="2" charset="0"/>
              </a:rPr>
              <a:t>অধ্যাপক আবুল কাশেম</a:t>
            </a:r>
            <a:endParaRPr lang="en-US" sz="32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3" name="Rounded Rectangle 2"/>
          <p:cNvSpPr/>
          <p:nvPr/>
        </p:nvSpPr>
        <p:spPr>
          <a:xfrm>
            <a:off x="5043055" y="1191492"/>
            <a:ext cx="6913418" cy="54725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 একটি স্বাধীন রাষ্ট্র পেতে বাঙ্গালির ভাষা আন্দোলনের গুরুত্ব অপরিসীম। ১৯৪৭ সালের ২রা সেপ্টেম্বর ‘তমদ্দুন মজলিস’ নামে একটি সাংস্কৃতিক সংগঠন গড়ে ওঠে। এ সংগঠনের জন্মগত উদ্দেশ্যই ছিল বাংলা ভাষা ও সংস্কৃতিকে রক্ষা করা। ১৯৪৭ সালের ২রা  সেপ্টেম্বর ঢাকা বিশ্ববিদ্যালয়ের পদার্থবিদ্যা বিভাগের তরুণ অধ্যাপক আবুল কাশেমের নেতৃত্বে তমদ্দুন মজলিস গঠিত হয়। ১৯৪৭ সালের ১৫ই সেপ্টেম্বর এ সংগঠনের উদ্যোগে ‘পাকিস্তানের রাষ্ট্র ভাষা বাংলা না উর্দু’ শিরোনামে একটি পুস্তিকা প্রকাশিত হয়। এ পুস্তিকায় বাংলাকে পাকিস্তানের অন্যতম রাষ্ট্রভাষা করার দাবী জানানো হয়। তমদ্দুন মজলিসের উদ্যোগে ১৯৪৭ সালের অক্টোবর মাসে সর্বপ্রথম রাষ্ট্রভাষা সংগ্রাম পরিষদ গঠিত হয়।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521524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883</Words>
  <Application>Microsoft Office PowerPoint</Application>
  <PresentationFormat>Widescreen</PresentationFormat>
  <Paragraphs>81</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NikoshBAN</vt:lpstr>
      <vt:lpstr>Shonar Bangla</vt:lpstr>
      <vt:lpstr>Vrinda</vt:lpstr>
      <vt:lpstr>Office Theme</vt:lpstr>
      <vt:lpstr>PowerPoint Presentation</vt:lpstr>
      <vt:lpstr>PowerPoint Presentation</vt:lpstr>
      <vt:lpstr>PowerPoint Presentation</vt:lpstr>
      <vt:lpstr>বাংলাদেশের অভ্যুদয়ে ভাষা আন্দোলন</vt:lpstr>
      <vt:lpstr>শিখনফল</vt:lpstr>
      <vt:lpstr>দ্বিজাতিতত্ত্ব</vt:lpstr>
      <vt:lpstr>লাহোর প্রস্তাব</vt:lpstr>
      <vt:lpstr>PowerPoint Presentation</vt:lpstr>
      <vt:lpstr>তমদ্দুন মজলিস </vt:lpstr>
      <vt:lpstr>PowerPoint Presentation</vt:lpstr>
      <vt:lpstr>খাজা নাজিমুদ্দিন</vt:lpstr>
      <vt:lpstr>১৯৪৮সালের ৮ দফা চুক্তি</vt:lpstr>
      <vt:lpstr>লিয়াকত আলী খান</vt:lpstr>
      <vt:lpstr>PowerPoint Presentation</vt:lpstr>
      <vt:lpstr>প্রথম শহিদ মিনার</vt:lpstr>
      <vt:lpstr>ভাষা আন্দোলনের গুরুত্ব</vt:lpstr>
      <vt:lpstr>মূল্যায়ন</vt:lpstr>
      <vt:lpstr>বাড়ির কাজ</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45</cp:revision>
  <dcterms:created xsi:type="dcterms:W3CDTF">2020-07-12T23:52:39Z</dcterms:created>
  <dcterms:modified xsi:type="dcterms:W3CDTF">2020-07-16T02:59:13Z</dcterms:modified>
</cp:coreProperties>
</file>