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257" r:id="rId4"/>
    <p:sldId id="258" r:id="rId5"/>
    <p:sldId id="259" r:id="rId6"/>
    <p:sldId id="262" r:id="rId7"/>
    <p:sldId id="261" r:id="rId8"/>
    <p:sldId id="264" r:id="rId9"/>
    <p:sldId id="263" r:id="rId10"/>
    <p:sldId id="266" r:id="rId11"/>
    <p:sldId id="265" r:id="rId12"/>
    <p:sldId id="279" r:id="rId13"/>
    <p:sldId id="269" r:id="rId14"/>
    <p:sldId id="268" r:id="rId15"/>
    <p:sldId id="267" r:id="rId16"/>
    <p:sldId id="273" r:id="rId17"/>
    <p:sldId id="271" r:id="rId18"/>
    <p:sldId id="276" r:id="rId19"/>
    <p:sldId id="270" r:id="rId20"/>
    <p:sldId id="272" r:id="rId21"/>
    <p:sldId id="275" r:id="rId22"/>
    <p:sldId id="274" r:id="rId23"/>
    <p:sldId id="280" r:id="rId24"/>
    <p:sldId id="277" r:id="rId25"/>
    <p:sldId id="27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59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4D416-8E4A-40CE-B1B7-C307213EFED3}" type="doc">
      <dgm:prSet loTypeId="urn:microsoft.com/office/officeart/2005/8/layout/radial5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443FC7D-828F-444D-B64A-32232927C774}" type="pres">
      <dgm:prSet presAssocID="{AF54D416-8E4A-40CE-B1B7-C307213EFE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ED4124A9-18E9-4670-B0C4-284D4E82AA30}" type="presOf" srcId="{AF54D416-8E4A-40CE-B1B7-C307213EFED3}" destId="{0443FC7D-828F-444D-B64A-32232927C774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4D416-8E4A-40CE-B1B7-C307213EFED3}" type="doc">
      <dgm:prSet loTypeId="urn:microsoft.com/office/officeart/2005/8/layout/radial5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C0B7D00-34FD-4B86-AED7-8463199A50D2}">
      <dgm:prSet phldrT="[Text]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 dirty="0"/>
        </a:p>
      </dgm:t>
    </dgm:pt>
    <dgm:pt modelId="{20FD1501-DA1F-492F-94E5-A2BCEBE55A80}" type="parTrans" cxnId="{C9161E3D-C968-4BF4-A15F-B8ECD8C47224}">
      <dgm:prSet/>
      <dgm:spPr/>
      <dgm:t>
        <a:bodyPr/>
        <a:lstStyle/>
        <a:p>
          <a:endParaRPr lang="en-US"/>
        </a:p>
      </dgm:t>
    </dgm:pt>
    <dgm:pt modelId="{3A3A1A37-429F-47CD-9906-746A692870CE}" type="sibTrans" cxnId="{C9161E3D-C968-4BF4-A15F-B8ECD8C47224}">
      <dgm:prSet/>
      <dgm:spPr/>
      <dgm:t>
        <a:bodyPr/>
        <a:lstStyle/>
        <a:p>
          <a:endParaRPr lang="en-US"/>
        </a:p>
      </dgm:t>
    </dgm:pt>
    <dgm:pt modelId="{D11A0A02-59F1-4A27-BE86-FE44484BC854}">
      <dgm:prSet phldrT="[Text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জন্ম</a:t>
          </a:r>
        </a:p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১৮৮৭</a:t>
          </a:r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খ্রিষ্টাব্দে </a:t>
          </a:r>
        </a:p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কলকাতায় </a:t>
          </a:r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CE352D1-EA82-4DE6-9D36-287384380877}" type="parTrans" cxnId="{CAED1673-FE14-4B6A-9077-18FFE2567BF9}">
      <dgm:prSet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/>
        </a:p>
      </dgm:t>
    </dgm:pt>
    <dgm:pt modelId="{DF78F68A-A9C7-4CC4-9471-B4F14A5CD463}" type="sibTrans" cxnId="{CAED1673-FE14-4B6A-9077-18FFE2567BF9}">
      <dgm:prSet/>
      <dgm:spPr/>
      <dgm:t>
        <a:bodyPr/>
        <a:lstStyle/>
        <a:p>
          <a:endParaRPr lang="en-US"/>
        </a:p>
      </dgm:t>
    </dgm:pt>
    <dgm:pt modelId="{D1FC37B7-B45E-48F9-93D7-4010278CCE90}">
      <dgm:prSet phldrT="[Text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তাঁর আদি পৈত্রিক নিবাস   </a:t>
          </a:r>
          <a:r>
            <a:rPr lang="bn-IN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ময়মনসিংহ</a:t>
          </a:r>
        </a:p>
        <a:p>
          <a:r>
            <a:rPr lang="bn-IN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জেলায়</a:t>
          </a:r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800AA81-7658-480D-9AEB-6C1BF8766BA0}" type="parTrans" cxnId="{BE383DB2-8D03-4B58-8F1B-436E402D18C9}">
      <dgm:prSet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/>
        </a:p>
      </dgm:t>
    </dgm:pt>
    <dgm:pt modelId="{613E6890-0C94-4571-B99D-6A98EE308AC2}" type="sibTrans" cxnId="{BE383DB2-8D03-4B58-8F1B-436E402D18C9}">
      <dgm:prSet/>
      <dgm:spPr/>
      <dgm:t>
        <a:bodyPr/>
        <a:lstStyle/>
        <a:p>
          <a:endParaRPr lang="en-US"/>
        </a:p>
      </dgm:t>
    </dgm:pt>
    <dgm:pt modelId="{6C5D7D43-7D70-492C-ABD7-61B83EF4353B}">
      <dgm:prSet phldrT="[Text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আবোল তাবোল</a:t>
          </a:r>
        </a:p>
        <a:p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হ-য-ব-র-ল</a:t>
          </a:r>
        </a:p>
        <a:p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পাগলা দাশু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1C523A6-2B00-46F1-8275-DECD9F0AC46C}" type="parTrans" cxnId="{BF48461D-977D-44EB-B861-15B8A0688464}">
      <dgm:prSet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/>
        </a:p>
      </dgm:t>
    </dgm:pt>
    <dgm:pt modelId="{DF71E1C5-659A-48CB-9F4D-441CB1C30768}" type="sibTrans" cxnId="{BF48461D-977D-44EB-B861-15B8A0688464}">
      <dgm:prSet/>
      <dgm:spPr/>
      <dgm:t>
        <a:bodyPr/>
        <a:lstStyle/>
        <a:p>
          <a:endParaRPr lang="en-US"/>
        </a:p>
      </dgm:t>
    </dgm:pt>
    <dgm:pt modelId="{802A9A85-0B73-4C74-AF7D-B28548AA632C}">
      <dgm:prSet phldrT="[Text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মৃত্যুঃ </a:t>
          </a:r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১৯২৩</a:t>
          </a:r>
          <a:endParaRPr lang="bn-BD" sz="2800" dirty="0" smtClean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খ্রিষ্টাব্দে</a:t>
          </a:r>
          <a:r>
            <a:rPr lang="bn-BD" sz="28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00AC765-E7E7-4F1B-87E6-9B207523BD3C}" type="parTrans" cxnId="{E8E99827-B78F-455A-94AC-964D5539D8A5}">
      <dgm:prSet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/>
        </a:p>
      </dgm:t>
    </dgm:pt>
    <dgm:pt modelId="{BDE890F6-2DBA-41F9-9E3C-625F2CF9E5D5}" type="sibTrans" cxnId="{E8E99827-B78F-455A-94AC-964D5539D8A5}">
      <dgm:prSet/>
      <dgm:spPr/>
      <dgm:t>
        <a:bodyPr/>
        <a:lstStyle/>
        <a:p>
          <a:endParaRPr lang="en-US"/>
        </a:p>
      </dgm:t>
    </dgm:pt>
    <dgm:pt modelId="{4E193C94-1CCC-441F-8E96-834BE69C1967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পিতা-মাতা উপেন্দ্রকিশোর রায় চৌধুরী ও</a:t>
          </a:r>
          <a:r>
            <a: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IN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বিধুমুখী দেবী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CA14375-C33D-458C-9CA7-DF2FBDD8275D}" type="parTrans" cxnId="{7B4F61BA-6447-414A-ABBC-DD6CB12D61EE}">
      <dgm:prSet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/>
        </a:p>
      </dgm:t>
    </dgm:pt>
    <dgm:pt modelId="{B9E3619F-C2E5-420A-9F60-3248BE2A7F42}" type="sibTrans" cxnId="{7B4F61BA-6447-414A-ABBC-DD6CB12D61EE}">
      <dgm:prSet/>
      <dgm:spPr/>
      <dgm:t>
        <a:bodyPr/>
        <a:lstStyle/>
        <a:p>
          <a:endParaRPr lang="en-US"/>
        </a:p>
      </dgm:t>
    </dgm:pt>
    <dgm:pt modelId="{0443FC7D-828F-444D-B64A-32232927C774}" type="pres">
      <dgm:prSet presAssocID="{AF54D416-8E4A-40CE-B1B7-C307213EFE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2DD50B-8C4B-4DC6-BC32-793B898F6D24}" type="pres">
      <dgm:prSet presAssocID="{DC0B7D00-34FD-4B86-AED7-8463199A50D2}" presName="centerShape" presStyleLbl="node0" presStyleIdx="0" presStyleCnt="1" custScaleX="138404" custScaleY="147721" custLinFactNeighborY="819"/>
      <dgm:spPr/>
      <dgm:t>
        <a:bodyPr/>
        <a:lstStyle/>
        <a:p>
          <a:endParaRPr lang="en-US"/>
        </a:p>
      </dgm:t>
    </dgm:pt>
    <dgm:pt modelId="{43B4BB60-3D4F-478E-A376-7CDB6C606B51}" type="pres">
      <dgm:prSet presAssocID="{CCE352D1-EA82-4DE6-9D36-287384380877}" presName="parTrans" presStyleLbl="sibTrans2D1" presStyleIdx="0" presStyleCnt="5"/>
      <dgm:spPr/>
      <dgm:t>
        <a:bodyPr/>
        <a:lstStyle/>
        <a:p>
          <a:endParaRPr lang="en-US"/>
        </a:p>
      </dgm:t>
    </dgm:pt>
    <dgm:pt modelId="{6F25BA72-549E-4270-A36C-FCE59558B7B0}" type="pres">
      <dgm:prSet presAssocID="{CCE352D1-EA82-4DE6-9D36-287384380877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A50898E1-F2C2-4765-A77D-42DFB2D4E8A4}" type="pres">
      <dgm:prSet presAssocID="{D11A0A02-59F1-4A27-BE86-FE44484BC854}" presName="node" presStyleLbl="node1" presStyleIdx="0" presStyleCnt="5" custScaleX="197523" custScaleY="125457" custRadScaleRad="108136" custRadScaleInc="20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436F8-85B3-496E-8EE2-BC46B75FFCAE}" type="pres">
      <dgm:prSet presAssocID="{E800AA81-7658-480D-9AEB-6C1BF8766BA0}" presName="parTrans" presStyleLbl="sibTrans2D1" presStyleIdx="1" presStyleCnt="5"/>
      <dgm:spPr/>
      <dgm:t>
        <a:bodyPr/>
        <a:lstStyle/>
        <a:p>
          <a:endParaRPr lang="en-US"/>
        </a:p>
      </dgm:t>
    </dgm:pt>
    <dgm:pt modelId="{22C53F3A-14A9-4A4C-9878-7EF717CB30FB}" type="pres">
      <dgm:prSet presAssocID="{E800AA81-7658-480D-9AEB-6C1BF8766BA0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6F5E951-8C8C-4423-83BC-7461B0339053}" type="pres">
      <dgm:prSet presAssocID="{D1FC37B7-B45E-48F9-93D7-4010278CCE90}" presName="node" presStyleLbl="node1" presStyleIdx="1" presStyleCnt="5" custScaleX="125293" custScaleY="121142" custRadScaleRad="116425" custRadScaleInc="-9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61E548-EF65-402B-B113-6B435F665140}" type="pres">
      <dgm:prSet presAssocID="{C1C523A6-2B00-46F1-8275-DECD9F0AC46C}" presName="parTrans" presStyleLbl="sibTrans2D1" presStyleIdx="2" presStyleCnt="5"/>
      <dgm:spPr/>
      <dgm:t>
        <a:bodyPr/>
        <a:lstStyle/>
        <a:p>
          <a:endParaRPr lang="en-US"/>
        </a:p>
      </dgm:t>
    </dgm:pt>
    <dgm:pt modelId="{6BAB0BAA-AE83-47EC-A6FF-0B16AA04FACA}" type="pres">
      <dgm:prSet presAssocID="{C1C523A6-2B00-46F1-8275-DECD9F0AC46C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C6064E42-98B7-486F-9520-4EEFACB0F285}" type="pres">
      <dgm:prSet presAssocID="{6C5D7D43-7D70-492C-ABD7-61B83EF4353B}" presName="node" presStyleLbl="node1" presStyleIdx="2" presStyleCnt="5" custScaleX="191377" custScaleY="146078" custRadScaleRad="146086" custRadScaleInc="-709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E1F2A4-1218-459E-BE8D-CD8153969651}" type="pres">
      <dgm:prSet presAssocID="{8CA14375-C33D-458C-9CA7-DF2FBDD8275D}" presName="parTrans" presStyleLbl="sibTrans2D1" presStyleIdx="3" presStyleCnt="5"/>
      <dgm:spPr/>
      <dgm:t>
        <a:bodyPr/>
        <a:lstStyle/>
        <a:p>
          <a:endParaRPr lang="en-US"/>
        </a:p>
      </dgm:t>
    </dgm:pt>
    <dgm:pt modelId="{3A3E1A66-66D4-4BFE-9A40-ECA569A7632D}" type="pres">
      <dgm:prSet presAssocID="{8CA14375-C33D-458C-9CA7-DF2FBDD8275D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8188A8E-B6B1-4B4D-BCA7-9C8F0ADE8949}" type="pres">
      <dgm:prSet presAssocID="{4E193C94-1CCC-441F-8E96-834BE69C1967}" presName="node" presStyleLbl="node1" presStyleIdx="3" presStyleCnt="5" custScaleX="183484" custScaleY="144441" custRadScaleRad="140023" custRadScaleInc="809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8E1875-6A46-4C67-8F5E-F442AB7668B9}" type="pres">
      <dgm:prSet presAssocID="{800AC765-E7E7-4F1B-87E6-9B207523BD3C}" presName="parTrans" presStyleLbl="sibTrans2D1" presStyleIdx="4" presStyleCnt="5"/>
      <dgm:spPr/>
      <dgm:t>
        <a:bodyPr/>
        <a:lstStyle/>
        <a:p>
          <a:endParaRPr lang="en-US"/>
        </a:p>
      </dgm:t>
    </dgm:pt>
    <dgm:pt modelId="{79BDB078-5968-4C76-9D79-2C0E532C41FB}" type="pres">
      <dgm:prSet presAssocID="{800AC765-E7E7-4F1B-87E6-9B207523BD3C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9E3E0A20-88D7-419B-A325-3C2418B1B038}" type="pres">
      <dgm:prSet presAssocID="{802A9A85-0B73-4C74-AF7D-B28548AA632C}" presName="node" presStyleLbl="node1" presStyleIdx="4" presStyleCnt="5" custScaleX="125293" custScaleY="121142" custRadScaleRad="129083" custRadScaleInc="136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C9C01F-E9A0-409C-8B0E-9BA45137A3BB}" type="presOf" srcId="{E800AA81-7658-480D-9AEB-6C1BF8766BA0}" destId="{C23436F8-85B3-496E-8EE2-BC46B75FFCAE}" srcOrd="0" destOrd="0" presId="urn:microsoft.com/office/officeart/2005/8/layout/radial5"/>
    <dgm:cxn modelId="{1A1FEC00-9D39-4BD0-9DC0-B90E11F75C5C}" type="presOf" srcId="{802A9A85-0B73-4C74-AF7D-B28548AA632C}" destId="{9E3E0A20-88D7-419B-A325-3C2418B1B038}" srcOrd="0" destOrd="0" presId="urn:microsoft.com/office/officeart/2005/8/layout/radial5"/>
    <dgm:cxn modelId="{BDC0884A-4231-4D32-801D-CC8DD50A9C39}" type="presOf" srcId="{C1C523A6-2B00-46F1-8275-DECD9F0AC46C}" destId="{6BAB0BAA-AE83-47EC-A6FF-0B16AA04FACA}" srcOrd="1" destOrd="0" presId="urn:microsoft.com/office/officeart/2005/8/layout/radial5"/>
    <dgm:cxn modelId="{CAED1673-FE14-4B6A-9077-18FFE2567BF9}" srcId="{DC0B7D00-34FD-4B86-AED7-8463199A50D2}" destId="{D11A0A02-59F1-4A27-BE86-FE44484BC854}" srcOrd="0" destOrd="0" parTransId="{CCE352D1-EA82-4DE6-9D36-287384380877}" sibTransId="{DF78F68A-A9C7-4CC4-9471-B4F14A5CD463}"/>
    <dgm:cxn modelId="{8DDE4906-2AD9-453F-BBA7-D8AF79F9A1A6}" type="presOf" srcId="{8CA14375-C33D-458C-9CA7-DF2FBDD8275D}" destId="{3A3E1A66-66D4-4BFE-9A40-ECA569A7632D}" srcOrd="1" destOrd="0" presId="urn:microsoft.com/office/officeart/2005/8/layout/radial5"/>
    <dgm:cxn modelId="{BE383DB2-8D03-4B58-8F1B-436E402D18C9}" srcId="{DC0B7D00-34FD-4B86-AED7-8463199A50D2}" destId="{D1FC37B7-B45E-48F9-93D7-4010278CCE90}" srcOrd="1" destOrd="0" parTransId="{E800AA81-7658-480D-9AEB-6C1BF8766BA0}" sibTransId="{613E6890-0C94-4571-B99D-6A98EE308AC2}"/>
    <dgm:cxn modelId="{B788E78F-9C9F-41E7-9BED-331FD7029648}" type="presOf" srcId="{CCE352D1-EA82-4DE6-9D36-287384380877}" destId="{43B4BB60-3D4F-478E-A376-7CDB6C606B51}" srcOrd="0" destOrd="0" presId="urn:microsoft.com/office/officeart/2005/8/layout/radial5"/>
    <dgm:cxn modelId="{BF03ABE8-B181-4A48-848A-5B97D77486E7}" type="presOf" srcId="{6C5D7D43-7D70-492C-ABD7-61B83EF4353B}" destId="{C6064E42-98B7-486F-9520-4EEFACB0F285}" srcOrd="0" destOrd="0" presId="urn:microsoft.com/office/officeart/2005/8/layout/radial5"/>
    <dgm:cxn modelId="{704A8F7A-7929-4789-87C2-20A54BA64CFE}" type="presOf" srcId="{C1C523A6-2B00-46F1-8275-DECD9F0AC46C}" destId="{6961E548-EF65-402B-B113-6B435F665140}" srcOrd="0" destOrd="0" presId="urn:microsoft.com/office/officeart/2005/8/layout/radial5"/>
    <dgm:cxn modelId="{92F5C4A0-DEC9-432B-A55D-F712F7E63249}" type="presOf" srcId="{CCE352D1-EA82-4DE6-9D36-287384380877}" destId="{6F25BA72-549E-4270-A36C-FCE59558B7B0}" srcOrd="1" destOrd="0" presId="urn:microsoft.com/office/officeart/2005/8/layout/radial5"/>
    <dgm:cxn modelId="{7B4F61BA-6447-414A-ABBC-DD6CB12D61EE}" srcId="{DC0B7D00-34FD-4B86-AED7-8463199A50D2}" destId="{4E193C94-1CCC-441F-8E96-834BE69C1967}" srcOrd="3" destOrd="0" parTransId="{8CA14375-C33D-458C-9CA7-DF2FBDD8275D}" sibTransId="{B9E3619F-C2E5-420A-9F60-3248BE2A7F42}"/>
    <dgm:cxn modelId="{E8E99827-B78F-455A-94AC-964D5539D8A5}" srcId="{DC0B7D00-34FD-4B86-AED7-8463199A50D2}" destId="{802A9A85-0B73-4C74-AF7D-B28548AA632C}" srcOrd="4" destOrd="0" parTransId="{800AC765-E7E7-4F1B-87E6-9B207523BD3C}" sibTransId="{BDE890F6-2DBA-41F9-9E3C-625F2CF9E5D5}"/>
    <dgm:cxn modelId="{C76B051F-62A6-4C0A-A40B-E57A151B27FC}" type="presOf" srcId="{800AC765-E7E7-4F1B-87E6-9B207523BD3C}" destId="{B68E1875-6A46-4C67-8F5E-F442AB7668B9}" srcOrd="0" destOrd="0" presId="urn:microsoft.com/office/officeart/2005/8/layout/radial5"/>
    <dgm:cxn modelId="{60268C90-022B-4C39-A70E-85DAC53E62FD}" type="presOf" srcId="{4E193C94-1CCC-441F-8E96-834BE69C1967}" destId="{C8188A8E-B6B1-4B4D-BCA7-9C8F0ADE8949}" srcOrd="0" destOrd="0" presId="urn:microsoft.com/office/officeart/2005/8/layout/radial5"/>
    <dgm:cxn modelId="{BF48461D-977D-44EB-B861-15B8A0688464}" srcId="{DC0B7D00-34FD-4B86-AED7-8463199A50D2}" destId="{6C5D7D43-7D70-492C-ABD7-61B83EF4353B}" srcOrd="2" destOrd="0" parTransId="{C1C523A6-2B00-46F1-8275-DECD9F0AC46C}" sibTransId="{DF71E1C5-659A-48CB-9F4D-441CB1C30768}"/>
    <dgm:cxn modelId="{3D1E6903-E17C-4ED0-9E67-E3A70854F85E}" type="presOf" srcId="{D1FC37B7-B45E-48F9-93D7-4010278CCE90}" destId="{26F5E951-8C8C-4423-83BC-7461B0339053}" srcOrd="0" destOrd="0" presId="urn:microsoft.com/office/officeart/2005/8/layout/radial5"/>
    <dgm:cxn modelId="{C9161E3D-C968-4BF4-A15F-B8ECD8C47224}" srcId="{AF54D416-8E4A-40CE-B1B7-C307213EFED3}" destId="{DC0B7D00-34FD-4B86-AED7-8463199A50D2}" srcOrd="0" destOrd="0" parTransId="{20FD1501-DA1F-492F-94E5-A2BCEBE55A80}" sibTransId="{3A3A1A37-429F-47CD-9906-746A692870CE}"/>
    <dgm:cxn modelId="{00D6FD18-B4DE-47F3-8370-931D4D6EB2E3}" type="presOf" srcId="{8CA14375-C33D-458C-9CA7-DF2FBDD8275D}" destId="{7AE1F2A4-1218-459E-BE8D-CD8153969651}" srcOrd="0" destOrd="0" presId="urn:microsoft.com/office/officeart/2005/8/layout/radial5"/>
    <dgm:cxn modelId="{F5116261-6E67-4E95-8FB6-DA4BBFDBFBB2}" type="presOf" srcId="{800AC765-E7E7-4F1B-87E6-9B207523BD3C}" destId="{79BDB078-5968-4C76-9D79-2C0E532C41FB}" srcOrd="1" destOrd="0" presId="urn:microsoft.com/office/officeart/2005/8/layout/radial5"/>
    <dgm:cxn modelId="{A4513158-8651-4AC0-B79D-CADD7A2462E5}" type="presOf" srcId="{E800AA81-7658-480D-9AEB-6C1BF8766BA0}" destId="{22C53F3A-14A9-4A4C-9878-7EF717CB30FB}" srcOrd="1" destOrd="0" presId="urn:microsoft.com/office/officeart/2005/8/layout/radial5"/>
    <dgm:cxn modelId="{EF127254-5B6A-42E1-8225-7DAED749266A}" type="presOf" srcId="{DC0B7D00-34FD-4B86-AED7-8463199A50D2}" destId="{EF2DD50B-8C4B-4DC6-BC32-793B898F6D24}" srcOrd="0" destOrd="0" presId="urn:microsoft.com/office/officeart/2005/8/layout/radial5"/>
    <dgm:cxn modelId="{29CEB4F5-B66E-4A13-B227-4853F87B9E99}" type="presOf" srcId="{AF54D416-8E4A-40CE-B1B7-C307213EFED3}" destId="{0443FC7D-828F-444D-B64A-32232927C774}" srcOrd="0" destOrd="0" presId="urn:microsoft.com/office/officeart/2005/8/layout/radial5"/>
    <dgm:cxn modelId="{9BEF78DD-A800-4D1F-B8D4-48F864CECAAC}" type="presOf" srcId="{D11A0A02-59F1-4A27-BE86-FE44484BC854}" destId="{A50898E1-F2C2-4765-A77D-42DFB2D4E8A4}" srcOrd="0" destOrd="0" presId="urn:microsoft.com/office/officeart/2005/8/layout/radial5"/>
    <dgm:cxn modelId="{D06AB41A-30F7-43B1-B6E3-7E683CD46EA5}" type="presParOf" srcId="{0443FC7D-828F-444D-B64A-32232927C774}" destId="{EF2DD50B-8C4B-4DC6-BC32-793B898F6D24}" srcOrd="0" destOrd="0" presId="urn:microsoft.com/office/officeart/2005/8/layout/radial5"/>
    <dgm:cxn modelId="{4A618F64-A757-4A1C-93AB-435046B31B76}" type="presParOf" srcId="{0443FC7D-828F-444D-B64A-32232927C774}" destId="{43B4BB60-3D4F-478E-A376-7CDB6C606B51}" srcOrd="1" destOrd="0" presId="urn:microsoft.com/office/officeart/2005/8/layout/radial5"/>
    <dgm:cxn modelId="{C893B96C-D75A-4D16-A1E6-1AD005C1BCA9}" type="presParOf" srcId="{43B4BB60-3D4F-478E-A376-7CDB6C606B51}" destId="{6F25BA72-549E-4270-A36C-FCE59558B7B0}" srcOrd="0" destOrd="0" presId="urn:microsoft.com/office/officeart/2005/8/layout/radial5"/>
    <dgm:cxn modelId="{67A90FD9-3EDC-471B-86E3-F31176D6776D}" type="presParOf" srcId="{0443FC7D-828F-444D-B64A-32232927C774}" destId="{A50898E1-F2C2-4765-A77D-42DFB2D4E8A4}" srcOrd="2" destOrd="0" presId="urn:microsoft.com/office/officeart/2005/8/layout/radial5"/>
    <dgm:cxn modelId="{C0EDD6EF-73E5-4F64-9F63-4492897C6A05}" type="presParOf" srcId="{0443FC7D-828F-444D-B64A-32232927C774}" destId="{C23436F8-85B3-496E-8EE2-BC46B75FFCAE}" srcOrd="3" destOrd="0" presId="urn:microsoft.com/office/officeart/2005/8/layout/radial5"/>
    <dgm:cxn modelId="{0552A911-7232-4DA8-92E8-97D86F70FAEE}" type="presParOf" srcId="{C23436F8-85B3-496E-8EE2-BC46B75FFCAE}" destId="{22C53F3A-14A9-4A4C-9878-7EF717CB30FB}" srcOrd="0" destOrd="0" presId="urn:microsoft.com/office/officeart/2005/8/layout/radial5"/>
    <dgm:cxn modelId="{41C10F9F-EA68-48B9-B842-86D9E4147D0B}" type="presParOf" srcId="{0443FC7D-828F-444D-B64A-32232927C774}" destId="{26F5E951-8C8C-4423-83BC-7461B0339053}" srcOrd="4" destOrd="0" presId="urn:microsoft.com/office/officeart/2005/8/layout/radial5"/>
    <dgm:cxn modelId="{8BFBC5CD-53D1-4F93-908E-472DBF405341}" type="presParOf" srcId="{0443FC7D-828F-444D-B64A-32232927C774}" destId="{6961E548-EF65-402B-B113-6B435F665140}" srcOrd="5" destOrd="0" presId="urn:microsoft.com/office/officeart/2005/8/layout/radial5"/>
    <dgm:cxn modelId="{05305BDD-E32F-4D38-93BF-1BF88BD288E5}" type="presParOf" srcId="{6961E548-EF65-402B-B113-6B435F665140}" destId="{6BAB0BAA-AE83-47EC-A6FF-0B16AA04FACA}" srcOrd="0" destOrd="0" presId="urn:microsoft.com/office/officeart/2005/8/layout/radial5"/>
    <dgm:cxn modelId="{F31FD47B-8B11-4EEE-ACFD-307DAF5E7F71}" type="presParOf" srcId="{0443FC7D-828F-444D-B64A-32232927C774}" destId="{C6064E42-98B7-486F-9520-4EEFACB0F285}" srcOrd="6" destOrd="0" presId="urn:microsoft.com/office/officeart/2005/8/layout/radial5"/>
    <dgm:cxn modelId="{80130A75-0D3C-412A-822F-FDC6E35E1EB4}" type="presParOf" srcId="{0443FC7D-828F-444D-B64A-32232927C774}" destId="{7AE1F2A4-1218-459E-BE8D-CD8153969651}" srcOrd="7" destOrd="0" presId="urn:microsoft.com/office/officeart/2005/8/layout/radial5"/>
    <dgm:cxn modelId="{2CEC2ACF-BAA2-4A4B-811A-7537233F341E}" type="presParOf" srcId="{7AE1F2A4-1218-459E-BE8D-CD8153969651}" destId="{3A3E1A66-66D4-4BFE-9A40-ECA569A7632D}" srcOrd="0" destOrd="0" presId="urn:microsoft.com/office/officeart/2005/8/layout/radial5"/>
    <dgm:cxn modelId="{92B9E1E7-7CE5-419F-BACC-A652CF121ADC}" type="presParOf" srcId="{0443FC7D-828F-444D-B64A-32232927C774}" destId="{C8188A8E-B6B1-4B4D-BCA7-9C8F0ADE8949}" srcOrd="8" destOrd="0" presId="urn:microsoft.com/office/officeart/2005/8/layout/radial5"/>
    <dgm:cxn modelId="{31060E5C-57C6-4800-8671-0F10D9F1700C}" type="presParOf" srcId="{0443FC7D-828F-444D-B64A-32232927C774}" destId="{B68E1875-6A46-4C67-8F5E-F442AB7668B9}" srcOrd="9" destOrd="0" presId="urn:microsoft.com/office/officeart/2005/8/layout/radial5"/>
    <dgm:cxn modelId="{7E436C43-95DF-4A41-ADD5-DA1FC0D605E7}" type="presParOf" srcId="{B68E1875-6A46-4C67-8F5E-F442AB7668B9}" destId="{79BDB078-5968-4C76-9D79-2C0E532C41FB}" srcOrd="0" destOrd="0" presId="urn:microsoft.com/office/officeart/2005/8/layout/radial5"/>
    <dgm:cxn modelId="{6B3BB8B5-E245-490E-880D-4749917D4800}" type="presParOf" srcId="{0443FC7D-828F-444D-B64A-32232927C774}" destId="{9E3E0A20-88D7-419B-A325-3C2418B1B038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C68EA-724F-4A63-BAF2-D8AFF54B7D1C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D2C50-0224-478C-AF3E-2FED5AEC7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99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2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8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69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7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50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3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29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4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721620" y="6546576"/>
            <a:ext cx="2743200" cy="38693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ISRAT HAHAN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184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4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A25769-DF32-48F4-8C92-52CD48F8D571}" type="datetimeFigureOut">
              <a:rPr lang="en-US" smtClean="0"/>
              <a:t>17-Jul-20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0FE88E-93F4-4E8F-8820-136792614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00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19226" y="-68238"/>
            <a:ext cx="12159126" cy="6858000"/>
          </a:xfrm>
          <a:prstGeom prst="frame">
            <a:avLst>
              <a:gd name="adj1" fmla="val 3612"/>
            </a:avLst>
          </a:prstGeom>
          <a:gradFill flip="none" rotWithShape="1">
            <a:gsLst>
              <a:gs pos="0">
                <a:srgbClr val="C00000"/>
              </a:gs>
              <a:gs pos="24000">
                <a:srgbClr val="00B0F0"/>
              </a:gs>
              <a:gs pos="79642">
                <a:srgbClr val="7030A0"/>
              </a:gs>
              <a:gs pos="47000">
                <a:srgbClr val="002060"/>
              </a:gs>
              <a:gs pos="100000">
                <a:schemeClr val="accent6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29303" y="6557960"/>
            <a:ext cx="308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ISRAT JAHAN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08" y="188259"/>
            <a:ext cx="11732731" cy="652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3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D0BC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67568" y="2097741"/>
            <a:ext cx="2876550" cy="3075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02532" y="564776"/>
            <a:ext cx="2971800" cy="90700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আদর্শ পাঠ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63961" y="506437"/>
            <a:ext cx="2971800" cy="94293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সরব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পাঠ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414" y="2079759"/>
            <a:ext cx="2852559" cy="309378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24" name="Group 23"/>
          <p:cNvGrpSpPr/>
          <p:nvPr/>
        </p:nvGrpSpPr>
        <p:grpSpPr>
          <a:xfrm>
            <a:off x="5961309" y="1634134"/>
            <a:ext cx="158142" cy="3749040"/>
            <a:chOff x="5778430" y="1634134"/>
            <a:chExt cx="158142" cy="3749040"/>
          </a:xfrm>
        </p:grpSpPr>
        <p:sp>
          <p:nvSpPr>
            <p:cNvPr id="19" name="Rectangle 18"/>
            <p:cNvSpPr/>
            <p:nvPr/>
          </p:nvSpPr>
          <p:spPr>
            <a:xfrm rot="5400000" flipV="1">
              <a:off x="3999393" y="3445995"/>
              <a:ext cx="3749040" cy="12531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un 19"/>
            <p:cNvSpPr/>
            <p:nvPr/>
          </p:nvSpPr>
          <p:spPr>
            <a:xfrm>
              <a:off x="5811254" y="1786598"/>
              <a:ext cx="125318" cy="293162"/>
            </a:xfrm>
            <a:prstGeom prst="sun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un 20"/>
            <p:cNvSpPr/>
            <p:nvPr/>
          </p:nvSpPr>
          <p:spPr>
            <a:xfrm>
              <a:off x="5808908" y="2656447"/>
              <a:ext cx="125318" cy="293162"/>
            </a:xfrm>
            <a:prstGeom prst="su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un 21"/>
            <p:cNvSpPr/>
            <p:nvPr/>
          </p:nvSpPr>
          <p:spPr>
            <a:xfrm>
              <a:off x="5808909" y="3556781"/>
              <a:ext cx="125318" cy="293162"/>
            </a:xfrm>
            <a:prstGeom prst="su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un 22"/>
            <p:cNvSpPr/>
            <p:nvPr/>
          </p:nvSpPr>
          <p:spPr>
            <a:xfrm>
              <a:off x="5778430" y="4623587"/>
              <a:ext cx="125318" cy="293162"/>
            </a:xfrm>
            <a:prstGeom prst="su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1410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824835" y="256732"/>
            <a:ext cx="6934200" cy="731520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আজকের পাঠের নতুন শব্দের অর্থ জেনে নেই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…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 Diagonal Corner Rectangle 2"/>
          <p:cNvSpPr/>
          <p:nvPr/>
        </p:nvSpPr>
        <p:spPr>
          <a:xfrm>
            <a:off x="1718170" y="1350499"/>
            <a:ext cx="2057400" cy="899539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ছাত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687448" y="2827606"/>
            <a:ext cx="2057400" cy="895280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বারিধারা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1684268" y="5514537"/>
            <a:ext cx="2043545" cy="928535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নিঃঝুম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8917638" y="1266092"/>
            <a:ext cx="2088728" cy="814136"/>
          </a:xfrm>
          <a:prstGeom prst="round2DiagRect">
            <a:avLst>
              <a:gd name="adj1" fmla="val 50000"/>
              <a:gd name="adj2" fmla="val 0"/>
            </a:avLst>
          </a:prstGeom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ছাদ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9048919" y="3896753"/>
            <a:ext cx="2084057" cy="98591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কাতর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9067796" y="5303522"/>
            <a:ext cx="2102572" cy="942604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নিঝুম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8004" y="1193366"/>
            <a:ext cx="3070697" cy="1198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3811" y="2588444"/>
            <a:ext cx="2996297" cy="1167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3691" y="3910819"/>
            <a:ext cx="3010485" cy="11254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ound Diagonal Corner Rectangle 11"/>
          <p:cNvSpPr/>
          <p:nvPr/>
        </p:nvSpPr>
        <p:spPr>
          <a:xfrm>
            <a:off x="1659313" y="4107767"/>
            <a:ext cx="2057400" cy="933316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জর্জর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9025594" y="2602522"/>
            <a:ext cx="2107382" cy="955813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জলের ধারা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9742" y="5148775"/>
            <a:ext cx="3066757" cy="1322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99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655" y="369728"/>
            <a:ext cx="1371600" cy="1400175"/>
          </a:xfrm>
          <a:prstGeom prst="rect">
            <a:avLst/>
          </a:prstGeom>
        </p:spPr>
      </p:pic>
      <p:sp>
        <p:nvSpPr>
          <p:cNvPr id="3" name="Rectangle: Diagonal Corners Rounded 1">
            <a:extLst>
              <a:ext uri="{FF2B5EF4-FFF2-40B4-BE49-F238E27FC236}">
                <a16:creationId xmlns="" xmlns:a16="http://schemas.microsoft.com/office/drawing/2014/main" id="{9D2AC9BE-7FCA-4DED-8AF6-67EB5AD5143B}"/>
              </a:ext>
            </a:extLst>
          </p:cNvPr>
          <p:cNvSpPr/>
          <p:nvPr/>
        </p:nvSpPr>
        <p:spPr>
          <a:xfrm>
            <a:off x="1142298" y="492369"/>
            <a:ext cx="5212080" cy="1120728"/>
          </a:xfrm>
          <a:prstGeom prst="round2DiagRect">
            <a:avLst>
              <a:gd name="adj1" fmla="val 50000"/>
              <a:gd name="adj2" fmla="val 50000"/>
            </a:avLst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কাজ-০৭ মিনিট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7591" y="1813498"/>
            <a:ext cx="10591800" cy="76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407465" y="2218764"/>
            <a:ext cx="9601200" cy="4053194"/>
            <a:chOff x="1420912" y="2124635"/>
            <a:chExt cx="9601200" cy="3891830"/>
          </a:xfrm>
        </p:grpSpPr>
        <p:sp>
          <p:nvSpPr>
            <p:cNvPr id="5" name="TextBox 4"/>
            <p:cNvSpPr txBox="1"/>
            <p:nvPr/>
          </p:nvSpPr>
          <p:spPr>
            <a:xfrm>
              <a:off x="1420912" y="4693026"/>
              <a:ext cx="9601200" cy="132343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just"/>
              <a:r>
                <a:rPr lang="bn-IN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ছাত</a:t>
              </a:r>
              <a:r>
                <a:rPr lang="bn-BD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,</a:t>
              </a:r>
              <a:r>
                <a:rPr lang="bn-IN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বারিধারা, জর্জর</a:t>
              </a:r>
              <a:r>
                <a:rPr lang="bn-BD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,</a:t>
              </a:r>
              <a:r>
                <a:rPr lang="bn-IN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নিঃঝুম</a:t>
              </a:r>
              <a:r>
                <a:rPr lang="bn-BD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শব্দগুলো দিয়ে</a:t>
              </a:r>
              <a:r>
                <a:rPr lang="bn-BD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জোড়ায় আলোচনা করে দু’টি করে বাক্য লেখ।</a:t>
              </a:r>
              <a:endPara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3253914" y="2124635"/>
              <a:ext cx="5655038" cy="2587625"/>
              <a:chOff x="3200126" y="2339789"/>
              <a:chExt cx="5655038" cy="3307691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2356" y="2339789"/>
                <a:ext cx="2828925" cy="1629896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3425" y="2370045"/>
                <a:ext cx="2801739" cy="1599640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0126" y="3980605"/>
                <a:ext cx="2831155" cy="1666875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48933" y="3982000"/>
                <a:ext cx="2792781" cy="1665479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</p:grpSp>
      </p:grpSp>
    </p:spTree>
    <p:extLst>
      <p:ext uri="{BB962C8B-B14F-4D97-AF65-F5344CB8AC3E}">
        <p14:creationId xmlns:p14="http://schemas.microsoft.com/office/powerpoint/2010/main" val="205435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345" y="1949826"/>
            <a:ext cx="1838868" cy="2633453"/>
          </a:xfrm>
          <a:prstGeom prst="rect">
            <a:avLst/>
          </a:prstGeom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6367" y="1949827"/>
            <a:ext cx="1838869" cy="26469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 descr="krabbels-romantisch-12315634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975" y="1900518"/>
            <a:ext cx="3889420" cy="27103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528" y="1936379"/>
            <a:ext cx="3870371" cy="26872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TextBox 5"/>
          <p:cNvSpPr txBox="1"/>
          <p:nvPr/>
        </p:nvSpPr>
        <p:spPr>
          <a:xfrm>
            <a:off x="3829905" y="5081513"/>
            <a:ext cx="5134261" cy="1077218"/>
          </a:xfrm>
          <a:prstGeom prst="rect">
            <a:avLst/>
          </a:prstGeom>
          <a:solidFill>
            <a:schemeClr val="bg2"/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সারাদিন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সারারাত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bn-IN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অফুরান নামতায় বাদলের ধারাপাত ।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073619" y="416858"/>
            <a:ext cx="4656741" cy="767019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কবিতার </a:t>
            </a:r>
            <a:r>
              <a:rPr lang="bn-IN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বিষয়বস্তু </a:t>
            </a:r>
            <a:r>
              <a:rPr lang="bn-IN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আলোচনা 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9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7657" y="327386"/>
            <a:ext cx="5178625" cy="1077218"/>
          </a:xfrm>
          <a:prstGeom prst="rect">
            <a:avLst/>
          </a:prstGeom>
          <a:solidFill>
            <a:schemeClr val="bg2"/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আকাশের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মুখ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ঢাকা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ধোঁয়ামাখা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চারিধার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পৃথিবীর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ছাত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পিটে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ঝমঝম্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‌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বারিধার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3017" y="4079630"/>
            <a:ext cx="4571999" cy="223537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463" y="1617785"/>
            <a:ext cx="4571999" cy="232194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9050" y="1589649"/>
            <a:ext cx="4335360" cy="232194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979" y="4051497"/>
            <a:ext cx="4335360" cy="226351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32678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9140" y="232711"/>
            <a:ext cx="4880517" cy="1077218"/>
          </a:xfrm>
          <a:prstGeom prst="rect">
            <a:avLst/>
          </a:prstGeom>
          <a:solidFill>
            <a:schemeClr val="bg1">
              <a:lumMod val="6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স্নান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গাছপালা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প্রাণখোলা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বরষায়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নদীনালা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ঘোলাজল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উঠে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ভরসায়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581" y="1463042"/>
            <a:ext cx="4125412" cy="231388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621" y="1448974"/>
            <a:ext cx="4102912" cy="232795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3210" y="3926539"/>
            <a:ext cx="4132784" cy="22811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925" y="3926542"/>
            <a:ext cx="4116919" cy="225430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77576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7170" y="345255"/>
            <a:ext cx="5018948" cy="1077218"/>
          </a:xfrm>
          <a:prstGeom prst="rect">
            <a:avLst/>
          </a:prstGeom>
          <a:solidFill>
            <a:schemeClr val="bg1">
              <a:lumMod val="6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ঘনঘোর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উন্মাদ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শ্রাব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ণের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বরষার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প্লাবনের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3620" y="1633488"/>
            <a:ext cx="4572000" cy="233360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802" y="4093699"/>
            <a:ext cx="4620954" cy="232539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0723" y="4080327"/>
            <a:ext cx="4599778" cy="231063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0951" y="1623730"/>
            <a:ext cx="4539937" cy="235234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8354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85" y="111201"/>
            <a:ext cx="12041945" cy="64922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TextBox 2"/>
          <p:cNvSpPr txBox="1"/>
          <p:nvPr/>
        </p:nvSpPr>
        <p:spPr>
          <a:xfrm>
            <a:off x="3146802" y="284228"/>
            <a:ext cx="5700983" cy="1077218"/>
          </a:xfrm>
          <a:prstGeom prst="rect">
            <a:avLst/>
          </a:prstGeom>
          <a:solidFill>
            <a:schemeClr val="bg1">
              <a:lumMod val="6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জলেজলে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জলময়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দশদিক্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‌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টলমল্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‌,</a:t>
            </a:r>
          </a:p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অবিরাম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ঢালো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ঢালো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4919" y="1472877"/>
            <a:ext cx="4171380" cy="253245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851" y="4121241"/>
            <a:ext cx="4175945" cy="24399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688" y="1472877"/>
            <a:ext cx="3798680" cy="253245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688" y="4121240"/>
            <a:ext cx="3798680" cy="243999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93753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0196" y="222210"/>
            <a:ext cx="4735516" cy="1077218"/>
          </a:xfrm>
          <a:prstGeom prst="rect">
            <a:avLst/>
          </a:prstGeom>
          <a:solidFill>
            <a:schemeClr val="bg1">
              <a:lumMod val="6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ধুয়ে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তাপ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জর্জর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গ্রীষ্মের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ধুয়ে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রৌদ্রের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স্মৃতিটুকু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7974" y="1566108"/>
            <a:ext cx="4572000" cy="226662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6614" y="1535741"/>
            <a:ext cx="4623722" cy="229699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898" y="4038102"/>
            <a:ext cx="4578076" cy="229578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830" y="4014317"/>
            <a:ext cx="4606060" cy="231956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401814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8883" y="254327"/>
            <a:ext cx="4909285" cy="1077218"/>
          </a:xfrm>
          <a:prstGeom prst="rect">
            <a:avLst/>
          </a:prstGeom>
          <a:solidFill>
            <a:schemeClr val="bg1">
              <a:lumMod val="6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বাজে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কোথা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নিঃঝুম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ধুকধুক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ধরণীর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আশাভয়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ধরণীর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সুখদুখ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880" y="3929317"/>
            <a:ext cx="4883866" cy="267939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854" y="1403797"/>
            <a:ext cx="4705706" cy="234395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5" y="1403797"/>
            <a:ext cx="4878791" cy="234395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854" y="3957855"/>
            <a:ext cx="4705706" cy="262231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409785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29303" y="6557960"/>
            <a:ext cx="308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ISRAT JAHAN</a:t>
            </a:r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53518" y="559559"/>
            <a:ext cx="11291668" cy="5524104"/>
            <a:chOff x="2358549" y="726143"/>
            <a:chExt cx="7772400" cy="4975413"/>
          </a:xfrm>
        </p:grpSpPr>
        <p:sp>
          <p:nvSpPr>
            <p:cNvPr id="4" name="Rectangle 3"/>
            <p:cNvSpPr/>
            <p:nvPr/>
          </p:nvSpPr>
          <p:spPr>
            <a:xfrm>
              <a:off x="2358549" y="726143"/>
              <a:ext cx="7772400" cy="1005840"/>
            </a:xfrm>
            <a:prstGeom prst="rect">
              <a:avLst/>
            </a:prstGeom>
            <a:solidFill>
              <a:schemeClr val="bg2"/>
            </a:solidFill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7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মাল্টিমিডিয়া </a:t>
              </a:r>
              <a:r>
                <a:rPr lang="bn-IN" sz="7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ক্লাসে</a:t>
              </a:r>
              <a:r>
                <a:rPr lang="en-US" sz="7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স্বাগত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4221" y="1734672"/>
              <a:ext cx="6763871" cy="3966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0352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177" y="3383537"/>
            <a:ext cx="2939348" cy="1819323"/>
          </a:xfrm>
          <a:prstGeom prst="rect">
            <a:avLst/>
          </a:prstGeom>
          <a:ln w="1270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616" y="1545885"/>
            <a:ext cx="2835961" cy="1608314"/>
          </a:xfrm>
          <a:prstGeom prst="rect">
            <a:avLst/>
          </a:prstGeom>
          <a:ln w="1270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111" y="1549589"/>
            <a:ext cx="2939349" cy="1644951"/>
          </a:xfrm>
          <a:prstGeom prst="rect">
            <a:avLst/>
          </a:prstGeom>
          <a:ln w="1270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445" y="3429000"/>
            <a:ext cx="2919139" cy="1819323"/>
          </a:xfrm>
          <a:prstGeom prst="rect">
            <a:avLst/>
          </a:prstGeom>
          <a:ln w="1270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7380" y="3400863"/>
            <a:ext cx="2835961" cy="1819323"/>
          </a:xfrm>
          <a:prstGeom prst="rect">
            <a:avLst/>
          </a:prstGeom>
          <a:ln w="1270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245" y="1492075"/>
            <a:ext cx="2919139" cy="1692859"/>
          </a:xfrm>
          <a:prstGeom prst="rect">
            <a:avLst/>
          </a:prstGeom>
          <a:ln w="1270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Rectangle 8"/>
          <p:cNvSpPr/>
          <p:nvPr/>
        </p:nvSpPr>
        <p:spPr>
          <a:xfrm>
            <a:off x="789771" y="5345723"/>
            <a:ext cx="10869769" cy="119656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‘শ্রাবণ’ মাসে তোমার এলাকার প্রাকৃতিক পরিবেশের অবস্থা কীরূপ হয় , উপরের ছবিগুলোর আলোকে বিশ্লেষণ করো।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: Diagonal Corners Rounded 1">
            <a:extLst>
              <a:ext uri="{FF2B5EF4-FFF2-40B4-BE49-F238E27FC236}">
                <a16:creationId xmlns="" xmlns:a16="http://schemas.microsoft.com/office/drawing/2014/main" id="{9D2AC9BE-7FCA-4DED-8AF6-67EB5AD5143B}"/>
              </a:ext>
            </a:extLst>
          </p:cNvPr>
          <p:cNvSpPr/>
          <p:nvPr/>
        </p:nvSpPr>
        <p:spPr>
          <a:xfrm>
            <a:off x="1142298" y="295836"/>
            <a:ext cx="3913796" cy="829900"/>
          </a:xfrm>
          <a:prstGeom prst="round2DiagRect">
            <a:avLst>
              <a:gd name="adj1" fmla="val 50000"/>
              <a:gd name="adj2" fmla="val 50000"/>
            </a:avLst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কাজ-১০ মিনিট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1038" y="1169897"/>
            <a:ext cx="10591800" cy="11468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4432" y="269853"/>
            <a:ext cx="8972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992" y="2248721"/>
            <a:ext cx="3568682" cy="2247988"/>
          </a:xfrm>
          <a:prstGeom prst="rect">
            <a:avLst/>
          </a:prstGeom>
          <a:ln w="635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Oval Callout 2"/>
          <p:cNvSpPr/>
          <p:nvPr/>
        </p:nvSpPr>
        <p:spPr>
          <a:xfrm>
            <a:off x="655308" y="3910818"/>
            <a:ext cx="4099804" cy="2239377"/>
          </a:xfrm>
          <a:prstGeom prst="wedgeEllipseCallout">
            <a:avLst/>
          </a:prstGeom>
          <a:solidFill>
            <a:schemeClr val="bg1">
              <a:lumMod val="7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‘শেষ নাই শেষ নাই বরষার প্লাবনের ’</a:t>
            </a:r>
            <a:r>
              <a:rPr lang="bn-I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উক্তিটি ব্যাখ্যা কর?  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7937852" y="3987483"/>
            <a:ext cx="4099804" cy="2237153"/>
          </a:xfrm>
          <a:prstGeom prst="wedgeEllipseCallout">
            <a:avLst/>
          </a:prstGeom>
          <a:solidFill>
            <a:schemeClr val="bg1">
              <a:lumMod val="7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  <a:p>
            <a:pPr algn="ctr"/>
            <a:r>
              <a:rPr lang="bn-I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‘অবিরাম একই গান,ঢালো জল,ঢালো জল’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উক্তিটি বুঝিয়ে লিখ? 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91892" y="1156448"/>
            <a:ext cx="4099804" cy="2265548"/>
          </a:xfrm>
          <a:prstGeom prst="wedgeEllipseCallout">
            <a:avLst/>
          </a:prstGeom>
          <a:solidFill>
            <a:schemeClr val="bg1">
              <a:lumMod val="7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‘অফুরান নামতায় বাদলের ধারাপাত’-</a:t>
            </a:r>
            <a:r>
              <a:rPr lang="bn-I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কবি কী বুঝাতে চেয়েছেন? 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8118320" y="1350498"/>
            <a:ext cx="4099804" cy="2223927"/>
          </a:xfrm>
          <a:prstGeom prst="wedgeEllipseCallout">
            <a:avLst/>
          </a:prstGeom>
          <a:solidFill>
            <a:schemeClr val="bg1">
              <a:lumMod val="7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bn-IN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‘নদীনালা ঘোলাজল ভরে উঠে ভরসায়’-</a:t>
            </a:r>
            <a:r>
              <a:rPr lang="bn-I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কবি কী বুঝাতে চেয়েছেন? 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3673254" y="379829"/>
            <a:ext cx="5681762" cy="1137275"/>
          </a:xfrm>
          <a:prstGeom prst="wedgeEllipseCallout">
            <a:avLst/>
          </a:prstGeom>
          <a:solidFill>
            <a:schemeClr val="bg1">
              <a:lumMod val="75000"/>
            </a:schemeClr>
          </a:solidFill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ফিরে দেখি</a:t>
            </a: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5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9839" y="1719925"/>
            <a:ext cx="7734063" cy="842810"/>
          </a:xfrm>
          <a:prstGeom prst="rect">
            <a:avLst/>
          </a:prstGeom>
          <a:noFill/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সুকুমার রায় কত খ্রিষ্টাব্দে জন্মগ্রহণ করেন?</a:t>
            </a:r>
          </a:p>
        </p:txBody>
      </p:sp>
      <p:sp>
        <p:nvSpPr>
          <p:cNvPr id="5" name="Rectangle 4"/>
          <p:cNvSpPr/>
          <p:nvPr/>
        </p:nvSpPr>
        <p:spPr>
          <a:xfrm>
            <a:off x="612637" y="2915017"/>
            <a:ext cx="5029200" cy="690344"/>
          </a:xfrm>
          <a:prstGeom prst="rect">
            <a:avLst/>
          </a:prstGeom>
          <a:noFill/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জর্জর শব্দের অর্থ কী?  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816" y="3803673"/>
            <a:ext cx="6070245" cy="1240440"/>
          </a:xfrm>
          <a:prstGeom prst="rect">
            <a:avLst/>
          </a:prstGeom>
          <a:noFill/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৩। সুকুমার রায়ের ছেলে ছিলেন-     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4820" y="288058"/>
            <a:ext cx="1200150" cy="132287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5540188" y="492850"/>
            <a:ext cx="1830697" cy="66941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5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7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99839" y="4839286"/>
            <a:ext cx="1645920" cy="10694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ক)</a:t>
            </a:r>
            <a:r>
              <a:rPr lang="bn-IN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</a:t>
            </a:r>
            <a:r>
              <a:rPr lang="bn-BD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84540" y="5134707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(গ)চলচ্চিত্র -নির্মাতা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51297" y="5078437"/>
            <a:ext cx="1350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(ঘ)গায়ক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17939" y="5082790"/>
            <a:ext cx="1554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(খ)নায়ক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Half Frame 19"/>
          <p:cNvSpPr/>
          <p:nvPr/>
        </p:nvSpPr>
        <p:spPr>
          <a:xfrm rot="14014148">
            <a:off x="4762135" y="5110663"/>
            <a:ext cx="254924" cy="527935"/>
          </a:xfrm>
          <a:prstGeom prst="half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Multiply 20"/>
          <p:cNvSpPr/>
          <p:nvPr/>
        </p:nvSpPr>
        <p:spPr>
          <a:xfrm>
            <a:off x="1003633" y="5122983"/>
            <a:ext cx="457200" cy="53816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Multiply 21"/>
          <p:cNvSpPr/>
          <p:nvPr/>
        </p:nvSpPr>
        <p:spPr>
          <a:xfrm>
            <a:off x="2801953" y="5120640"/>
            <a:ext cx="457200" cy="53816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Multiply 22"/>
          <p:cNvSpPr/>
          <p:nvPr/>
        </p:nvSpPr>
        <p:spPr>
          <a:xfrm>
            <a:off x="7793641" y="5101883"/>
            <a:ext cx="457200" cy="54284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447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7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5" grpId="0"/>
      <p:bldP spid="16" grpId="0"/>
      <p:bldP spid="17" grpId="0"/>
      <p:bldP spid="19" grpId="0"/>
      <p:bldP spid="20" grpId="0" animBg="1"/>
      <p:bldP spid="21" grpId="0" animBg="1"/>
      <p:bldP spid="22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2030" y="1990165"/>
            <a:ext cx="10958732" cy="1731770"/>
          </a:xfrm>
          <a:prstGeom prst="rect">
            <a:avLst/>
          </a:prstGeom>
          <a:noFill/>
          <a:ln w="635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৪। অঙ্ক শেখার প্রাথমিক বইকে কী বলে?  </a:t>
            </a:r>
          </a:p>
          <a:p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844" y="2963141"/>
            <a:ext cx="256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ক)আদর্শ লিপি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Multiply 6"/>
          <p:cNvSpPr/>
          <p:nvPr/>
        </p:nvSpPr>
        <p:spPr>
          <a:xfrm>
            <a:off x="605049" y="3027862"/>
            <a:ext cx="457200" cy="52408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5087" y="2931803"/>
            <a:ext cx="2650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খ) নামতা বই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Multiply 5"/>
          <p:cNvSpPr/>
          <p:nvPr/>
        </p:nvSpPr>
        <p:spPr>
          <a:xfrm>
            <a:off x="3238053" y="3000349"/>
            <a:ext cx="457200" cy="54049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4020" y="2951948"/>
            <a:ext cx="2110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গ) ধারাপাত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74855" y="2944639"/>
            <a:ext cx="2067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ঘ) গণিত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Half Frame 2"/>
          <p:cNvSpPr/>
          <p:nvPr/>
        </p:nvSpPr>
        <p:spPr>
          <a:xfrm rot="14014148">
            <a:off x="6035605" y="2956870"/>
            <a:ext cx="250122" cy="501784"/>
          </a:xfrm>
          <a:prstGeom prst="half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620242" y="323557"/>
            <a:ext cx="3046065" cy="1470251"/>
            <a:chOff x="4324820" y="288058"/>
            <a:chExt cx="3046065" cy="132287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4820" y="288058"/>
              <a:ext cx="1200150" cy="132287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5540188" y="492850"/>
              <a:ext cx="1830697" cy="602311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75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</a:t>
              </a:r>
              <a:endParaRPr lang="en-US" sz="37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6" name="Multiply 15"/>
          <p:cNvSpPr/>
          <p:nvPr/>
        </p:nvSpPr>
        <p:spPr>
          <a:xfrm>
            <a:off x="8300079" y="3013795"/>
            <a:ext cx="457200" cy="52408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0166" y="3714699"/>
            <a:ext cx="115917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৫। তুমি খুব প্রয়োজনে বাসা থেকে বের হয়ে দেখলে ,বৃষ্টি হচ্ছে ।  বাইরের প্রাকৃতিক পরিবেশ দেখে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তুমি মুগ্ধ হয়ে গেলে। তোমার দেখা বর্ষাকালের প্রাকৃতিক পরিবেশ কেমন?</a:t>
            </a:r>
          </a:p>
          <a:p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 ১টি বাক্য)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94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3" grpId="0" animBg="1"/>
      <p:bldP spid="16" grpId="0" animBg="1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235174" y="393894"/>
            <a:ext cx="6081812" cy="2225342"/>
            <a:chOff x="1510515" y="231820"/>
            <a:chExt cx="6487266" cy="1957232"/>
          </a:xfrm>
        </p:grpSpPr>
        <p:sp>
          <p:nvSpPr>
            <p:cNvPr id="7" name="TextBox 6"/>
            <p:cNvSpPr txBox="1"/>
            <p:nvPr/>
          </p:nvSpPr>
          <p:spPr>
            <a:xfrm>
              <a:off x="3928057" y="528037"/>
              <a:ext cx="4069724" cy="1021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625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বাড়ির</a:t>
              </a:r>
              <a:r>
                <a:rPr lang="en-US" sz="5625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625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5625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0515" y="231820"/>
              <a:ext cx="2926080" cy="1957232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116031" y="2940151"/>
            <a:ext cx="10250661" cy="3052690"/>
            <a:chOff x="1622471" y="2897945"/>
            <a:chExt cx="10250661" cy="2926080"/>
          </a:xfrm>
        </p:grpSpPr>
        <p:sp>
          <p:nvSpPr>
            <p:cNvPr id="3" name="Rectangle 2"/>
            <p:cNvSpPr/>
            <p:nvPr/>
          </p:nvSpPr>
          <p:spPr>
            <a:xfrm>
              <a:off x="4895557" y="2897945"/>
              <a:ext cx="6977575" cy="29260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762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4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১।</a:t>
              </a:r>
              <a:r>
                <a:rPr lang="en-US" sz="4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‘</a:t>
              </a:r>
              <a:r>
                <a:rPr lang="bn-IN" sz="4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শ্রাবণে’ কবিতার</a:t>
              </a:r>
              <a:r>
                <a:rPr lang="bn-IN" sz="4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4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মূলভাব</a:t>
              </a:r>
              <a:r>
                <a:rPr lang="en-US" sz="4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4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আমাদের</a:t>
              </a:r>
              <a:r>
                <a:rPr lang="bn-IN" sz="44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4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মনে  কীরূপ প্রভাব ফেলে? বর্ণনা কর।  </a:t>
              </a:r>
              <a:endPara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2471" y="2938490"/>
              <a:ext cx="3259015" cy="2882151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64024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046984" y="379828"/>
            <a:ext cx="6324599" cy="6133513"/>
            <a:chOff x="3046984" y="379828"/>
            <a:chExt cx="6324599" cy="6133513"/>
          </a:xfrm>
        </p:grpSpPr>
        <p:sp>
          <p:nvSpPr>
            <p:cNvPr id="4" name="Round Diagonal Corner Rectangle 3"/>
            <p:cNvSpPr/>
            <p:nvPr/>
          </p:nvSpPr>
          <p:spPr>
            <a:xfrm>
              <a:off x="3426645" y="379828"/>
              <a:ext cx="5398227" cy="1320642"/>
            </a:xfrm>
            <a:prstGeom prst="round2DiagRect">
              <a:avLst>
                <a:gd name="adj1" fmla="val 16667"/>
                <a:gd name="adj2" fmla="val 50000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IN" sz="66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 ধন্যবাদ </a:t>
              </a:r>
              <a:endParaRPr lang="en-US" sz="6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6984" y="1744075"/>
              <a:ext cx="6324599" cy="4769266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  <p:extLst>
      <p:ext uri="{BB962C8B-B14F-4D97-AF65-F5344CB8AC3E}">
        <p14:creationId xmlns:p14="http://schemas.microsoft.com/office/powerpoint/2010/main" val="388569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43"/>
          <a:stretch/>
        </p:blipFill>
        <p:spPr>
          <a:xfrm>
            <a:off x="2300793" y="1217128"/>
            <a:ext cx="2313400" cy="24860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4856583" y="290162"/>
            <a:ext cx="2400300" cy="871457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506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06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770" y="4028712"/>
            <a:ext cx="6048878" cy="192873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3795"/>
              </a:lnSpc>
              <a:defRPr/>
            </a:pPr>
            <a:r>
              <a:rPr lang="en-US" sz="3200" b="1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ইশরাত</a:t>
            </a:r>
            <a:r>
              <a:rPr lang="en-US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জাহান</a:t>
            </a:r>
            <a:endParaRPr lang="en-US" sz="32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ts val="3795"/>
              </a:lnSpc>
              <a:defRPr/>
            </a:pPr>
            <a:r>
              <a:rPr lang="bn-BD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bn-BD" sz="32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বাংলাবাজার</a:t>
            </a:r>
            <a:r>
              <a:rPr lang="en-US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সঃ</a:t>
            </a:r>
            <a:r>
              <a:rPr lang="en-US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বাঃ</a:t>
            </a:r>
            <a:r>
              <a:rPr lang="en-US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 </a:t>
            </a:r>
            <a:r>
              <a:rPr lang="bn-BD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ঢাকা</a:t>
            </a:r>
            <a:r>
              <a:rPr lang="bn-BD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2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24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isratmimmu1974@gmail.com.</a:t>
            </a:r>
            <a:endParaRPr lang="bn-BD" sz="24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73553" y="4013987"/>
            <a:ext cx="4572000" cy="206210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শ্রেণী-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৭ম</a:t>
            </a:r>
            <a:endParaRPr lang="bn-BD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 ১ম পত্র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  <a:endParaRPr lang="en-US" sz="3200" b="1" u="sng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০ মিনিট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১৬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-০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৭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-২০২০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ইং.</a:t>
            </a:r>
            <a:endParaRPr lang="bn-BD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6790" y="1149453"/>
            <a:ext cx="2277710" cy="24302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72763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3776" y="610338"/>
            <a:ext cx="6477000" cy="76944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4400" b="1" spc="-15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4400" b="1" spc="-15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400" b="1" spc="-15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4400" b="1" spc="-15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  <a:endParaRPr lang="en-US" sz="4400" b="1" spc="-15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5090" y="5411551"/>
            <a:ext cx="9692640" cy="92333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ভিডিওতে কী ঝরে পড়ার কথা বলা হয়েছে?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Objec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833635"/>
              </p:ext>
            </p:extLst>
          </p:nvPr>
        </p:nvGraphicFramePr>
        <p:xfrm>
          <a:off x="5638800" y="304165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38800" y="304165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29022" y="5461681"/>
            <a:ext cx="3012720" cy="9144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শ্রাবণের ধারা</a:t>
            </a: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8620" y="5439465"/>
            <a:ext cx="5373241" cy="9144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শ্রাবণে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ধারা কখন ঝরে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6788" y="5451186"/>
            <a:ext cx="2103120" cy="9144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শ্রাবণে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4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5" grpId="0" animBg="1"/>
      <p:bldP spid="5" grpId="1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02857" y="578223"/>
            <a:ext cx="10002124" cy="5530692"/>
            <a:chOff x="1237327" y="679070"/>
            <a:chExt cx="10002124" cy="536261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7327" y="1636138"/>
              <a:ext cx="10002124" cy="440554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237327" y="679070"/>
              <a:ext cx="10002124" cy="9570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4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শ্রাবণে </a:t>
              </a:r>
              <a:endPara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31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99683C-9530-40DC-8873-A2892D997796}"/>
              </a:ext>
            </a:extLst>
          </p:cNvPr>
          <p:cNvSpPr txBox="1"/>
          <p:nvPr/>
        </p:nvSpPr>
        <p:spPr>
          <a:xfrm>
            <a:off x="819441" y="707693"/>
            <a:ext cx="2766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16AC2A-6FCB-4D14-AFBA-7820A131F422}"/>
              </a:ext>
            </a:extLst>
          </p:cNvPr>
          <p:cNvSpPr txBox="1"/>
          <p:nvPr/>
        </p:nvSpPr>
        <p:spPr>
          <a:xfrm>
            <a:off x="1120569" y="2348751"/>
            <a:ext cx="607877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spc="14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bn-IN" sz="4400" spc="14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spc="14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শেষে শিক্ষার্থীরা</a:t>
            </a:r>
            <a:r>
              <a:rPr lang="bn-IN" sz="4400" spc="14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...</a:t>
            </a:r>
            <a:r>
              <a:rPr lang="bn-BD" sz="4400" spc="14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307505" y="1465513"/>
            <a:ext cx="10591800" cy="76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23953" y="2450065"/>
            <a:ext cx="8458200" cy="36576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n-IN" sz="3200" b="1" i="0" u="none" strike="noStrike" kern="1200" cap="none" spc="0" baseline="0" dirty="0">
                <a:solidFill>
                  <a:srgbClr val="000000"/>
                </a:solidFill>
                <a:uFillTx/>
                <a:latin typeface="NikoshBAN" pitchFamily="2"/>
                <a:cs typeface="NikoshBAN" pitchFamily="2"/>
              </a:rPr>
              <a:t>     </a:t>
            </a:r>
            <a:endParaRPr lang="bn-IN" sz="3200" b="1" i="0" u="none" strike="noStrike" kern="1200" cap="none" spc="0" baseline="0" dirty="0" smtClean="0">
              <a:solidFill>
                <a:srgbClr val="000000"/>
              </a:solidFill>
              <a:uFillTx/>
              <a:latin typeface="NikoshBAN" pitchFamily="2"/>
              <a:cs typeface="NikoshBAN" pitchFamily="2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bn-IN" sz="1200" b="1" i="0" u="none" strike="noStrike" kern="1200" cap="none" spc="0" baseline="0" dirty="0" smtClean="0">
              <a:solidFill>
                <a:srgbClr val="000000"/>
              </a:solidFill>
              <a:uFillTx/>
              <a:latin typeface="NikoshBAN" pitchFamily="2"/>
              <a:cs typeface="NikoshBAN" pitchFamily="2"/>
            </a:endParaRPr>
          </a:p>
          <a:p>
            <a:r>
              <a:rPr lang="bn-IN" sz="3200" b="1" dirty="0" smtClean="0">
                <a:solidFill>
                  <a:srgbClr val="000000"/>
                </a:solidFill>
                <a:latin typeface="NikoshBAN" pitchFamily="2"/>
                <a:cs typeface="NikoshBAN" pitchFamily="2"/>
              </a:rPr>
              <a:t>১.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কবি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পরিচিতি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বলতে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পারবে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;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কবিতাটি শুদ্ধ উচ্চারণে পড়তে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;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নতুন শব্দগুলো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প্রয়োগ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ে বাক্য গঠন করতে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পারবে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;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বর্ষাকালের প্রাকৃতিক পরিবেশ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বিশ্লেষণ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করতে পারবে।  </a:t>
            </a: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bn-IN" sz="3200" b="1" i="0" u="none" strike="noStrike" kern="1200" cap="none" spc="0" baseline="0" dirty="0" smtClean="0">
              <a:solidFill>
                <a:srgbClr val="000000"/>
              </a:solidFill>
              <a:uFillTx/>
              <a:latin typeface="NikoshBAN" pitchFamily="2"/>
              <a:cs typeface="NikoshBAN" pitchFamily="2"/>
            </a:endParaRPr>
          </a:p>
          <a:p>
            <a:pP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n-BD" sz="3200" b="1" dirty="0" smtClean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ea typeface="Calibri"/>
              <a:cs typeface="NikoshBAN" pitchFamily="2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bn-IN" sz="3200" b="1" i="0" u="none" strike="noStrike" kern="1200" cap="none" spc="0" baseline="0" dirty="0">
              <a:solidFill>
                <a:srgbClr val="000000"/>
              </a:solidFill>
              <a:uFillTx/>
              <a:latin typeface="NikoshBAN" pitchFamily="2"/>
              <a:cs typeface="NikoshBAN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55104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4790051" y="229700"/>
            <a:ext cx="2667000" cy="745587"/>
          </a:xfrm>
          <a:prstGeom prst="horizontalScroll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কবি পরিচিতি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18203690"/>
              </p:ext>
            </p:extLst>
          </p:nvPr>
        </p:nvGraphicFramePr>
        <p:xfrm>
          <a:off x="2055050" y="1434905"/>
          <a:ext cx="8382000" cy="466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76162193"/>
              </p:ext>
            </p:extLst>
          </p:nvPr>
        </p:nvGraphicFramePr>
        <p:xfrm>
          <a:off x="2139443" y="1322202"/>
          <a:ext cx="8382000" cy="4622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Up Arrow Callout 5"/>
          <p:cNvSpPr/>
          <p:nvPr/>
        </p:nvSpPr>
        <p:spPr>
          <a:xfrm>
            <a:off x="5187464" y="5078437"/>
            <a:ext cx="2209800" cy="1174650"/>
          </a:xfrm>
          <a:prstGeom prst="upArrowCallout">
            <a:avLst>
              <a:gd name="adj1" fmla="val 25000"/>
              <a:gd name="adj2" fmla="val 25000"/>
              <a:gd name="adj3" fmla="val 18678"/>
              <a:gd name="adj4" fmla="val 64977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সুকুমার রায়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উহ্যনাম পণ্ডিত)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97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2DD50B-8C4B-4DC6-BC32-793B898F6D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EF2DD50B-8C4B-4DC6-BC32-793B898F6D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EF2DD50B-8C4B-4DC6-BC32-793B898F6D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EF2DD50B-8C4B-4DC6-BC32-793B898F6D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B4BB60-3D4F-478E-A376-7CDB6C606B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43B4BB60-3D4F-478E-A376-7CDB6C606B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43B4BB60-3D4F-478E-A376-7CDB6C606B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43B4BB60-3D4F-478E-A376-7CDB6C606B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0898E1-F2C2-4765-A77D-42DFB2D4E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A50898E1-F2C2-4765-A77D-42DFB2D4E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A50898E1-F2C2-4765-A77D-42DFB2D4E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A50898E1-F2C2-4765-A77D-42DFB2D4E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23436F8-85B3-496E-8EE2-BC46B75FF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C23436F8-85B3-496E-8EE2-BC46B75FF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C23436F8-85B3-496E-8EE2-BC46B75FF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C23436F8-85B3-496E-8EE2-BC46B75FFC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F5E951-8C8C-4423-83BC-7461B03390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26F5E951-8C8C-4423-83BC-7461B03390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26F5E951-8C8C-4423-83BC-7461B03390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26F5E951-8C8C-4423-83BC-7461B03390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61E548-EF65-402B-B113-6B435F665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6961E548-EF65-402B-B113-6B435F665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graphicEl>
                                              <a:dgm id="{6961E548-EF65-402B-B113-6B435F665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6961E548-EF65-402B-B113-6B435F665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064E42-98B7-486F-9520-4EEFACB0F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6064E42-98B7-486F-9520-4EEFACB0F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6064E42-98B7-486F-9520-4EEFACB0F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6064E42-98B7-486F-9520-4EEFACB0F2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E1F2A4-1218-459E-BE8D-CD81539696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AE1F2A4-1218-459E-BE8D-CD81539696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7AE1F2A4-1218-459E-BE8D-CD81539696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graphicEl>
                                              <a:dgm id="{7AE1F2A4-1218-459E-BE8D-CD81539696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8188A8E-B6B1-4B4D-BCA7-9C8F0ADE8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C8188A8E-B6B1-4B4D-BCA7-9C8F0ADE8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C8188A8E-B6B1-4B4D-BCA7-9C8F0ADE8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C8188A8E-B6B1-4B4D-BCA7-9C8F0ADE89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8E1875-6A46-4C67-8F5E-F442AB766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B68E1875-6A46-4C67-8F5E-F442AB766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graphicEl>
                                              <a:dgm id="{B68E1875-6A46-4C67-8F5E-F442AB766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>
                                            <p:graphicEl>
                                              <a:dgm id="{B68E1875-6A46-4C67-8F5E-F442AB7668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3E0A20-88D7-419B-A325-3C2418B1B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9E3E0A20-88D7-419B-A325-3C2418B1B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9E3E0A20-88D7-419B-A325-3C2418B1B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9E3E0A20-88D7-419B-A325-3C2418B1B0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Callout 6"/>
          <p:cNvSpPr/>
          <p:nvPr/>
        </p:nvSpPr>
        <p:spPr>
          <a:xfrm rot="18099529">
            <a:off x="886427" y="1262507"/>
            <a:ext cx="2514600" cy="164219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কবির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সাহিত্য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620986" y="578222"/>
            <a:ext cx="6347370" cy="5525211"/>
            <a:chOff x="4056212" y="425850"/>
            <a:chExt cx="6347370" cy="536830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0476" y="425850"/>
              <a:ext cx="2139439" cy="266715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30928" y="3106270"/>
              <a:ext cx="2139439" cy="264334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02428" y="3039035"/>
              <a:ext cx="2164152" cy="275511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07255" y="443384"/>
              <a:ext cx="2096327" cy="264962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6212" y="443756"/>
              <a:ext cx="2110397" cy="264924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4598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6770" y="1582675"/>
            <a:ext cx="10591796" cy="157852"/>
          </a:xfrm>
          <a:prstGeom prst="rect">
            <a:avLst/>
          </a:prstGeom>
          <a:solidFill>
            <a:srgbClr val="A6A6A6"/>
          </a:solidFill>
          <a:ln w="12701" cap="flat">
            <a:solidFill>
              <a:srgbClr val="7F7F7F"/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Rectangle: Diagonal Corners Rounded 1"/>
          <p:cNvSpPr/>
          <p:nvPr/>
        </p:nvSpPr>
        <p:spPr>
          <a:xfrm>
            <a:off x="967590" y="728663"/>
            <a:ext cx="4695078" cy="776283"/>
          </a:xfrm>
          <a:custGeom>
            <a:avLst>
              <a:gd name="f9" fmla="val 50000"/>
              <a:gd name="f10" fmla="val 5000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50000"/>
              <a:gd name="f10" fmla="val 5000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8 0 f37"/>
              <a:gd name="f40" fmla="+- f27 0 f38"/>
              <a:gd name="f41" fmla="*/ f37 29289 1"/>
              <a:gd name="f42" fmla="*/ f38 29289 1"/>
              <a:gd name="f43" fmla="*/ f37 f24 1"/>
              <a:gd name="f44" fmla="*/ f38 f24 1"/>
              <a:gd name="f45" fmla="*/ f41 1 100000"/>
              <a:gd name="f46" fmla="*/ f42 1 100000"/>
              <a:gd name="f47" fmla="*/ f40 f24 1"/>
              <a:gd name="f48" fmla="*/ f39 f24 1"/>
              <a:gd name="f49" fmla="+- f45 0 f46"/>
              <a:gd name="f50" fmla="?: f49 f45 f46"/>
              <a:gd name="f51" fmla="+- f27 0 f50"/>
              <a:gd name="f52" fmla="+- f28 0 f50"/>
              <a:gd name="f53" fmla="*/ f50 f24 1"/>
              <a:gd name="f54" fmla="*/ f51 f24 1"/>
              <a:gd name="f55" fmla="*/ f5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3" r="f54" b="f55"/>
            <a:pathLst>
              <a:path>
                <a:moveTo>
                  <a:pt x="f43" y="f29"/>
                </a:moveTo>
                <a:lnTo>
                  <a:pt x="f47" y="f29"/>
                </a:lnTo>
                <a:arcTo wR="f44" hR="f44" stAng="f4" swAng="f3"/>
                <a:lnTo>
                  <a:pt x="f32" y="f48"/>
                </a:lnTo>
                <a:arcTo wR="f43" hR="f43" stAng="f8" swAng="f3"/>
                <a:lnTo>
                  <a:pt x="f44" y="f33"/>
                </a:lnTo>
                <a:arcTo wR="f44" hR="f44" stAng="f3" swAng="f3"/>
                <a:lnTo>
                  <a:pt x="f29" y="f43"/>
                </a:lnTo>
                <a:arcTo wR="f43" hR="f43" stAng="f2" swAng="f3"/>
                <a:close/>
              </a:path>
            </a:pathLst>
          </a:custGeom>
          <a:noFill/>
          <a:ln w="12701" cap="flat">
            <a:solidFill>
              <a:srgbClr val="41719C"/>
            </a:solidFill>
            <a:prstDash val="solid"/>
            <a:miter/>
          </a:ln>
          <a:effectLst>
            <a:outerShdw dist="38096" dir="81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n-IN" sz="4800" b="1" i="0" u="none" strike="noStrike" kern="1200" cap="none" spc="0" baseline="0" dirty="0">
                <a:solidFill>
                  <a:srgbClr val="002060"/>
                </a:solidFill>
                <a:uFillTx/>
                <a:latin typeface="NikoshBAN" pitchFamily="2"/>
                <a:cs typeface="NikoshBAN" pitchFamily="2"/>
              </a:rPr>
              <a:t>একক কাজ</a:t>
            </a:r>
            <a:r>
              <a:rPr lang="en-US" sz="4800" b="1" i="0" u="none" strike="noStrike" kern="1200" cap="none" spc="0" baseline="0" dirty="0">
                <a:solidFill>
                  <a:srgbClr val="002060"/>
                </a:solidFill>
                <a:uFillTx/>
                <a:latin typeface="NikoshBAN" pitchFamily="2"/>
                <a:cs typeface="NikoshBAN" pitchFamily="2"/>
              </a:rPr>
              <a:t>-০৫ </a:t>
            </a:r>
            <a:r>
              <a:rPr lang="en-US" sz="4800" b="1" i="0" u="none" strike="noStrike" kern="1200" cap="none" spc="0" baseline="0" dirty="0" err="1">
                <a:solidFill>
                  <a:srgbClr val="002060"/>
                </a:solidFill>
                <a:uFillTx/>
                <a:latin typeface="NikoshBAN" pitchFamily="2"/>
                <a:cs typeface="NikoshBAN" pitchFamily="2"/>
              </a:rPr>
              <a:t>মিনিট</a:t>
            </a:r>
            <a:endParaRPr lang="en-US" sz="4800" b="1" i="0" u="none" strike="noStrike" kern="1200" cap="none" spc="0" baseline="0" dirty="0">
              <a:solidFill>
                <a:srgbClr val="002060"/>
              </a:solidFill>
              <a:uFillTx/>
              <a:latin typeface="NikoshBAN" pitchFamily="2"/>
              <a:cs typeface="NikoshBAN" pitchFamily="2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949877" y="2264897"/>
            <a:ext cx="6766560" cy="3762056"/>
            <a:chOff x="2176153" y="2194564"/>
            <a:chExt cx="6766560" cy="3635443"/>
          </a:xfrm>
        </p:grpSpPr>
        <p:sp>
          <p:nvSpPr>
            <p:cNvPr id="2" name="Rectangle 1"/>
            <p:cNvSpPr/>
            <p:nvPr/>
          </p:nvSpPr>
          <p:spPr>
            <a:xfrm>
              <a:off x="2176153" y="4572001"/>
              <a:ext cx="6766560" cy="125800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কবি সুকুমার রায়  সম্পর্কে পাঁচটি বাক্য লেখ ।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050" name="Picture 2" descr="সুকুমার রায়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9670" y="2194564"/>
              <a:ext cx="3923933" cy="237743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981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493</Words>
  <Application>Microsoft Office PowerPoint</Application>
  <PresentationFormat>Widescreen</PresentationFormat>
  <Paragraphs>107</Paragraphs>
  <Slides>25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NikoshBAN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130</cp:revision>
  <dcterms:created xsi:type="dcterms:W3CDTF">2020-07-11T12:19:12Z</dcterms:created>
  <dcterms:modified xsi:type="dcterms:W3CDTF">2020-07-17T13:54:23Z</dcterms:modified>
</cp:coreProperties>
</file>