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6" r:id="rId4"/>
    <p:sldId id="261" r:id="rId5"/>
    <p:sldId id="262" r:id="rId6"/>
    <p:sldId id="263" r:id="rId7"/>
    <p:sldId id="267" r:id="rId8"/>
    <p:sldId id="268" r:id="rId9"/>
    <p:sldId id="269" r:id="rId10"/>
    <p:sldId id="271" r:id="rId11"/>
    <p:sldId id="272" r:id="rId12"/>
    <p:sldId id="270" r:id="rId13"/>
    <p:sldId id="273" r:id="rId14"/>
    <p:sldId id="274" r:id="rId15"/>
    <p:sldId id="275" r:id="rId16"/>
    <p:sldId id="276" r:id="rId17"/>
    <p:sldId id="277" r:id="rId18"/>
    <p:sldId id="278"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19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6AD1F5-1D70-4809-B433-5DEA846E9799}"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5BD9B-A1D3-4728-96F6-BF40E34C304F}" type="slidenum">
              <a:rPr lang="en-US" smtClean="0"/>
              <a:t>‹#›</a:t>
            </a:fld>
            <a:endParaRPr lang="en-US"/>
          </a:p>
        </p:txBody>
      </p:sp>
    </p:spTree>
    <p:extLst>
      <p:ext uri="{BB962C8B-B14F-4D97-AF65-F5344CB8AC3E}">
        <p14:creationId xmlns:p14="http://schemas.microsoft.com/office/powerpoint/2010/main" val="191780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AD1F5-1D70-4809-B433-5DEA846E9799}"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5BD9B-A1D3-4728-96F6-BF40E34C304F}" type="slidenum">
              <a:rPr lang="en-US" smtClean="0"/>
              <a:t>‹#›</a:t>
            </a:fld>
            <a:endParaRPr lang="en-US"/>
          </a:p>
        </p:txBody>
      </p:sp>
    </p:spTree>
    <p:extLst>
      <p:ext uri="{BB962C8B-B14F-4D97-AF65-F5344CB8AC3E}">
        <p14:creationId xmlns:p14="http://schemas.microsoft.com/office/powerpoint/2010/main" val="173211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AD1F5-1D70-4809-B433-5DEA846E9799}"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5BD9B-A1D3-4728-96F6-BF40E34C304F}" type="slidenum">
              <a:rPr lang="en-US" smtClean="0"/>
              <a:t>‹#›</a:t>
            </a:fld>
            <a:endParaRPr lang="en-US"/>
          </a:p>
        </p:txBody>
      </p:sp>
    </p:spTree>
    <p:extLst>
      <p:ext uri="{BB962C8B-B14F-4D97-AF65-F5344CB8AC3E}">
        <p14:creationId xmlns:p14="http://schemas.microsoft.com/office/powerpoint/2010/main" val="426165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AD1F5-1D70-4809-B433-5DEA846E9799}"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5BD9B-A1D3-4728-96F6-BF40E34C304F}" type="slidenum">
              <a:rPr lang="en-US" smtClean="0"/>
              <a:t>‹#›</a:t>
            </a:fld>
            <a:endParaRPr lang="en-US"/>
          </a:p>
        </p:txBody>
      </p:sp>
    </p:spTree>
    <p:extLst>
      <p:ext uri="{BB962C8B-B14F-4D97-AF65-F5344CB8AC3E}">
        <p14:creationId xmlns:p14="http://schemas.microsoft.com/office/powerpoint/2010/main" val="288166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6AD1F5-1D70-4809-B433-5DEA846E9799}"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5BD9B-A1D3-4728-96F6-BF40E34C304F}" type="slidenum">
              <a:rPr lang="en-US" smtClean="0"/>
              <a:t>‹#›</a:t>
            </a:fld>
            <a:endParaRPr lang="en-US"/>
          </a:p>
        </p:txBody>
      </p:sp>
    </p:spTree>
    <p:extLst>
      <p:ext uri="{BB962C8B-B14F-4D97-AF65-F5344CB8AC3E}">
        <p14:creationId xmlns:p14="http://schemas.microsoft.com/office/powerpoint/2010/main" val="379850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6AD1F5-1D70-4809-B433-5DEA846E9799}" type="datetimeFigureOut">
              <a:rPr lang="en-US" smtClean="0"/>
              <a:t>7/18/2020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5BD9B-A1D3-4728-96F6-BF40E34C304F}" type="slidenum">
              <a:rPr lang="en-US" smtClean="0"/>
              <a:t>‹#›</a:t>
            </a:fld>
            <a:endParaRPr lang="en-US"/>
          </a:p>
        </p:txBody>
      </p:sp>
    </p:spTree>
    <p:extLst>
      <p:ext uri="{BB962C8B-B14F-4D97-AF65-F5344CB8AC3E}">
        <p14:creationId xmlns:p14="http://schemas.microsoft.com/office/powerpoint/2010/main" val="264993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6AD1F5-1D70-4809-B433-5DEA846E9799}" type="datetimeFigureOut">
              <a:rPr lang="en-US" smtClean="0"/>
              <a:t>7/18/2020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A5BD9B-A1D3-4728-96F6-BF40E34C304F}" type="slidenum">
              <a:rPr lang="en-US" smtClean="0"/>
              <a:t>‹#›</a:t>
            </a:fld>
            <a:endParaRPr lang="en-US"/>
          </a:p>
        </p:txBody>
      </p:sp>
    </p:spTree>
    <p:extLst>
      <p:ext uri="{BB962C8B-B14F-4D97-AF65-F5344CB8AC3E}">
        <p14:creationId xmlns:p14="http://schemas.microsoft.com/office/powerpoint/2010/main" val="55784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6AD1F5-1D70-4809-B433-5DEA846E9799}" type="datetimeFigureOut">
              <a:rPr lang="en-US" smtClean="0"/>
              <a:t>7/18/2020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A5BD9B-A1D3-4728-96F6-BF40E34C304F}" type="slidenum">
              <a:rPr lang="en-US" smtClean="0"/>
              <a:t>‹#›</a:t>
            </a:fld>
            <a:endParaRPr lang="en-US"/>
          </a:p>
        </p:txBody>
      </p:sp>
    </p:spTree>
    <p:extLst>
      <p:ext uri="{BB962C8B-B14F-4D97-AF65-F5344CB8AC3E}">
        <p14:creationId xmlns:p14="http://schemas.microsoft.com/office/powerpoint/2010/main" val="140657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AD1F5-1D70-4809-B433-5DEA846E9799}" type="datetimeFigureOut">
              <a:rPr lang="en-US" smtClean="0"/>
              <a:t>7/18/2020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A5BD9B-A1D3-4728-96F6-BF40E34C304F}" type="slidenum">
              <a:rPr lang="en-US" smtClean="0"/>
              <a:t>‹#›</a:t>
            </a:fld>
            <a:endParaRPr lang="en-US"/>
          </a:p>
        </p:txBody>
      </p:sp>
    </p:spTree>
    <p:extLst>
      <p:ext uri="{BB962C8B-B14F-4D97-AF65-F5344CB8AC3E}">
        <p14:creationId xmlns:p14="http://schemas.microsoft.com/office/powerpoint/2010/main" val="276663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AD1F5-1D70-4809-B433-5DEA846E9799}" type="datetimeFigureOut">
              <a:rPr lang="en-US" smtClean="0"/>
              <a:t>7/18/2020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5BD9B-A1D3-4728-96F6-BF40E34C304F}" type="slidenum">
              <a:rPr lang="en-US" smtClean="0"/>
              <a:t>‹#›</a:t>
            </a:fld>
            <a:endParaRPr lang="en-US"/>
          </a:p>
        </p:txBody>
      </p:sp>
    </p:spTree>
    <p:extLst>
      <p:ext uri="{BB962C8B-B14F-4D97-AF65-F5344CB8AC3E}">
        <p14:creationId xmlns:p14="http://schemas.microsoft.com/office/powerpoint/2010/main" val="92899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AD1F5-1D70-4809-B433-5DEA846E9799}" type="datetimeFigureOut">
              <a:rPr lang="en-US" smtClean="0"/>
              <a:t>7/18/2020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5BD9B-A1D3-4728-96F6-BF40E34C304F}" type="slidenum">
              <a:rPr lang="en-US" smtClean="0"/>
              <a:t>‹#›</a:t>
            </a:fld>
            <a:endParaRPr lang="en-US"/>
          </a:p>
        </p:txBody>
      </p:sp>
    </p:spTree>
    <p:extLst>
      <p:ext uri="{BB962C8B-B14F-4D97-AF65-F5344CB8AC3E}">
        <p14:creationId xmlns:p14="http://schemas.microsoft.com/office/powerpoint/2010/main" val="228252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C8D7D7"/>
            </a:gs>
            <a:gs pos="33744">
              <a:srgbClr val="DDDDBF"/>
            </a:gs>
            <a:gs pos="0">
              <a:schemeClr val="accent4">
                <a:lumMod val="40000"/>
                <a:lumOff val="60000"/>
              </a:schemeClr>
            </a:gs>
            <a:gs pos="74000">
              <a:schemeClr val="accent1">
                <a:lumMod val="45000"/>
                <a:lumOff val="55000"/>
              </a:schemeClr>
            </a:gs>
            <a:gs pos="83000">
              <a:schemeClr val="accent2"/>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AD1F5-1D70-4809-B433-5DEA846E9799}" type="datetimeFigureOut">
              <a:rPr lang="en-US" smtClean="0"/>
              <a:t>7/18/2020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5BD9B-A1D3-4728-96F6-BF40E34C304F}" type="slidenum">
              <a:rPr lang="en-US" smtClean="0"/>
              <a:t>‹#›</a:t>
            </a:fld>
            <a:endParaRPr lang="en-US"/>
          </a:p>
        </p:txBody>
      </p:sp>
    </p:spTree>
    <p:extLst>
      <p:ext uri="{BB962C8B-B14F-4D97-AF65-F5344CB8AC3E}">
        <p14:creationId xmlns:p14="http://schemas.microsoft.com/office/powerpoint/2010/main" val="11045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8646" y="1463038"/>
            <a:ext cx="6450677" cy="1569660"/>
          </a:xfrm>
          <a:prstGeom prst="rect">
            <a:avLst/>
          </a:prstGeom>
          <a:noFill/>
        </p:spPr>
        <p:txBody>
          <a:bodyPr wrap="square" rtlCol="0">
            <a:spAutoFit/>
          </a:bodyPr>
          <a:lstStyle/>
          <a:p>
            <a:r>
              <a:rPr lang="bn-IN" sz="9600" dirty="0" smtClean="0">
                <a:latin typeface="NikoshBAN" panose="02000000000000000000" pitchFamily="2" charset="0"/>
                <a:cs typeface="NikoshBAN" panose="02000000000000000000" pitchFamily="2" charset="0"/>
              </a:rPr>
              <a:t>স্বাগতম</a:t>
            </a:r>
            <a:endParaRPr lang="en-US" sz="96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3184"/>
          </a:xfrm>
          <a:prstGeom prst="rect">
            <a:avLst/>
          </a:prstGeom>
          <a:ln w="76200">
            <a:solidFill>
              <a:schemeClr val="tx1"/>
            </a:solidFill>
          </a:ln>
        </p:spPr>
      </p:pic>
      <p:sp>
        <p:nvSpPr>
          <p:cNvPr id="5" name="TextBox 4"/>
          <p:cNvSpPr txBox="1"/>
          <p:nvPr/>
        </p:nvSpPr>
        <p:spPr>
          <a:xfrm>
            <a:off x="2823556" y="2460566"/>
            <a:ext cx="6544887" cy="3154710"/>
          </a:xfrm>
          <a:prstGeom prst="rect">
            <a:avLst/>
          </a:prstGeom>
          <a:noFill/>
        </p:spPr>
        <p:txBody>
          <a:bodyPr wrap="square" rtlCol="0">
            <a:spAutoFit/>
          </a:bodyPr>
          <a:lstStyle/>
          <a:p>
            <a:pPr algn="ctr"/>
            <a:r>
              <a:rPr lang="bn-IN" sz="19900" b="1" dirty="0" smtClean="0">
                <a:ln w="76200">
                  <a:solidFill>
                    <a:srgbClr val="C00000"/>
                  </a:solidFill>
                  <a:prstDash val="solid"/>
                </a:ln>
                <a:solidFill>
                  <a:schemeClr val="bg1"/>
                </a:solidFill>
                <a:latin typeface="NikoshBAN" panose="02000000000000000000" pitchFamily="2" charset="0"/>
                <a:cs typeface="NikoshBAN" panose="02000000000000000000" pitchFamily="2" charset="0"/>
              </a:rPr>
              <a:t>স্বাগতম</a:t>
            </a:r>
            <a:endParaRPr lang="en-US" sz="19900" b="1" dirty="0">
              <a:ln w="76200">
                <a:solidFill>
                  <a:srgbClr val="C00000"/>
                </a:solidFill>
                <a:prstDash val="solid"/>
              </a:ln>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7092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9" y="1107996"/>
            <a:ext cx="9406394" cy="3962768"/>
          </a:xfrm>
          <a:prstGeom prst="rect">
            <a:avLst/>
          </a:prstGeom>
          <a:ln w="76200">
            <a:solidFill>
              <a:schemeClr val="tx1"/>
            </a:solidFill>
          </a:ln>
        </p:spPr>
      </p:pic>
      <p:sp>
        <p:nvSpPr>
          <p:cNvPr id="7" name="TextBox 6"/>
          <p:cNvSpPr txBox="1"/>
          <p:nvPr/>
        </p:nvSpPr>
        <p:spPr>
          <a:xfrm>
            <a:off x="2348345" y="5245196"/>
            <a:ext cx="9551868" cy="1446550"/>
          </a:xfrm>
          <a:prstGeom prst="rect">
            <a:avLst/>
          </a:prstGeom>
          <a:solidFill>
            <a:schemeClr val="accent4">
              <a:lumMod val="20000"/>
              <a:lumOff val="80000"/>
            </a:schemeClr>
          </a:solidFill>
          <a:ln w="57150">
            <a:solidFill>
              <a:schemeClr val="tx1"/>
            </a:solidFill>
          </a:ln>
        </p:spPr>
        <p:txBody>
          <a:bodyPr wrap="square" rtlCol="0">
            <a:spAutoFit/>
          </a:bodyPr>
          <a:lstStyle/>
          <a:p>
            <a:r>
              <a:rPr lang="en-US" sz="8800" dirty="0" smtClean="0">
                <a:solidFill>
                  <a:srgbClr val="002060"/>
                </a:solidFill>
                <a:latin typeface="NikoshBAN" panose="02000000000000000000" pitchFamily="2" charset="0"/>
                <a:cs typeface="NikoshBAN" panose="02000000000000000000" pitchFamily="2" charset="0"/>
              </a:rPr>
              <a:t>      </a:t>
            </a:r>
            <a:r>
              <a:rPr lang="bn-IN" sz="6000" b="1" dirty="0" smtClean="0">
                <a:latin typeface="NikoshBAN" panose="02000000000000000000" pitchFamily="2" charset="0"/>
                <a:cs typeface="NikoshBAN" panose="02000000000000000000" pitchFamily="2" charset="0"/>
              </a:rPr>
              <a:t>নাখলার খন্ডযুদ্ধ</a:t>
            </a:r>
            <a:endParaRPr lang="en-US" sz="6000" b="1" dirty="0">
              <a:latin typeface="NikoshBAN" panose="02000000000000000000" pitchFamily="2" charset="0"/>
              <a:cs typeface="NikoshBAN" panose="02000000000000000000" pitchFamily="2" charset="0"/>
            </a:endParaRPr>
          </a:p>
        </p:txBody>
      </p:sp>
      <p:sp>
        <p:nvSpPr>
          <p:cNvPr id="5" name="TextBox 4"/>
          <p:cNvSpPr txBox="1"/>
          <p:nvPr/>
        </p:nvSpPr>
        <p:spPr>
          <a:xfrm>
            <a:off x="-49876" y="0"/>
            <a:ext cx="9759141" cy="1107996"/>
          </a:xfrm>
          <a:prstGeom prst="rect">
            <a:avLst/>
          </a:prstGeom>
          <a:noFill/>
        </p:spPr>
        <p:txBody>
          <a:bodyPr wrap="square" rtlCol="0">
            <a:spAutoFit/>
          </a:bodyPr>
          <a:lstStyle/>
          <a:p>
            <a:r>
              <a:rPr lang="bn-IN" sz="6600" b="1" u="sng" dirty="0" smtClean="0">
                <a:latin typeface="NikoshBAN" panose="02000000000000000000" pitchFamily="2" charset="0"/>
                <a:cs typeface="NikoshBAN" panose="02000000000000000000" pitchFamily="2" charset="0"/>
              </a:rPr>
              <a:t>বদরের যুদ্ধের কারণ সমূহ</a:t>
            </a:r>
            <a:r>
              <a:rPr lang="en-US" sz="6600" b="1" u="sng"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58103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386" y="5503025"/>
            <a:ext cx="11546378" cy="923330"/>
          </a:xfrm>
          <a:prstGeom prst="rect">
            <a:avLst/>
          </a:prstGeom>
          <a:solidFill>
            <a:schemeClr val="accent4">
              <a:lumMod val="20000"/>
              <a:lumOff val="80000"/>
            </a:schemeClr>
          </a:solidFill>
          <a:ln w="76200">
            <a:solidFill>
              <a:schemeClr val="tx1"/>
            </a:solidFill>
          </a:ln>
        </p:spPr>
        <p:txBody>
          <a:bodyPr wrap="square" rtlCol="0">
            <a:spAutoFit/>
          </a:bodyPr>
          <a:lstStyle/>
          <a:p>
            <a:r>
              <a:rPr lang="bn-IN" sz="5400" dirty="0" smtClean="0">
                <a:latin typeface="NikoshBAN" panose="02000000000000000000" pitchFamily="2" charset="0"/>
                <a:cs typeface="NikoshBAN" panose="02000000000000000000" pitchFamily="2" charset="0"/>
              </a:rPr>
              <a:t>  </a:t>
            </a:r>
            <a:r>
              <a:rPr lang="bn-IN" sz="5400" b="1" dirty="0" smtClean="0">
                <a:latin typeface="NikoshBAN" panose="02000000000000000000" pitchFamily="2" charset="0"/>
                <a:cs typeface="NikoshBAN" panose="02000000000000000000" pitchFamily="2" charset="0"/>
              </a:rPr>
              <a:t>আবু সুফিয়ানের কাফেলা আক্রমনের মিথ্যা গুজব</a:t>
            </a:r>
            <a:endParaRPr lang="en-US" sz="5400" b="1" dirty="0">
              <a:latin typeface="NikoshBAN" panose="02000000000000000000" pitchFamily="2" charset="0"/>
              <a:cs typeface="NikoshBAN" panose="02000000000000000000" pitchFamily="2" charset="0"/>
            </a:endParaRPr>
          </a:p>
        </p:txBody>
      </p:sp>
      <p:grpSp>
        <p:nvGrpSpPr>
          <p:cNvPr id="6" name="Group 5"/>
          <p:cNvGrpSpPr/>
          <p:nvPr/>
        </p:nvGrpSpPr>
        <p:grpSpPr>
          <a:xfrm>
            <a:off x="382386" y="0"/>
            <a:ext cx="11546378" cy="5171238"/>
            <a:chOff x="382386" y="0"/>
            <a:chExt cx="11546378" cy="517123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930" y="1101228"/>
              <a:ext cx="7730834" cy="4070010"/>
            </a:xfrm>
            <a:prstGeom prst="rect">
              <a:avLst/>
            </a:prstGeom>
          </p:spPr>
        </p:pic>
        <p:sp>
          <p:nvSpPr>
            <p:cNvPr id="4" name="TextBox 3"/>
            <p:cNvSpPr txBox="1"/>
            <p:nvPr/>
          </p:nvSpPr>
          <p:spPr>
            <a:xfrm>
              <a:off x="382386" y="0"/>
              <a:ext cx="9759141" cy="1015663"/>
            </a:xfrm>
            <a:prstGeom prst="rect">
              <a:avLst/>
            </a:prstGeom>
            <a:noFill/>
          </p:spPr>
          <p:txBody>
            <a:bodyPr wrap="square" rtlCol="0">
              <a:spAutoFit/>
            </a:bodyPr>
            <a:lstStyle/>
            <a:p>
              <a:r>
                <a:rPr lang="bn-IN" sz="6000" b="1" u="sng" dirty="0" smtClean="0">
                  <a:latin typeface="NikoshBAN" panose="02000000000000000000" pitchFamily="2" charset="0"/>
                  <a:cs typeface="NikoshBAN" panose="02000000000000000000" pitchFamily="2" charset="0"/>
                </a:rPr>
                <a:t>বদরের যুদ্ধের কারণ সমূহ</a:t>
              </a:r>
              <a:r>
                <a:rPr lang="en-US" sz="6000" b="1" u="sng" dirty="0">
                  <a:latin typeface="NikoshBAN" panose="02000000000000000000" pitchFamily="2" charset="0"/>
                  <a:cs typeface="NikoshBAN" panose="02000000000000000000" pitchFamily="2"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87" y="1101228"/>
              <a:ext cx="4271796" cy="4052663"/>
            </a:xfrm>
            <a:prstGeom prst="rect">
              <a:avLst/>
            </a:prstGeom>
          </p:spPr>
        </p:pic>
      </p:grpSp>
    </p:spTree>
    <p:extLst>
      <p:ext uri="{BB962C8B-B14F-4D97-AF65-F5344CB8AC3E}">
        <p14:creationId xmlns:p14="http://schemas.microsoft.com/office/powerpoint/2010/main" val="233575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136371" y="1496289"/>
            <a:ext cx="9784080" cy="3495503"/>
            <a:chOff x="315884" y="665019"/>
            <a:chExt cx="12192000" cy="438912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553" y="665019"/>
              <a:ext cx="6007331" cy="4389120"/>
            </a:xfrm>
            <a:prstGeom prst="rect">
              <a:avLst/>
            </a:prstGeom>
            <a:ln w="76200">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84" y="665019"/>
              <a:ext cx="6184669" cy="4389120"/>
            </a:xfrm>
            <a:prstGeom prst="rect">
              <a:avLst/>
            </a:prstGeom>
            <a:ln w="76200">
              <a:solidFill>
                <a:schemeClr val="tx1"/>
              </a:solidFill>
            </a:ln>
          </p:spPr>
        </p:pic>
      </p:grpSp>
      <p:sp>
        <p:nvSpPr>
          <p:cNvPr id="4" name="TextBox 3"/>
          <p:cNvSpPr txBox="1"/>
          <p:nvPr/>
        </p:nvSpPr>
        <p:spPr>
          <a:xfrm>
            <a:off x="1080655" y="5244591"/>
            <a:ext cx="10839796" cy="1323439"/>
          </a:xfrm>
          <a:prstGeom prst="rect">
            <a:avLst/>
          </a:prstGeom>
          <a:solidFill>
            <a:schemeClr val="accent4">
              <a:lumMod val="20000"/>
              <a:lumOff val="80000"/>
            </a:schemeClr>
          </a:solidFill>
        </p:spPr>
        <p:txBody>
          <a:bodyPr wrap="square" rtlCol="0">
            <a:spAutoFit/>
          </a:bodyPr>
          <a:lstStyle/>
          <a:p>
            <a:r>
              <a:rPr lang="bn-IN" sz="8000" dirty="0" smtClean="0">
                <a:solidFill>
                  <a:srgbClr val="00B0F0"/>
                </a:solidFill>
                <a:latin typeface="NikoshBAN" panose="02000000000000000000" pitchFamily="2" charset="0"/>
                <a:cs typeface="NikoshBAN" panose="02000000000000000000" pitchFamily="2" charset="0"/>
              </a:rPr>
              <a:t>            </a:t>
            </a:r>
            <a:r>
              <a:rPr lang="bn-IN" sz="8000" b="1" dirty="0">
                <a:latin typeface="NikoshBAN" panose="02000000000000000000" pitchFamily="2" charset="0"/>
                <a:cs typeface="NikoshBAN" panose="02000000000000000000" pitchFamily="2" charset="0"/>
              </a:rPr>
              <a:t>আ</a:t>
            </a:r>
            <a:r>
              <a:rPr lang="bn-IN" sz="8000" b="1" dirty="0" smtClean="0">
                <a:latin typeface="NikoshBAN" panose="02000000000000000000" pitchFamily="2" charset="0"/>
                <a:cs typeface="NikoshBAN" panose="02000000000000000000" pitchFamily="2" charset="0"/>
              </a:rPr>
              <a:t>র্থিক কারণ</a:t>
            </a:r>
            <a:endParaRPr lang="en-US" sz="8000" b="1" dirty="0">
              <a:latin typeface="NikoshBAN" panose="02000000000000000000" pitchFamily="2" charset="0"/>
              <a:cs typeface="NikoshBAN" panose="02000000000000000000" pitchFamily="2" charset="0"/>
            </a:endParaRPr>
          </a:p>
        </p:txBody>
      </p:sp>
      <p:sp>
        <p:nvSpPr>
          <p:cNvPr id="6" name="TextBox 5"/>
          <p:cNvSpPr txBox="1"/>
          <p:nvPr/>
        </p:nvSpPr>
        <p:spPr>
          <a:xfrm>
            <a:off x="361605" y="227827"/>
            <a:ext cx="9759141" cy="1015663"/>
          </a:xfrm>
          <a:prstGeom prst="rect">
            <a:avLst/>
          </a:prstGeom>
          <a:noFill/>
        </p:spPr>
        <p:txBody>
          <a:bodyPr wrap="square" rtlCol="0">
            <a:spAutoFit/>
          </a:bodyPr>
          <a:lstStyle/>
          <a:p>
            <a:r>
              <a:rPr lang="bn-IN" sz="6000" b="1" u="sng" dirty="0" smtClean="0">
                <a:latin typeface="NikoshBAN" panose="02000000000000000000" pitchFamily="2" charset="0"/>
                <a:cs typeface="NikoshBAN" panose="02000000000000000000" pitchFamily="2" charset="0"/>
              </a:rPr>
              <a:t>বদরের যুদ্ধের কারণ সমূহ</a:t>
            </a:r>
            <a:r>
              <a:rPr lang="en-US" sz="6000" b="1" u="sng"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56994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200" y="1662544"/>
            <a:ext cx="5872566" cy="4929444"/>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130766" y="39859"/>
            <a:ext cx="12192001" cy="1323439"/>
          </a:xfrm>
          <a:prstGeom prst="rect">
            <a:avLst/>
          </a:prstGeom>
          <a:solidFill>
            <a:schemeClr val="bg1"/>
          </a:solidFill>
          <a:ln w="76200">
            <a:solidFill>
              <a:srgbClr val="C00000"/>
            </a:solidFill>
          </a:ln>
        </p:spPr>
        <p:txBody>
          <a:bodyPr wrap="square" rtlCol="0">
            <a:spAutoFit/>
          </a:bodyPr>
          <a:lstStyle/>
          <a:p>
            <a:r>
              <a:rPr lang="bn-IN" sz="8000" dirty="0" smtClean="0">
                <a:solidFill>
                  <a:srgbClr val="0070C0"/>
                </a:solidFill>
                <a:latin typeface="NikoshBAN" panose="02000000000000000000" pitchFamily="2" charset="0"/>
                <a:cs typeface="NikoshBAN" panose="02000000000000000000" pitchFamily="2" charset="0"/>
              </a:rPr>
              <a:t>        </a:t>
            </a:r>
            <a:r>
              <a:rPr lang="bn-IN" sz="8000" dirty="0" smtClean="0">
                <a:latin typeface="NikoshBAN" panose="02000000000000000000" pitchFamily="2" charset="0"/>
                <a:cs typeface="NikoshBAN" panose="02000000000000000000" pitchFamily="2" charset="0"/>
              </a:rPr>
              <a:t>বদরের যুদ্ধের ঘটনা</a:t>
            </a:r>
            <a:endParaRPr lang="en-US" sz="8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768" y="1558636"/>
            <a:ext cx="5722778" cy="513185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0108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181" y="0"/>
            <a:ext cx="10328564" cy="6863417"/>
          </a:xfrm>
          <a:prstGeom prst="rect">
            <a:avLst/>
          </a:prstGeom>
          <a:noFill/>
        </p:spPr>
        <p:txBody>
          <a:bodyPr wrap="square" rtlCol="0">
            <a:spAutoFit/>
          </a:bodyPr>
          <a:lstStyle/>
          <a:p>
            <a:pPr marL="571500" indent="-571500">
              <a:buFont typeface="Wingdings" panose="05000000000000000000" pitchFamily="2" charset="2"/>
              <a:buChar char="q"/>
            </a:pPr>
            <a:r>
              <a:rPr lang="bn-IN" sz="3600" dirty="0" smtClean="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আবু সুফিয়ানের কাফেলা মদিনার মুসলমানদের দ্বারা আক্রান্তের মিথ্যা গুজবের সত্যতা যাচাই না করে আবু জাহেল এর নেতৃত্বে ১০০০ সৈন্য নিয়ে আবু সুফিয়ানের সাহায্যার্থে এগিয়ে আসে,</a:t>
            </a:r>
          </a:p>
          <a:p>
            <a:pPr marL="571500" indent="-571500">
              <a:buFont typeface="Wingdings" panose="05000000000000000000" pitchFamily="2" charset="2"/>
              <a:buChar char="q"/>
            </a:pPr>
            <a:r>
              <a:rPr lang="bn-IN" sz="4000" b="1" dirty="0" smtClean="0">
                <a:latin typeface="NikoshBAN" panose="02000000000000000000" pitchFamily="2" charset="0"/>
                <a:cs typeface="NikoshBAN" panose="02000000000000000000" pitchFamily="2" charset="0"/>
              </a:rPr>
              <a:t>এদিকে রাসুল (সঃ) ঐশীবাণী লাভ করেন “তোমরা আল্লাহর পথে তাদের সঙ্গে যুদ্ধ কর যারা তোমাদের সঙ্গে যুদ্ধ করে”এই বাণী প্রাপ্তির পর রাসুল (সঃ) সাহাবীদের সাথে পরামর্শ করে মাত্র ৩১৩ জন মুজাহিদদের সঙ্গে নিয়ে ৬২৪ খিস্টাব্দে ১৩ই মার্চ (১৭ই রমযান শুক্রবার দ্বিতীয় হিজরিতে) মদিনা হতে ৮০মাইল দক্ষিণ পশ্চিমে বদর প্রান্তরে রাসুল (সঃ) এর নেতৃত্বে হক ও বাতিলের প্রথম যুদ্ধ সংঘটিত হয়।</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8324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73" y="145472"/>
            <a:ext cx="6130636" cy="3975447"/>
          </a:xfrm>
          <a:prstGeom prst="rect">
            <a:avLst/>
          </a:prstGeom>
          <a:ln w="76200">
            <a:solidFill>
              <a:srgbClr val="00B050"/>
            </a:solidFill>
          </a:ln>
        </p:spPr>
      </p:pic>
      <p:sp>
        <p:nvSpPr>
          <p:cNvPr id="3" name="TextBox 2"/>
          <p:cNvSpPr txBox="1"/>
          <p:nvPr/>
        </p:nvSpPr>
        <p:spPr>
          <a:xfrm>
            <a:off x="0" y="4120920"/>
            <a:ext cx="12192000" cy="2554545"/>
          </a:xfrm>
          <a:prstGeom prst="rect">
            <a:avLst/>
          </a:prstGeom>
          <a:solidFill>
            <a:schemeClr val="accent2">
              <a:lumMod val="20000"/>
              <a:lumOff val="80000"/>
            </a:schemeClr>
          </a:solidFill>
          <a:ln w="76200">
            <a:solidFill>
              <a:srgbClr val="00B050"/>
            </a:solidFill>
          </a:ln>
        </p:spPr>
        <p:txBody>
          <a:bodyPr wrap="square" rtlCol="0">
            <a:spAutoFit/>
          </a:bodyPr>
          <a:lstStyle/>
          <a:p>
            <a:r>
              <a:rPr lang="bn-IN" sz="4000" b="1" dirty="0" smtClean="0">
                <a:latin typeface="NikoshBAN" panose="02000000000000000000" pitchFamily="2" charset="0"/>
                <a:cs typeface="NikoshBAN" panose="02000000000000000000" pitchFamily="2" charset="0"/>
              </a:rPr>
              <a:t>যুদ্ধের রিতি অনুযায়ী প্রথমে মল্লযুদ্ধ হয় ,মহানবীর নির্দেশে হযরত আমির হামজা (রাঃ),হযরত আলী (রাঃ) ও হযরত আবু ওবায়দা(রাঃ) আর কুরাইশদের পক্ষে তাদের তিন নেতা উতবা,শায়বা,এবং ওয়ালিদ বিন উতবা এর মধ্যে, যুদ্ধে কুরাইশদের তিন নেতাই শোচনীয়ভাবে পরাজিত ও নিহত হয়।</a:t>
            </a:r>
            <a:endParaRPr lang="en-US" sz="4000" b="1" dirty="0">
              <a:latin typeface="NikoshBAN" panose="02000000000000000000" pitchFamily="2" charset="0"/>
              <a:cs typeface="NikoshBAN" panose="02000000000000000000" pitchFamily="2" charset="0"/>
            </a:endParaRPr>
          </a:p>
        </p:txBody>
      </p:sp>
      <p:sp>
        <p:nvSpPr>
          <p:cNvPr id="5" name="TextBox 4"/>
          <p:cNvSpPr txBox="1"/>
          <p:nvPr/>
        </p:nvSpPr>
        <p:spPr>
          <a:xfrm>
            <a:off x="2593571" y="2920591"/>
            <a:ext cx="2360814" cy="1200329"/>
          </a:xfrm>
          <a:prstGeom prst="rect">
            <a:avLst/>
          </a:prstGeom>
          <a:noFill/>
        </p:spPr>
        <p:txBody>
          <a:bodyPr wrap="square" rtlCol="0">
            <a:spAutoFit/>
          </a:bodyPr>
          <a:lstStyle/>
          <a:p>
            <a:r>
              <a:rPr lang="bn-IN" sz="7200" dirty="0" smtClean="0">
                <a:solidFill>
                  <a:schemeClr val="bg1"/>
                </a:solidFill>
                <a:latin typeface="NikoshBAN" panose="02000000000000000000" pitchFamily="2" charset="0"/>
                <a:cs typeface="NikoshBAN" panose="02000000000000000000" pitchFamily="2" charset="0"/>
              </a:rPr>
              <a:t>মল্লযুদ্ধ</a:t>
            </a:r>
            <a:endParaRPr lang="en-US" sz="7200" dirty="0">
              <a:solidFill>
                <a:schemeClr val="bg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60" y="145472"/>
            <a:ext cx="5681749" cy="3975448"/>
          </a:xfrm>
          <a:prstGeom prst="rect">
            <a:avLst/>
          </a:prstGeom>
          <a:ln w="76200">
            <a:solidFill>
              <a:schemeClr val="accent6"/>
            </a:solidFill>
          </a:ln>
        </p:spPr>
      </p:pic>
    </p:spTree>
    <p:extLst>
      <p:ext uri="{BB962C8B-B14F-4D97-AF65-F5344CB8AC3E}">
        <p14:creationId xmlns:p14="http://schemas.microsoft.com/office/powerpoint/2010/main" val="28792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052" y="907646"/>
            <a:ext cx="6011948" cy="3381720"/>
          </a:xfrm>
          <a:prstGeom prst="rect">
            <a:avLst/>
          </a:prstGeom>
          <a:ln w="76200">
            <a:solidFill>
              <a:srgbClr val="7030A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13" y="907646"/>
            <a:ext cx="6011947" cy="3381720"/>
          </a:xfrm>
          <a:prstGeom prst="rect">
            <a:avLst/>
          </a:prstGeom>
          <a:ln w="76200">
            <a:solidFill>
              <a:srgbClr val="7030A0"/>
            </a:solidFill>
          </a:ln>
        </p:spPr>
      </p:pic>
      <p:sp>
        <p:nvSpPr>
          <p:cNvPr id="4" name="TextBox 3"/>
          <p:cNvSpPr txBox="1"/>
          <p:nvPr/>
        </p:nvSpPr>
        <p:spPr>
          <a:xfrm>
            <a:off x="39721" y="4289366"/>
            <a:ext cx="12152279" cy="2308324"/>
          </a:xfrm>
          <a:prstGeom prst="rect">
            <a:avLst/>
          </a:prstGeom>
          <a:solidFill>
            <a:schemeClr val="accent4">
              <a:lumMod val="60000"/>
              <a:lumOff val="40000"/>
            </a:schemeClr>
          </a:solidFill>
          <a:ln w="76200">
            <a:solidFill>
              <a:srgbClr val="7030A0"/>
            </a:solidFill>
          </a:ln>
        </p:spPr>
        <p:txBody>
          <a:bodyPr wrap="square" rtlCol="0">
            <a:spAutoFit/>
          </a:bodyPr>
          <a:lstStyle/>
          <a:p>
            <a:r>
              <a:rPr lang="bn-IN" sz="3600" b="1" dirty="0" smtClean="0">
                <a:latin typeface="NikoshBAN" panose="02000000000000000000" pitchFamily="2" charset="0"/>
                <a:cs typeface="NikoshBAN" panose="02000000000000000000" pitchFamily="2" charset="0"/>
              </a:rPr>
              <a:t>এযুদ্ধে কুরাইশনেতা আবু জেহেলসহ ৭০ জন সৈনিক নিহত এবং ৭০জন বন্দি হয়।অপর পক্ষে মুসলমানদের ১৪ জন মুজাহিদ শাহাদাত বরণ করেন।বন্দিদেরকে রাসুল (সঃ) মুক্তি পনের মাধ্যমে মুক্ত করে দেন।এ যুদ্ধে মহান আল্লাহ ফেরেশতাদের দ্বারা মুসলমানদের সাহায্য করেন বিধায় মুসলমানেরাই বিজয় লাভ করে।</a:t>
            </a:r>
            <a:endParaRPr lang="en-US" sz="3600" b="1" dirty="0">
              <a:latin typeface="NikoshBAN" panose="02000000000000000000" pitchFamily="2" charset="0"/>
              <a:cs typeface="NikoshBAN" panose="02000000000000000000" pitchFamily="2" charset="0"/>
            </a:endParaRPr>
          </a:p>
        </p:txBody>
      </p:sp>
      <p:sp>
        <p:nvSpPr>
          <p:cNvPr id="5" name="Bevel 4"/>
          <p:cNvSpPr/>
          <p:nvPr/>
        </p:nvSpPr>
        <p:spPr>
          <a:xfrm>
            <a:off x="103913" y="-2"/>
            <a:ext cx="12088087" cy="907647"/>
          </a:xfrm>
          <a:prstGeom prst="beve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b="1" dirty="0" smtClean="0">
                <a:solidFill>
                  <a:schemeClr val="tx1"/>
                </a:solidFill>
                <a:latin typeface="NikoshBAN" panose="02000000000000000000" pitchFamily="2" charset="0"/>
                <a:cs typeface="NikoshBAN" panose="02000000000000000000" pitchFamily="2" charset="0"/>
              </a:rPr>
              <a:t>ফলাফল</a:t>
            </a: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893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6404883"/>
            <a:chOff x="0" y="0"/>
            <a:chExt cx="12192000" cy="4686321"/>
          </a:xfrm>
        </p:grpSpPr>
        <p:sp>
          <p:nvSpPr>
            <p:cNvPr id="2" name="TextBox 1"/>
            <p:cNvSpPr txBox="1"/>
            <p:nvPr/>
          </p:nvSpPr>
          <p:spPr>
            <a:xfrm>
              <a:off x="0" y="0"/>
              <a:ext cx="12191999" cy="1015663"/>
            </a:xfrm>
            <a:prstGeom prst="rect">
              <a:avLst/>
            </a:prstGeom>
            <a:solidFill>
              <a:schemeClr val="accent4">
                <a:lumMod val="60000"/>
                <a:lumOff val="40000"/>
              </a:schemeClr>
            </a:solidFill>
          </p:spPr>
          <p:txBody>
            <a:bodyPr wrap="square" rtlCol="0">
              <a:spAutoFit/>
            </a:bodyPr>
            <a:lstStyle/>
            <a:p>
              <a:pPr algn="ctr"/>
              <a:r>
                <a:rPr lang="bn-IN" sz="6000" b="1" dirty="0" smtClean="0">
                  <a:solidFill>
                    <a:srgbClr val="00B0F0"/>
                  </a:solidFill>
                  <a:latin typeface="NikoshBAN" panose="02000000000000000000" pitchFamily="2" charset="0"/>
                  <a:cs typeface="NikoshBAN" panose="02000000000000000000" pitchFamily="2" charset="0"/>
                </a:rPr>
                <a:t>মূল্যায়ন</a:t>
              </a:r>
              <a:endParaRPr lang="en-US" sz="6000" b="1" dirty="0">
                <a:solidFill>
                  <a:srgbClr val="00B0F0"/>
                </a:solidFill>
                <a:latin typeface="NikoshBAN" panose="02000000000000000000" pitchFamily="2" charset="0"/>
                <a:cs typeface="NikoshBAN" panose="02000000000000000000" pitchFamily="2" charset="0"/>
              </a:endParaRPr>
            </a:p>
          </p:txBody>
        </p:sp>
        <p:sp>
          <p:nvSpPr>
            <p:cNvPr id="3" name="TextBox 2"/>
            <p:cNvSpPr txBox="1"/>
            <p:nvPr/>
          </p:nvSpPr>
          <p:spPr>
            <a:xfrm>
              <a:off x="0" y="1015663"/>
              <a:ext cx="12192000" cy="3670658"/>
            </a:xfrm>
            <a:prstGeom prst="rect">
              <a:avLst/>
            </a:prstGeom>
            <a:solidFill>
              <a:schemeClr val="accent4">
                <a:lumMod val="20000"/>
                <a:lumOff val="80000"/>
              </a:schemeClr>
            </a:solidFill>
          </p:spPr>
          <p:txBody>
            <a:bodyPr wrap="square" rtlCol="0">
              <a:spAutoFit/>
            </a:bodyPr>
            <a:lstStyle/>
            <a:p>
              <a:r>
                <a:rPr lang="bn-IN" sz="4000" dirty="0" smtClean="0">
                  <a:latin typeface="NikoshBAN" panose="02000000000000000000" pitchFamily="2" charset="0"/>
                  <a:cs typeface="NikoshBAN" panose="02000000000000000000" pitchFamily="2" charset="0"/>
                </a:rPr>
                <a:t>১।বদরের যুদ্ধে মুসলমানদের পক্ষে সৈন্য সংখ্যা কত ছিল?</a:t>
              </a:r>
            </a:p>
            <a:p>
              <a:r>
                <a:rPr lang="bn-IN" sz="4000" dirty="0" smtClean="0">
                  <a:latin typeface="NikoshBAN" panose="02000000000000000000" pitchFamily="2" charset="0"/>
                  <a:cs typeface="NikoshBAN" panose="02000000000000000000" pitchFamily="2" charset="0"/>
                </a:rPr>
                <a:t>ক) ৪১৩ খ) ৩১৩ গ) ৫১৩ ঘ) ১০০০</a:t>
              </a:r>
            </a:p>
            <a:p>
              <a:r>
                <a:rPr lang="bn-IN" sz="4000" dirty="0" smtClean="0">
                  <a:latin typeface="NikoshBAN" panose="02000000000000000000" pitchFamily="2" charset="0"/>
                  <a:cs typeface="NikoshBAN" panose="02000000000000000000" pitchFamily="2" charset="0"/>
                </a:rPr>
                <a:t>২।আবু জেহেল কোন যুদ্ধে নিহত হয় ?</a:t>
              </a:r>
            </a:p>
            <a:p>
              <a:r>
                <a:rPr lang="bn-IN" sz="4000" dirty="0" smtClean="0">
                  <a:latin typeface="NikoshBAN" panose="02000000000000000000" pitchFamily="2" charset="0"/>
                  <a:cs typeface="NikoshBAN" panose="02000000000000000000" pitchFamily="2" charset="0"/>
                </a:rPr>
                <a:t>ক) বদর খ) উহুদ গ)খন্দক ঘ) মুতার ।</a:t>
              </a:r>
            </a:p>
            <a:p>
              <a:r>
                <a:rPr lang="bn-IN" sz="4000" dirty="0" smtClean="0">
                  <a:latin typeface="NikoshBAN" panose="02000000000000000000" pitchFamily="2" charset="0"/>
                  <a:cs typeface="NikoshBAN" panose="02000000000000000000" pitchFamily="2" charset="0"/>
                </a:rPr>
                <a:t>৩।মুনাফিকদের সর্দার কে ছিল ?</a:t>
              </a:r>
            </a:p>
            <a:p>
              <a:r>
                <a:rPr lang="bn-IN" sz="4000" dirty="0" smtClean="0">
                  <a:latin typeface="NikoshBAN" panose="02000000000000000000" pitchFamily="2" charset="0"/>
                  <a:cs typeface="NikoshBAN" panose="02000000000000000000" pitchFamily="2" charset="0"/>
                </a:rPr>
                <a:t>ক)উতবা খ)শায়বা গ)মুগিরা ঘ) আব্দুল্লাহ ইবনে উবাই</a:t>
              </a:r>
            </a:p>
            <a:p>
              <a:r>
                <a:rPr lang="bn-IN" sz="4000" dirty="0" smtClean="0">
                  <a:latin typeface="NikoshBAN" panose="02000000000000000000" pitchFamily="2" charset="0"/>
                  <a:cs typeface="NikoshBAN" panose="02000000000000000000" pitchFamily="2" charset="0"/>
                </a:rPr>
                <a:t>৪।বদরের যুদ্ধে মুসলমান ও কুরাইশদের কতো জন সৈন্য শহীদ ও নিহত হয়?</a:t>
              </a:r>
            </a:p>
            <a:p>
              <a:r>
                <a:rPr lang="bn-IN" sz="4000" dirty="0" smtClean="0">
                  <a:latin typeface="NikoshBAN" panose="02000000000000000000" pitchFamily="2" charset="0"/>
                  <a:cs typeface="NikoshBAN" panose="02000000000000000000" pitchFamily="2" charset="0"/>
                </a:rPr>
                <a:t>ক) ১৪, ৭০ খ) ৭০,১৪ গ)৫০ ,৭০ ঘ) ৭০ ,৭০ </a:t>
              </a:r>
            </a:p>
          </p:txBody>
        </p:sp>
      </p:grpSp>
      <p:sp>
        <p:nvSpPr>
          <p:cNvPr id="4" name="Oval 3"/>
          <p:cNvSpPr/>
          <p:nvPr/>
        </p:nvSpPr>
        <p:spPr>
          <a:xfrm>
            <a:off x="1463042" y="2094804"/>
            <a:ext cx="399012" cy="48500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8066" y="3286874"/>
            <a:ext cx="415636" cy="4846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80807" y="4557139"/>
            <a:ext cx="448887" cy="43049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8066" y="5804048"/>
            <a:ext cx="448888" cy="45896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44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590" y="216130"/>
            <a:ext cx="11770822" cy="2215991"/>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100000" b="100000"/>
            </a:path>
            <a:tileRect t="-100000" r="-100000"/>
          </a:gradFill>
          <a:ln w="76200">
            <a:solidFill>
              <a:srgbClr val="C00000"/>
            </a:solidFill>
          </a:ln>
        </p:spPr>
        <p:txBody>
          <a:bodyPr wrap="square" rtlCol="0">
            <a:spAutoFit/>
          </a:bodyPr>
          <a:lstStyle/>
          <a:p>
            <a:r>
              <a:rPr lang="bn-IN" sz="13800" dirty="0" smtClean="0">
                <a:latin typeface="NikoshBAN" panose="02000000000000000000" pitchFamily="2" charset="0"/>
                <a:cs typeface="NikoshBAN" panose="02000000000000000000" pitchFamily="2" charset="0"/>
              </a:rPr>
              <a:t>      বাড়ির কাজ</a:t>
            </a:r>
            <a:endParaRPr lang="en-US" sz="5400" dirty="0">
              <a:latin typeface="NikoshBAN" panose="02000000000000000000" pitchFamily="2" charset="0"/>
              <a:cs typeface="NikoshBAN" panose="02000000000000000000" pitchFamily="2" charset="0"/>
            </a:endParaRPr>
          </a:p>
        </p:txBody>
      </p:sp>
      <p:sp>
        <p:nvSpPr>
          <p:cNvPr id="3" name="TextBox 2"/>
          <p:cNvSpPr txBox="1"/>
          <p:nvPr/>
        </p:nvSpPr>
        <p:spPr>
          <a:xfrm>
            <a:off x="1" y="2776452"/>
            <a:ext cx="12192000" cy="2123658"/>
          </a:xfrm>
          <a:prstGeom prst="rect">
            <a:avLst/>
          </a:prstGeom>
          <a:noFill/>
        </p:spPr>
        <p:txBody>
          <a:bodyPr wrap="square" rtlCol="0">
            <a:spAutoFit/>
          </a:bodyPr>
          <a:lstStyle/>
          <a:p>
            <a:pPr marL="857250" indent="-857250">
              <a:buFont typeface="Wingdings" panose="05000000000000000000" pitchFamily="2" charset="2"/>
              <a:buChar char="Ø"/>
            </a:pPr>
            <a:r>
              <a:rPr lang="bn-IN" sz="6600" b="1" dirty="0" smtClean="0">
                <a:latin typeface="NikoshBAN" panose="02000000000000000000" pitchFamily="2" charset="0"/>
                <a:cs typeface="NikoshBAN" panose="02000000000000000000" pitchFamily="2" charset="0"/>
              </a:rPr>
              <a:t>ইসলাম প্রতিষ্ঠার ক্ষেত্রে বদর যুদ্ধের গুরুত্ব অপরিসীম ব্যাখ্যা কর।</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21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070080" cy="6517178"/>
          </a:xfrm>
          <a:prstGeom prst="rect">
            <a:avLst/>
          </a:prstGeom>
          <a:ln w="76200">
            <a:solidFill>
              <a:srgbClr val="C00000"/>
            </a:solidFill>
          </a:ln>
        </p:spPr>
      </p:pic>
      <p:sp>
        <p:nvSpPr>
          <p:cNvPr id="3" name="TextBox 2"/>
          <p:cNvSpPr txBox="1"/>
          <p:nvPr/>
        </p:nvSpPr>
        <p:spPr>
          <a:xfrm>
            <a:off x="2410692" y="216132"/>
            <a:ext cx="7140632" cy="3046988"/>
          </a:xfrm>
          <a:prstGeom prst="rect">
            <a:avLst/>
          </a:prstGeom>
          <a:noFill/>
        </p:spPr>
        <p:txBody>
          <a:bodyPr wrap="square" rtlCol="0">
            <a:spAutoFit/>
          </a:bodyPr>
          <a:lstStyle/>
          <a:p>
            <a:r>
              <a:rPr lang="bn-IN" sz="9600" dirty="0" smtClean="0">
                <a:latin typeface="NikoshBAN" panose="02000000000000000000" pitchFamily="2" charset="0"/>
                <a:cs typeface="NikoshBAN" panose="02000000000000000000" pitchFamily="2" charset="0"/>
              </a:rPr>
              <a:t>সকলকে ধন্যবাদ</a:t>
            </a:r>
          </a:p>
          <a:p>
            <a:r>
              <a:rPr lang="bn-IN" sz="9600" dirty="0" smtClean="0">
                <a:latin typeface="NikoshBAN" panose="02000000000000000000" pitchFamily="2" charset="0"/>
                <a:cs typeface="NikoshBAN" panose="02000000000000000000" pitchFamily="2" charset="0"/>
              </a:rPr>
              <a:t>  আল্লাহ হাফেজ</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163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1999" cy="6647975"/>
            <a:chOff x="0" y="0"/>
            <a:chExt cx="12191999" cy="6647975"/>
          </a:xfrm>
        </p:grpSpPr>
        <p:grpSp>
          <p:nvGrpSpPr>
            <p:cNvPr id="7" name="Group 6"/>
            <p:cNvGrpSpPr/>
            <p:nvPr/>
          </p:nvGrpSpPr>
          <p:grpSpPr>
            <a:xfrm>
              <a:off x="0" y="0"/>
              <a:ext cx="12191999" cy="6647975"/>
              <a:chOff x="0" y="0"/>
              <a:chExt cx="12191999" cy="6647975"/>
            </a:xfrm>
          </p:grpSpPr>
          <p:sp>
            <p:nvSpPr>
              <p:cNvPr id="3" name="Rectangle 2"/>
              <p:cNvSpPr/>
              <p:nvPr/>
            </p:nvSpPr>
            <p:spPr>
              <a:xfrm>
                <a:off x="6765694" y="1"/>
                <a:ext cx="5426305" cy="6647974"/>
              </a:xfrm>
              <a:prstGeom prst="rect">
                <a:avLst/>
              </a:prstGeom>
              <a:gradFill>
                <a:gsLst>
                  <a:gs pos="50000">
                    <a:srgbClr val="C8D7D7"/>
                  </a:gs>
                  <a:gs pos="33744">
                    <a:srgbClr val="DDDDBF"/>
                  </a:gs>
                  <a:gs pos="0">
                    <a:schemeClr val="accent4">
                      <a:lumMod val="40000"/>
                      <a:lumOff val="60000"/>
                    </a:schemeClr>
                  </a:gs>
                  <a:gs pos="74000">
                    <a:schemeClr val="accent1">
                      <a:lumMod val="45000"/>
                      <a:lumOff val="55000"/>
                    </a:schemeClr>
                  </a:gs>
                  <a:gs pos="83000">
                    <a:schemeClr val="accent2"/>
                  </a:gs>
                </a:gsLst>
                <a:lin ang="5400000" scaled="1"/>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4800" dirty="0" smtClean="0">
                  <a:solidFill>
                    <a:schemeClr val="bg1"/>
                  </a:solidFill>
                  <a:latin typeface="NikoshBAN" panose="02000000000000000000" pitchFamily="2" charset="0"/>
                  <a:cs typeface="NikoshBAN" panose="02000000000000000000" pitchFamily="2" charset="0"/>
                </a:endParaRPr>
              </a:p>
              <a:p>
                <a:pPr algn="ctr"/>
                <a:endParaRPr lang="bn-IN" sz="4800" dirty="0">
                  <a:solidFill>
                    <a:schemeClr val="bg1"/>
                  </a:solidFill>
                  <a:latin typeface="NikoshBAN" panose="02000000000000000000" pitchFamily="2" charset="0"/>
                  <a:cs typeface="NikoshBAN" panose="02000000000000000000" pitchFamily="2" charset="0"/>
                </a:endParaRPr>
              </a:p>
              <a:p>
                <a:pPr algn="ctr"/>
                <a:endParaRPr lang="bn-IN" sz="4800" dirty="0" smtClean="0">
                  <a:solidFill>
                    <a:schemeClr val="bg1"/>
                  </a:solidFill>
                  <a:latin typeface="NikoshBAN" panose="02000000000000000000" pitchFamily="2" charset="0"/>
                  <a:cs typeface="NikoshBAN" panose="02000000000000000000" pitchFamily="2" charset="0"/>
                </a:endParaRPr>
              </a:p>
              <a:p>
                <a:pPr algn="ctr"/>
                <a:r>
                  <a:rPr lang="bn-IN" sz="4400" b="1" dirty="0" smtClean="0">
                    <a:solidFill>
                      <a:schemeClr val="tx1"/>
                    </a:solidFill>
                    <a:latin typeface="NikoshBAN" panose="02000000000000000000" pitchFamily="2" charset="0"/>
                    <a:cs typeface="NikoshBAN" panose="02000000000000000000" pitchFamily="2" charset="0"/>
                  </a:rPr>
                  <a:t>ইসলামের ইতিহাস</a:t>
                </a:r>
              </a:p>
              <a:p>
                <a:pPr algn="ctr"/>
                <a:r>
                  <a:rPr lang="bn-IN" sz="4400" b="1" dirty="0" smtClean="0">
                    <a:solidFill>
                      <a:schemeClr val="tx1"/>
                    </a:solidFill>
                    <a:latin typeface="NikoshBAN" panose="02000000000000000000" pitchFamily="2" charset="0"/>
                    <a:cs typeface="NikoshBAN" panose="02000000000000000000" pitchFamily="2" charset="0"/>
                  </a:rPr>
                  <a:t>নবম-দশম</a:t>
                </a:r>
              </a:p>
              <a:p>
                <a:pPr algn="ctr"/>
                <a:r>
                  <a:rPr lang="bn-IN" sz="4400" b="1" dirty="0" smtClean="0">
                    <a:solidFill>
                      <a:schemeClr val="tx1"/>
                    </a:solidFill>
                    <a:latin typeface="NikoshBAN" panose="02000000000000000000" pitchFamily="2" charset="0"/>
                    <a:cs typeface="NikoshBAN" panose="02000000000000000000" pitchFamily="2" charset="0"/>
                  </a:rPr>
                  <a:t>অধ্যায়</a:t>
                </a:r>
                <a:r>
                  <a:rPr lang="en-US" sz="4400" b="1" dirty="0" smtClean="0">
                    <a:solidFill>
                      <a:schemeClr val="tx1"/>
                    </a:solidFill>
                    <a:latin typeface="NikoshBAN" panose="02000000000000000000" pitchFamily="2" charset="0"/>
                    <a:cs typeface="NikoshBAN" panose="02000000000000000000" pitchFamily="2" charset="0"/>
                  </a:rPr>
                  <a:t>:</a:t>
                </a:r>
                <a:r>
                  <a:rPr lang="bn-IN" sz="4400" b="1" dirty="0" smtClean="0">
                    <a:solidFill>
                      <a:schemeClr val="tx1"/>
                    </a:solidFill>
                    <a:latin typeface="NikoshBAN" panose="02000000000000000000" pitchFamily="2" charset="0"/>
                    <a:cs typeface="NikoshBAN" panose="02000000000000000000" pitchFamily="2" charset="0"/>
                  </a:rPr>
                  <a:t> দ্বিতীয়</a:t>
                </a:r>
              </a:p>
              <a:p>
                <a:pPr algn="ctr"/>
                <a:r>
                  <a:rPr lang="bn-IN" sz="4400" b="1" dirty="0" smtClean="0">
                    <a:solidFill>
                      <a:schemeClr val="tx1"/>
                    </a:solidFill>
                    <a:latin typeface="NikoshBAN" panose="02000000000000000000" pitchFamily="2" charset="0"/>
                    <a:cs typeface="NikoshBAN" panose="02000000000000000000" pitchFamily="2" charset="0"/>
                  </a:rPr>
                  <a:t>২য় পরিচ্ছেদ</a:t>
                </a:r>
                <a:endParaRPr lang="en-US" sz="4400" b="1"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0" y="0"/>
                <a:ext cx="5636028" cy="6647974"/>
              </a:xfrm>
              <a:prstGeom prst="rect">
                <a:avLst/>
              </a:prstGeom>
              <a:gradFill>
                <a:gsLst>
                  <a:gs pos="54999">
                    <a:srgbClr val="C8D7D7"/>
                  </a:gs>
                  <a:gs pos="33744">
                    <a:srgbClr val="DDDDBF"/>
                  </a:gs>
                  <a:gs pos="0">
                    <a:schemeClr val="accent4">
                      <a:lumMod val="40000"/>
                      <a:lumOff val="60000"/>
                    </a:schemeClr>
                  </a:gs>
                  <a:gs pos="74000">
                    <a:schemeClr val="accent1">
                      <a:lumMod val="45000"/>
                      <a:lumOff val="55000"/>
                    </a:schemeClr>
                  </a:gs>
                  <a:gs pos="83000">
                    <a:schemeClr val="accent2"/>
                  </a:gs>
                </a:gsLst>
                <a:lin ang="5400000" scaled="1"/>
              </a:gradFill>
              <a:ln w="76200">
                <a:solidFill>
                  <a:srgbClr val="C00000"/>
                </a:solidFill>
              </a:ln>
            </p:spPr>
            <p:txBody>
              <a:bodyPr wrap="square" rtlCol="0">
                <a:spAutoFit/>
              </a:bodyPr>
              <a:lstStyle/>
              <a:p>
                <a:pPr algn="ctr"/>
                <a:r>
                  <a:rPr lang="bn-IN" sz="6600" b="1" u="sng" dirty="0" smtClean="0">
                    <a:latin typeface="NikoshBAN" panose="02000000000000000000" pitchFamily="2" charset="0"/>
                    <a:cs typeface="NikoshBAN" panose="02000000000000000000" pitchFamily="2" charset="0"/>
                  </a:rPr>
                  <a:t>পরিচিতি</a:t>
                </a:r>
              </a:p>
              <a:p>
                <a:endParaRPr lang="bn-IN" sz="8800" dirty="0" smtClean="0">
                  <a:latin typeface="NikoshBAN" panose="02000000000000000000" pitchFamily="2" charset="0"/>
                  <a:cs typeface="NikoshBAN" panose="02000000000000000000" pitchFamily="2" charset="0"/>
                </a:endParaRPr>
              </a:p>
              <a:p>
                <a:endParaRPr lang="bn-IN" sz="3600" b="1" dirty="0" smtClean="0">
                  <a:solidFill>
                    <a:schemeClr val="bg1"/>
                  </a:solidFill>
                  <a:latin typeface="NikoshBAN" panose="02000000000000000000" pitchFamily="2" charset="0"/>
                  <a:cs typeface="NikoshBAN" panose="02000000000000000000" pitchFamily="2" charset="0"/>
                </a:endParaRPr>
              </a:p>
              <a:p>
                <a:endParaRPr lang="bn-IN" sz="3600" b="1" dirty="0">
                  <a:solidFill>
                    <a:schemeClr val="bg1"/>
                  </a:solidFill>
                  <a:latin typeface="NikoshBAN" panose="02000000000000000000" pitchFamily="2" charset="0"/>
                  <a:cs typeface="NikoshBAN" panose="02000000000000000000" pitchFamily="2" charset="0"/>
                </a:endParaRPr>
              </a:p>
              <a:p>
                <a:r>
                  <a:rPr lang="bn-IN" sz="4000" b="1" dirty="0" smtClean="0">
                    <a:latin typeface="NikoshBAN" panose="02000000000000000000" pitchFamily="2" charset="0"/>
                    <a:cs typeface="NikoshBAN" panose="02000000000000000000" pitchFamily="2" charset="0"/>
                  </a:rPr>
                  <a:t>মোঃ সাইফুর রহমান</a:t>
                </a:r>
              </a:p>
              <a:p>
                <a:r>
                  <a:rPr lang="bn-IN" sz="4000" b="1" dirty="0" smtClean="0">
                    <a:latin typeface="NikoshBAN" panose="02000000000000000000" pitchFamily="2" charset="0"/>
                    <a:cs typeface="NikoshBAN" panose="02000000000000000000" pitchFamily="2" charset="0"/>
                  </a:rPr>
                  <a:t>সহকারী শিক্ষক</a:t>
                </a:r>
              </a:p>
              <a:p>
                <a:r>
                  <a:rPr lang="bn-IN" sz="4000" b="1" dirty="0" smtClean="0">
                    <a:latin typeface="NikoshBAN" panose="02000000000000000000" pitchFamily="2" charset="0"/>
                    <a:cs typeface="NikoshBAN" panose="02000000000000000000" pitchFamily="2" charset="0"/>
                  </a:rPr>
                  <a:t>বানিয়ারগাতী মহিলা মডেল দাখিল মাদ্রাসা</a:t>
                </a:r>
              </a:p>
              <a:p>
                <a:r>
                  <a:rPr lang="bn-IN" sz="4000" b="1" dirty="0" smtClean="0">
                    <a:latin typeface="NikoshBAN" panose="02000000000000000000" pitchFamily="2" charset="0"/>
                    <a:cs typeface="NikoshBAN" panose="02000000000000000000" pitchFamily="2" charset="0"/>
                  </a:rPr>
                  <a:t>যশোর সদর,যশোর।</a:t>
                </a:r>
                <a:endParaRPr lang="en-US" sz="4000" b="1"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110216" y="2806293"/>
                <a:ext cx="6182461" cy="1035387"/>
              </a:xfrm>
              <a:prstGeom prst="rect">
                <a:avLst/>
              </a:prstGeom>
            </p:spPr>
          </p:pic>
        </p:gr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7856" b="9791"/>
            <a:stretch/>
          </p:blipFill>
          <p:spPr>
            <a:xfrm>
              <a:off x="731520" y="1296784"/>
              <a:ext cx="1702896" cy="2177247"/>
            </a:xfrm>
            <a:prstGeom prst="ellipse">
              <a:avLst/>
            </a:prstGeom>
            <a:ln w="190500" cap="rnd">
              <a:solidFill>
                <a:schemeClr val="accent4">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spTree>
    <p:extLst>
      <p:ext uri="{BB962C8B-B14F-4D97-AF65-F5344CB8AC3E}">
        <p14:creationId xmlns:p14="http://schemas.microsoft.com/office/powerpoint/2010/main" val="163580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833" y="1446415"/>
            <a:ext cx="6512247" cy="5277543"/>
          </a:xfrm>
          <a:prstGeom prst="rect">
            <a:avLst/>
          </a:prstGeom>
          <a:ln w="76200">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29" y="1446414"/>
            <a:ext cx="5209192" cy="5277543"/>
          </a:xfrm>
          <a:prstGeom prst="rect">
            <a:avLst/>
          </a:prstGeom>
          <a:ln w="76200">
            <a:solidFill>
              <a:schemeClr val="tx1"/>
            </a:solidFill>
          </a:ln>
        </p:spPr>
      </p:pic>
      <p:sp>
        <p:nvSpPr>
          <p:cNvPr id="6" name="Rectangle 5"/>
          <p:cNvSpPr/>
          <p:nvPr/>
        </p:nvSpPr>
        <p:spPr>
          <a:xfrm>
            <a:off x="2355041" y="148589"/>
            <a:ext cx="7736609" cy="1163782"/>
          </a:xfrm>
          <a:prstGeom prst="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a:solidFill>
                  <a:schemeClr val="tx1"/>
                </a:solidFill>
                <a:latin typeface="NikoshBAN" panose="02000000000000000000" pitchFamily="2" charset="0"/>
                <a:cs typeface="NikoshBAN" panose="02000000000000000000" pitchFamily="2" charset="0"/>
              </a:rPr>
              <a:t>ছবির দিকে লক্ষ্য </a:t>
            </a:r>
            <a:r>
              <a:rPr lang="bn-IN" sz="6600" dirty="0" smtClean="0">
                <a:solidFill>
                  <a:schemeClr val="tx1"/>
                </a:solidFill>
                <a:latin typeface="NikoshBAN" panose="02000000000000000000" pitchFamily="2" charset="0"/>
                <a:cs typeface="NikoshBAN" panose="02000000000000000000" pitchFamily="2" charset="0"/>
              </a:rPr>
              <a:t>কর</a:t>
            </a:r>
            <a:endParaRPr lang="en-US" sz="6600" dirty="0">
              <a:solidFill>
                <a:schemeClr val="tx1"/>
              </a:solidFill>
            </a:endParaRPr>
          </a:p>
        </p:txBody>
      </p:sp>
    </p:spTree>
    <p:extLst>
      <p:ext uri="{BB962C8B-B14F-4D97-AF65-F5344CB8AC3E}">
        <p14:creationId xmlns:p14="http://schemas.microsoft.com/office/powerpoint/2010/main" val="264369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1496293"/>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chemeClr val="tx1"/>
                </a:solidFill>
                <a:latin typeface="NikoshBAN" panose="02000000000000000000" pitchFamily="2" charset="0"/>
                <a:cs typeface="NikoshBAN" panose="02000000000000000000" pitchFamily="2" charset="0"/>
              </a:rPr>
              <a:t>আজকের পাঠ</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6293"/>
            <a:ext cx="12192000" cy="5553941"/>
          </a:xfrm>
          <a:prstGeom prst="rect">
            <a:avLst/>
          </a:prstGeom>
          <a:solidFill>
            <a:schemeClr val="accent4">
              <a:lumMod val="20000"/>
              <a:lumOff val="80000"/>
            </a:schemeClr>
          </a:solidFill>
          <a:ln w="57150">
            <a:solidFill>
              <a:srgbClr val="C00000"/>
            </a:solidFill>
          </a:ln>
        </p:spPr>
      </p:pic>
      <p:sp>
        <p:nvSpPr>
          <p:cNvPr id="4" name="TextBox 3"/>
          <p:cNvSpPr txBox="1"/>
          <p:nvPr/>
        </p:nvSpPr>
        <p:spPr>
          <a:xfrm>
            <a:off x="0" y="5480574"/>
            <a:ext cx="12192000" cy="1569660"/>
          </a:xfrm>
          <a:prstGeom prst="rect">
            <a:avLst/>
          </a:prstGeom>
          <a:solidFill>
            <a:schemeClr val="accent2">
              <a:lumMod val="40000"/>
              <a:lumOff val="60000"/>
            </a:schemeClr>
          </a:solidFill>
          <a:ln w="76200">
            <a:solidFill>
              <a:srgbClr val="C00000"/>
            </a:solidFill>
          </a:ln>
        </p:spPr>
        <p:txBody>
          <a:bodyPr wrap="square" rtlCol="0">
            <a:spAutoFit/>
          </a:bodyPr>
          <a:lstStyle/>
          <a:p>
            <a:pPr algn="just"/>
            <a:r>
              <a:rPr lang="bn-IN" sz="9600" dirty="0" smtClean="0">
                <a:solidFill>
                  <a:srgbClr val="00B0F0"/>
                </a:solidFill>
                <a:latin typeface="NikoshBAN" panose="02000000000000000000" pitchFamily="2" charset="0"/>
                <a:cs typeface="NikoshBAN" panose="02000000000000000000" pitchFamily="2" charset="0"/>
              </a:rPr>
              <a:t>            </a:t>
            </a:r>
            <a:r>
              <a:rPr lang="bn-IN" sz="8800" b="1" dirty="0" smtClean="0">
                <a:latin typeface="NikoshBAN" panose="02000000000000000000" pitchFamily="2" charset="0"/>
                <a:cs typeface="NikoshBAN" panose="02000000000000000000" pitchFamily="2" charset="0"/>
              </a:rPr>
              <a:t>বদরের যুদ্ধ</a:t>
            </a:r>
            <a:endParaRPr lang="en-US" sz="8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6034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55964"/>
            <a:ext cx="12192000" cy="590203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6600" b="1" dirty="0" smtClean="0">
                <a:solidFill>
                  <a:srgbClr val="C00000"/>
                </a:solidFill>
                <a:latin typeface="NikoshBAN" panose="02000000000000000000" pitchFamily="2" charset="0"/>
                <a:cs typeface="NikoshBAN" panose="02000000000000000000" pitchFamily="2" charset="0"/>
              </a:rPr>
              <a:t>এই পাঠ শেষে শিক্ষার্থীরা------</a:t>
            </a:r>
          </a:p>
          <a:p>
            <a:r>
              <a:rPr lang="bn-IN" sz="4400" b="1" dirty="0" smtClean="0">
                <a:solidFill>
                  <a:schemeClr val="tx1"/>
                </a:solidFill>
                <a:latin typeface="NikoshBAN" panose="02000000000000000000" pitchFamily="2" charset="0"/>
                <a:cs typeface="NikoshBAN" panose="02000000000000000000" pitchFamily="2" charset="0"/>
              </a:rPr>
              <a:t>১।</a:t>
            </a:r>
            <a:r>
              <a:rPr lang="en-US" sz="4400" b="1" dirty="0" smtClean="0">
                <a:solidFill>
                  <a:schemeClr val="tx1"/>
                </a:solidFill>
                <a:latin typeface="NikoshBAN" panose="02000000000000000000" pitchFamily="2" charset="0"/>
                <a:cs typeface="NikoshBAN" panose="02000000000000000000" pitchFamily="2" charset="0"/>
              </a:rPr>
              <a:t> </a:t>
            </a:r>
            <a:r>
              <a:rPr lang="bn-IN" sz="4400" b="1" dirty="0" smtClean="0">
                <a:solidFill>
                  <a:schemeClr val="tx1"/>
                </a:solidFill>
                <a:latin typeface="NikoshBAN" panose="02000000000000000000" pitchFamily="2" charset="0"/>
                <a:cs typeface="NikoshBAN" panose="02000000000000000000" pitchFamily="2" charset="0"/>
              </a:rPr>
              <a:t>বদরের যুদ্ধ কী তা বলতে পারবে।</a:t>
            </a:r>
          </a:p>
          <a:p>
            <a:r>
              <a:rPr lang="bn-IN" sz="4400" b="1" dirty="0" smtClean="0">
                <a:solidFill>
                  <a:schemeClr val="tx1"/>
                </a:solidFill>
                <a:latin typeface="NikoshBAN" panose="02000000000000000000" pitchFamily="2" charset="0"/>
                <a:cs typeface="NikoshBAN" panose="02000000000000000000" pitchFamily="2" charset="0"/>
              </a:rPr>
              <a:t>২। বদরের যুদ্ধের কারণ ব্যাখ্যা করতে পারবে।</a:t>
            </a:r>
          </a:p>
          <a:p>
            <a:r>
              <a:rPr lang="bn-IN" sz="4400" b="1" dirty="0" smtClean="0">
                <a:solidFill>
                  <a:schemeClr val="tx1"/>
                </a:solidFill>
                <a:latin typeface="NikoshBAN" panose="02000000000000000000" pitchFamily="2" charset="0"/>
                <a:cs typeface="NikoshBAN" panose="02000000000000000000" pitchFamily="2" charset="0"/>
              </a:rPr>
              <a:t>৩। বদরের যুদ্ধের ঘটনা বর্ণনা করতে পারবে।</a:t>
            </a:r>
            <a:endParaRPr lang="en-US" sz="4400" b="1"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4277592" y="0"/>
            <a:ext cx="3636815" cy="1200329"/>
          </a:xfrm>
          <a:prstGeom prst="rect">
            <a:avLst/>
          </a:prstGeom>
        </p:spPr>
        <p:txBody>
          <a:bodyPr wrap="square">
            <a:spAutoFit/>
          </a:bodyPr>
          <a:lstStyle/>
          <a:p>
            <a:pPr algn="just"/>
            <a:r>
              <a:rPr lang="bn-IN" sz="7200" b="1" u="sng" dirty="0" smtClean="0">
                <a:latin typeface="NikoshBAN" panose="02000000000000000000" pitchFamily="2" charset="0"/>
                <a:cs typeface="NikoshBAN" panose="02000000000000000000" pitchFamily="2" charset="0"/>
              </a:rPr>
              <a:t>শিখনফল</a:t>
            </a:r>
            <a:endParaRPr lang="bn-IN" sz="8800" b="1" u="sng"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9137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7088" y="0"/>
            <a:ext cx="13831723" cy="6857998"/>
            <a:chOff x="-277088" y="0"/>
            <a:chExt cx="13831723" cy="68579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8" y="0"/>
              <a:ext cx="12469088" cy="6857998"/>
            </a:xfrm>
            <a:prstGeom prst="rect">
              <a:avLst/>
            </a:prstGeom>
          </p:spPr>
        </p:pic>
        <p:sp>
          <p:nvSpPr>
            <p:cNvPr id="6" name="TextBox 5"/>
            <p:cNvSpPr txBox="1"/>
            <p:nvPr/>
          </p:nvSpPr>
          <p:spPr>
            <a:xfrm>
              <a:off x="2877670" y="4413884"/>
              <a:ext cx="10676965" cy="1569660"/>
            </a:xfrm>
            <a:prstGeom prst="rect">
              <a:avLst/>
            </a:prstGeom>
            <a:noFill/>
          </p:spPr>
          <p:txBody>
            <a:bodyPr wrap="square" rtlCol="0">
              <a:spAutoFit/>
            </a:bodyPr>
            <a:lstStyle/>
            <a:p>
              <a:r>
                <a:rPr lang="bn-IN" sz="9600" b="1" dirty="0" smtClean="0">
                  <a:solidFill>
                    <a:srgbClr val="C00000"/>
                  </a:solidFill>
                  <a:latin typeface="NikoshBAN" panose="02000000000000000000" pitchFamily="2" charset="0"/>
                  <a:cs typeface="NikoshBAN" panose="02000000000000000000" pitchFamily="2" charset="0"/>
                </a:rPr>
                <a:t>বদরের যুদ্ধ কী?</a:t>
              </a:r>
              <a:endParaRPr lang="en-US" sz="9600" b="1" dirty="0">
                <a:solidFill>
                  <a:srgbClr val="C00000"/>
                </a:solidFill>
                <a:latin typeface="NikoshBAN" panose="02000000000000000000" pitchFamily="2" charset="0"/>
                <a:cs typeface="NikoshBAN" panose="02000000000000000000" pitchFamily="2" charset="0"/>
              </a:endParaRPr>
            </a:p>
          </p:txBody>
        </p:sp>
      </p:grpSp>
      <p:sp>
        <p:nvSpPr>
          <p:cNvPr id="2" name="TextBox 1"/>
          <p:cNvSpPr txBox="1"/>
          <p:nvPr/>
        </p:nvSpPr>
        <p:spPr>
          <a:xfrm>
            <a:off x="256674" y="131254"/>
            <a:ext cx="11646568" cy="6570376"/>
          </a:xfrm>
          <a:prstGeom prst="rect">
            <a:avLst/>
          </a:prstGeom>
          <a:solidFill>
            <a:schemeClr val="accent2">
              <a:lumMod val="20000"/>
              <a:lumOff val="80000"/>
            </a:schemeClr>
          </a:solidFill>
          <a:ln w="76200">
            <a:solidFill>
              <a:srgbClr val="C00000"/>
            </a:solidFill>
          </a:ln>
        </p:spPr>
        <p:txBody>
          <a:bodyPr wrap="square" rtlCol="0">
            <a:spAutoFit/>
          </a:bodyPr>
          <a:lstStyle/>
          <a:p>
            <a:endParaRPr lang="en-US" sz="3600" b="1" dirty="0" smtClean="0">
              <a:solidFill>
                <a:srgbClr val="00B050"/>
              </a:solidFill>
              <a:latin typeface="NikoshBAN" panose="02000000000000000000" pitchFamily="2" charset="0"/>
              <a:cs typeface="NikoshBAN" panose="02000000000000000000" pitchFamily="2" charset="0"/>
            </a:endParaRPr>
          </a:p>
          <a:p>
            <a:r>
              <a:rPr lang="bn-IN" sz="3600" b="1" dirty="0" smtClean="0">
                <a:latin typeface="NikoshBAN" panose="02000000000000000000" pitchFamily="2" charset="0"/>
                <a:cs typeface="NikoshBAN" panose="02000000000000000000" pitchFamily="2" charset="0"/>
              </a:rPr>
              <a:t>রাসুল (সঃ) এর মক্কা থেকে মদিনায় হিজরতের পর মদিনায় ইসলামের দৃঢ় প্রতিষ্ঠা ও হযরত মুহাম্মদ (সঃ) এর প্রভাব প্রতিপত্তি বৃদ্ধি,কর্মকাণ্ডের সাফল্য দেখে কুরাইশদের মনে তীব্র ক্ষোভের সৃষ্টি হয় তাই ৬২৪ খ্রিস্টাব্দে মদিনা থেকে ৮০ মেইল দক্ষিণ পশ্বিমে বদর প্রান্তরে মুসলমান ও কুরাইশদের মধ্যে সর্ব প্রথম যে যুদ্ধ সংঘটিত হয় ইসলামের ইতিহাসে এটি “গাজওয়া্রে বদর” বা বদরের যুদ্ধ নামে পরিচিত।</a:t>
            </a:r>
          </a:p>
          <a:p>
            <a:r>
              <a:rPr lang="bn-IN" sz="3600" b="1" dirty="0">
                <a:latin typeface="NikoshBAN" panose="02000000000000000000" pitchFamily="2" charset="0"/>
                <a:cs typeface="NikoshBAN" panose="02000000000000000000" pitchFamily="2" charset="0"/>
              </a:rPr>
              <a:t> </a:t>
            </a:r>
            <a:r>
              <a:rPr lang="bn-IN" sz="5400" b="1" u="sng" dirty="0" smtClean="0">
                <a:solidFill>
                  <a:srgbClr val="C00000"/>
                </a:solidFill>
                <a:latin typeface="NikoshBAN" panose="02000000000000000000" pitchFamily="2" charset="0"/>
                <a:cs typeface="NikoshBAN" panose="02000000000000000000" pitchFamily="2" charset="0"/>
              </a:rPr>
              <a:t>নোট</a:t>
            </a:r>
            <a:r>
              <a:rPr lang="en-US" sz="5400" b="1" u="sng" dirty="0" smtClean="0">
                <a:solidFill>
                  <a:srgbClr val="C00000"/>
                </a:solidFill>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বদর একটি কুপের নাম।</a:t>
            </a:r>
          </a:p>
          <a:p>
            <a:r>
              <a:rPr lang="bn-IN" sz="3600" b="1" dirty="0" smtClean="0">
                <a:latin typeface="NikoshBAN" panose="02000000000000000000" pitchFamily="2" charset="0"/>
                <a:cs typeface="NikoshBAN" panose="02000000000000000000" pitchFamily="2" charset="0"/>
              </a:rPr>
              <a:t>যে সকল যুদ্ধে রাসুল (সঃ) নিজে অংশ নিয়েছেন এবং বড় যুদ্ধ ,সে সকল যুদ্ধ কে গাজওয়া বলে।</a:t>
            </a:r>
            <a:endParaRPr lang="bn-IN" sz="3600" b="1" dirty="0">
              <a:latin typeface="NikoshBAN" panose="02000000000000000000" pitchFamily="2" charset="0"/>
              <a:cs typeface="NikoshBAN" panose="02000000000000000000" pitchFamily="2" charset="0"/>
            </a:endParaRPr>
          </a:p>
          <a:p>
            <a:endParaRPr lang="bn-IN" sz="3600" b="1" dirty="0" smtClean="0">
              <a:solidFill>
                <a:srgbClr val="00B050"/>
              </a:solidFill>
              <a:latin typeface="NikoshBAN" panose="02000000000000000000" pitchFamily="2" charset="0"/>
              <a:cs typeface="NikoshBAN" panose="02000000000000000000" pitchFamily="2" charset="0"/>
            </a:endParaRPr>
          </a:p>
          <a:p>
            <a:endParaRPr lang="en-US" sz="4400" b="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9626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3905" y="3718679"/>
            <a:ext cx="10540538" cy="3139321"/>
          </a:xfrm>
          <a:prstGeom prst="rect">
            <a:avLst/>
          </a:prstGeom>
          <a:noFill/>
        </p:spPr>
        <p:txBody>
          <a:bodyPr wrap="square" rtlCol="0">
            <a:spAutoFit/>
          </a:bodyPr>
          <a:lstStyle/>
          <a:p>
            <a:r>
              <a:rPr lang="bn-IN" sz="6600" dirty="0" smtClean="0">
                <a:solidFill>
                  <a:srgbClr val="00B0F0"/>
                </a:solidFill>
                <a:latin typeface="NikoshBAN" panose="02000000000000000000" pitchFamily="2" charset="0"/>
                <a:cs typeface="NikoshBAN" panose="02000000000000000000" pitchFamily="2" charset="0"/>
              </a:rPr>
              <a:t>      </a:t>
            </a:r>
          </a:p>
          <a:p>
            <a:endParaRPr lang="bn-IN" sz="6600" dirty="0">
              <a:solidFill>
                <a:srgbClr val="00B0F0"/>
              </a:solidFill>
              <a:latin typeface="NikoshBAN" panose="02000000000000000000" pitchFamily="2" charset="0"/>
              <a:cs typeface="NikoshBAN" panose="02000000000000000000" pitchFamily="2" charset="0"/>
            </a:endParaRPr>
          </a:p>
          <a:p>
            <a:r>
              <a:rPr lang="bn-IN" sz="6600" dirty="0" smtClean="0">
                <a:solidFill>
                  <a:srgbClr val="00B0F0"/>
                </a:solidFill>
                <a:latin typeface="NikoshBAN" panose="02000000000000000000" pitchFamily="2" charset="0"/>
                <a:cs typeface="NikoshBAN" panose="02000000000000000000" pitchFamily="2" charset="0"/>
              </a:rPr>
              <a:t>    </a:t>
            </a:r>
            <a:r>
              <a:rPr lang="bn-IN" sz="6600" b="1" dirty="0" smtClean="0">
                <a:latin typeface="NikoshBAN" panose="02000000000000000000" pitchFamily="2" charset="0"/>
                <a:cs typeface="NikoshBAN" panose="02000000000000000000" pitchFamily="2" charset="0"/>
              </a:rPr>
              <a:t>মক্কার কুরাইশদের শত্রুতা</a:t>
            </a:r>
            <a:endParaRPr lang="en-US" sz="66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399" y="923329"/>
            <a:ext cx="9007029" cy="4087491"/>
          </a:xfrm>
          <a:prstGeom prst="rect">
            <a:avLst/>
          </a:prstGeom>
          <a:ln w="76200">
            <a:solidFill>
              <a:schemeClr val="tx1"/>
            </a:solidFill>
          </a:ln>
        </p:spPr>
      </p:pic>
      <p:sp>
        <p:nvSpPr>
          <p:cNvPr id="4" name="TextBox 3"/>
          <p:cNvSpPr txBox="1"/>
          <p:nvPr/>
        </p:nvSpPr>
        <p:spPr>
          <a:xfrm>
            <a:off x="0" y="0"/>
            <a:ext cx="9759141" cy="923330"/>
          </a:xfrm>
          <a:prstGeom prst="rect">
            <a:avLst/>
          </a:prstGeom>
          <a:noFill/>
        </p:spPr>
        <p:txBody>
          <a:bodyPr wrap="square" rtlCol="0">
            <a:spAutoFit/>
          </a:bodyPr>
          <a:lstStyle/>
          <a:p>
            <a:r>
              <a:rPr lang="bn-IN" sz="5400" b="1" u="sng" dirty="0" smtClean="0">
                <a:latin typeface="NikoshBAN" panose="02000000000000000000" pitchFamily="2" charset="0"/>
                <a:cs typeface="NikoshBAN" panose="02000000000000000000" pitchFamily="2" charset="0"/>
              </a:rPr>
              <a:t>বদরের যুদ্ধের কারণ সমূহ</a:t>
            </a:r>
            <a:r>
              <a:rPr lang="en-US" sz="5400" b="1" u="sng"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1379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908" y="888300"/>
            <a:ext cx="10785765" cy="4103494"/>
          </a:xfrm>
          <a:prstGeom prst="rect">
            <a:avLst/>
          </a:prstGeom>
          <a:ln w="76200">
            <a:solidFill>
              <a:schemeClr val="tx1"/>
            </a:solidFill>
          </a:ln>
        </p:spPr>
      </p:pic>
      <p:sp>
        <p:nvSpPr>
          <p:cNvPr id="3" name="TextBox 2"/>
          <p:cNvSpPr txBox="1"/>
          <p:nvPr/>
        </p:nvSpPr>
        <p:spPr>
          <a:xfrm>
            <a:off x="311727" y="5253643"/>
            <a:ext cx="11554692" cy="1323439"/>
          </a:xfrm>
          <a:prstGeom prst="rect">
            <a:avLst/>
          </a:prstGeom>
          <a:noFill/>
          <a:ln w="76200">
            <a:solidFill>
              <a:schemeClr val="tx1"/>
            </a:solidFill>
          </a:ln>
        </p:spPr>
        <p:txBody>
          <a:bodyPr wrap="square" rtlCol="0">
            <a:spAutoFit/>
          </a:bodyPr>
          <a:lstStyle/>
          <a:p>
            <a:r>
              <a:rPr lang="bn-IN" sz="8000" b="1" dirty="0" smtClean="0">
                <a:solidFill>
                  <a:srgbClr val="002060"/>
                </a:solidFill>
                <a:latin typeface="NikoshBAN" panose="02000000000000000000" pitchFamily="2" charset="0"/>
                <a:cs typeface="NikoshBAN" panose="02000000000000000000" pitchFamily="2" charset="0"/>
              </a:rPr>
              <a:t>   </a:t>
            </a:r>
            <a:r>
              <a:rPr lang="bn-IN" sz="5400" b="1" dirty="0" smtClean="0">
                <a:latin typeface="NikoshBAN" panose="02000000000000000000" pitchFamily="2" charset="0"/>
                <a:cs typeface="NikoshBAN" panose="02000000000000000000" pitchFamily="2" charset="0"/>
              </a:rPr>
              <a:t>আব্দুল্লাহ ইবনে উবাই এর ষড়ষন্ত্র</a:t>
            </a:r>
            <a:endParaRPr lang="en-US" sz="5400" b="1" dirty="0">
              <a:latin typeface="NikoshBAN" panose="02000000000000000000" pitchFamily="2" charset="0"/>
              <a:cs typeface="NikoshBAN" panose="02000000000000000000" pitchFamily="2" charset="0"/>
            </a:endParaRPr>
          </a:p>
        </p:txBody>
      </p:sp>
      <p:sp>
        <p:nvSpPr>
          <p:cNvPr id="4" name="TextBox 3"/>
          <p:cNvSpPr txBox="1"/>
          <p:nvPr/>
        </p:nvSpPr>
        <p:spPr>
          <a:xfrm>
            <a:off x="0" y="-142990"/>
            <a:ext cx="9759141" cy="923330"/>
          </a:xfrm>
          <a:prstGeom prst="rect">
            <a:avLst/>
          </a:prstGeom>
          <a:noFill/>
        </p:spPr>
        <p:txBody>
          <a:bodyPr wrap="square" rtlCol="0">
            <a:spAutoFit/>
          </a:bodyPr>
          <a:lstStyle/>
          <a:p>
            <a:r>
              <a:rPr lang="bn-IN" sz="5400" b="1" u="sng" dirty="0" smtClean="0">
                <a:latin typeface="NikoshBAN" panose="02000000000000000000" pitchFamily="2" charset="0"/>
                <a:cs typeface="NikoshBAN" panose="02000000000000000000" pitchFamily="2" charset="0"/>
              </a:rPr>
              <a:t>বদরের যুদ্ধের কারণ সমূহ</a:t>
            </a:r>
            <a:r>
              <a:rPr lang="en-US" sz="5400" b="1" u="sng"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07733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6690" y="5374178"/>
            <a:ext cx="10889673" cy="1200329"/>
          </a:xfrm>
          <a:prstGeom prst="rect">
            <a:avLst/>
          </a:prstGeom>
          <a:solidFill>
            <a:schemeClr val="accent3">
              <a:lumMod val="20000"/>
              <a:lumOff val="80000"/>
            </a:schemeClr>
          </a:solidFill>
          <a:ln w="76200">
            <a:solidFill>
              <a:schemeClr val="tx1"/>
            </a:solidFill>
          </a:ln>
        </p:spPr>
        <p:txBody>
          <a:bodyPr wrap="square" rtlCol="0">
            <a:spAutoFit/>
          </a:bodyPr>
          <a:lstStyle/>
          <a:p>
            <a:r>
              <a:rPr lang="bn-IN" sz="7200" dirty="0" smtClean="0">
                <a:solidFill>
                  <a:srgbClr val="00B0F0"/>
                </a:solidFill>
                <a:latin typeface="NikoshBAN" panose="02000000000000000000" pitchFamily="2" charset="0"/>
                <a:cs typeface="NikoshBAN" panose="02000000000000000000" pitchFamily="2" charset="0"/>
              </a:rPr>
              <a:t>     </a:t>
            </a:r>
            <a:r>
              <a:rPr lang="bn-IN" sz="7200" b="1" dirty="0" smtClean="0">
                <a:latin typeface="NikoshBAN" panose="02000000000000000000" pitchFamily="2" charset="0"/>
                <a:cs typeface="NikoshBAN" panose="02000000000000000000" pitchFamily="2" charset="0"/>
              </a:rPr>
              <a:t>মদিনার ইহুদিদের ষড়যন্ত্র</a:t>
            </a:r>
            <a:endParaRPr lang="en-US" sz="7200" b="1" dirty="0">
              <a:latin typeface="NikoshBAN" panose="02000000000000000000" pitchFamily="2" charset="0"/>
              <a:cs typeface="NikoshBAN" panose="02000000000000000000" pitchFamily="2" charset="0"/>
            </a:endParaRPr>
          </a:p>
        </p:txBody>
      </p:sp>
      <p:sp>
        <p:nvSpPr>
          <p:cNvPr id="4" name="TextBox 3"/>
          <p:cNvSpPr txBox="1"/>
          <p:nvPr/>
        </p:nvSpPr>
        <p:spPr>
          <a:xfrm>
            <a:off x="216132" y="0"/>
            <a:ext cx="9759141" cy="1015663"/>
          </a:xfrm>
          <a:prstGeom prst="rect">
            <a:avLst/>
          </a:prstGeom>
          <a:noFill/>
        </p:spPr>
        <p:txBody>
          <a:bodyPr wrap="square" rtlCol="0">
            <a:spAutoFit/>
          </a:bodyPr>
          <a:lstStyle/>
          <a:p>
            <a:r>
              <a:rPr lang="bn-IN" sz="6000" b="1" u="sng" dirty="0" smtClean="0">
                <a:latin typeface="NikoshBAN" panose="02000000000000000000" pitchFamily="2" charset="0"/>
                <a:cs typeface="NikoshBAN" panose="02000000000000000000" pitchFamily="2" charset="0"/>
              </a:rPr>
              <a:t>বদরের যুদ্ধের কারণ সমূহ</a:t>
            </a:r>
            <a:r>
              <a:rPr lang="en-US" sz="6000" b="1" u="sng" dirty="0">
                <a:latin typeface="NikoshBAN" panose="02000000000000000000" pitchFamily="2" charset="0"/>
                <a:cs typeface="NikoshBAN" panose="02000000000000000000" pitchFamily="2" charset="0"/>
              </a:rPr>
              <a:t>:</a:t>
            </a:r>
          </a:p>
        </p:txBody>
      </p:sp>
      <p:grpSp>
        <p:nvGrpSpPr>
          <p:cNvPr id="6" name="Group 5"/>
          <p:cNvGrpSpPr/>
          <p:nvPr/>
        </p:nvGrpSpPr>
        <p:grpSpPr>
          <a:xfrm>
            <a:off x="2389908" y="1214320"/>
            <a:ext cx="9424554" cy="3353524"/>
            <a:chOff x="2389908" y="1214320"/>
            <a:chExt cx="9424554" cy="3353524"/>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908" y="1214320"/>
              <a:ext cx="9386455" cy="3353524"/>
            </a:xfrm>
            <a:prstGeom prst="rect">
              <a:avLst/>
            </a:prstGeom>
            <a:ln w="76200">
              <a:solidFill>
                <a:schemeClr val="tx1"/>
              </a:solidFill>
            </a:ln>
          </p:spPr>
        </p:pic>
        <p:sp>
          <p:nvSpPr>
            <p:cNvPr id="5" name="Rounded Rectangle 4"/>
            <p:cNvSpPr/>
            <p:nvPr/>
          </p:nvSpPr>
          <p:spPr>
            <a:xfrm>
              <a:off x="7083135" y="2780607"/>
              <a:ext cx="4731327" cy="17872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641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532</Words>
  <Application>Microsoft Office PowerPoint</Application>
  <PresentationFormat>Widescreen</PresentationFormat>
  <Paragraphs>64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107</cp:revision>
  <dcterms:created xsi:type="dcterms:W3CDTF">2020-07-16T23:50:46Z</dcterms:created>
  <dcterms:modified xsi:type="dcterms:W3CDTF">2020-07-18T10:19:33Z</dcterms:modified>
</cp:coreProperties>
</file>