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83" r:id="rId2"/>
    <p:sldId id="284" r:id="rId3"/>
    <p:sldId id="300" r:id="rId4"/>
    <p:sldId id="301" r:id="rId5"/>
    <p:sldId id="285" r:id="rId6"/>
    <p:sldId id="290" r:id="rId7"/>
    <p:sldId id="291" r:id="rId8"/>
    <p:sldId id="286" r:id="rId9"/>
    <p:sldId id="287" r:id="rId10"/>
    <p:sldId id="289" r:id="rId11"/>
    <p:sldId id="288" r:id="rId12"/>
    <p:sldId id="292" r:id="rId13"/>
    <p:sldId id="293" r:id="rId14"/>
    <p:sldId id="295" r:id="rId15"/>
    <p:sldId id="302" r:id="rId16"/>
    <p:sldId id="294" r:id="rId17"/>
    <p:sldId id="296" r:id="rId18"/>
    <p:sldId id="297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4530" autoAdjust="0"/>
  </p:normalViewPr>
  <p:slideViewPr>
    <p:cSldViewPr>
      <p:cViewPr>
        <p:scale>
          <a:sx n="64" d="100"/>
          <a:sy n="64" d="100"/>
        </p:scale>
        <p:origin x="-13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B365-903E-47B4-BDDA-B7A0059288E3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4A32-308A-4559-9173-A2CD72B0B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3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4A32-308A-4559-9173-A2CD72B0B2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0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jasim.bc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2400" y="76200"/>
            <a:ext cx="8839200" cy="6667500"/>
            <a:chOff x="152400" y="76200"/>
            <a:chExt cx="8839200" cy="66675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14300"/>
              <a:ext cx="8839200" cy="6629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85800" y="76200"/>
              <a:ext cx="5562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সবাইকে</a:t>
              </a:r>
              <a:r>
                <a:rPr lang="en-US" sz="6000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711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4820" y="304800"/>
            <a:ext cx="677418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ত্রিভুজাকার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ক্ষেত্রের ক্ষেত্রফলের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পরিমাপ=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bn-BD" sz="32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×ভুমির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পরিমাপ ×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উচ্চতার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  <a:blipFill rotWithShape="1">
                <a:blip r:embed="rId2"/>
                <a:stretch>
                  <a:fillRect l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Isosceles Triangle 9"/>
          <p:cNvSpPr/>
          <p:nvPr/>
        </p:nvSpPr>
        <p:spPr>
          <a:xfrm>
            <a:off x="3124200" y="1524000"/>
            <a:ext cx="2895600" cy="3276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6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1600200"/>
            <a:ext cx="3048000" cy="320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বর্গাকার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4953000"/>
            <a:ext cx="853440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বর্গাকার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ক্ষেত্রের ক্ষেত্রফলের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পরিমাপ=(বাহুর পরিমাপ)</a:t>
            </a:r>
            <a:r>
              <a:rPr lang="bn-BD" sz="3200" baseline="30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9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আয়তাকার, বর্গাকার, ত্রিভুজাকারক্ষেত্রের ক্ষেত্রফল ও আয়তাকার ঘনবস্তুর আয়তন  নির্ণয়ের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 উদাহারণসহ লিখ।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1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/>
          <p:cNvSpPr/>
          <p:nvPr/>
        </p:nvSpPr>
        <p:spPr>
          <a:xfrm>
            <a:off x="762000" y="1371600"/>
            <a:ext cx="7620000" cy="5029200"/>
          </a:xfrm>
          <a:prstGeom prst="fra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5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209800" y="1371600"/>
            <a:ext cx="4267200" cy="51054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8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1600200" y="1905000"/>
            <a:ext cx="6096000" cy="3505200"/>
          </a:xfrm>
          <a:prstGeom prst="cub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 ও ২য় দলঃ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একটি পুকুরের দৈর্ঘ্য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 মিটার এবং প্রস্থ ৪০ মিটার। পুকুরের পাড়ের বিস্তার ৩ মিটার হলে, পাড়ের ক্ষেত্রফল নির্ণয় কর।  </a:t>
            </a:r>
          </a:p>
          <a:p>
            <a:pPr algn="just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 ও ৪র্থ দলঃ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ত্রিভুজাকৃতি জমির ক্ষেত্রফল ২৬৪ বর্গমিটার। এর ভুমি ২২ মিটার হলে, উচ্চতা নির্ণয় কর। 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৫ম ও ৬ষ্ঠ দলঃ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পুকুরের দৈর্ঘ্য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৩০ মিটার,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প্রস্থ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২৫ মিটার পুকুরের গভীরতা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 মিটার হলে,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পুকুরের আয়তন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 কর।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6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ল্যায়ন</a:t>
            </a:r>
            <a:r>
              <a:rPr lang="en-US" sz="3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কিলো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কত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১ মাইল = কত গজ?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আয়তাকার 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কী?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বর্গাকার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ত্রিভুজাকার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ক্ষেত্রফল নির্ণয়ের একক কী? 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৭। ১ ফার্লং = কত গজ?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 ১ মিটার = কত সেন্টিমিটার?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৯। আয়তাকার ঘনবস্তুর আয়তন নির্ণয়ের সুত্রটি কী? 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7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  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2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ঘরের দৈর্ঘ্য প্রস্থের ৩ গুণ। প্রতি বর্গমিটারে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 টাকা দরে ঘরটির মেঝে কার্পেট দিয়ে ঢাকতে মোট ১৪৭০ টাকা ব্যয় হয়। ঘরটির উচ্চতা ৪ মিটার।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 ঘরটির মেঝের ক্ষেত্রফল চলকের মাধ্যমে প্রকাশ কর।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 ঘরটির দৈর্ঘ্য ও প্রস্থ নির্ণয় কর।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গ) বায়ু পানির তুলনায় 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০০১২৯ গুন ভারী হলে ঘরটিতে কত কিলোগ্রাম বায়ু আছে?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5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94106"/>
            <a:chOff x="0" y="0"/>
            <a:chExt cx="9144000" cy="6894106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 </a:t>
              </a:r>
              <a:endParaRPr lang="en-US" dirty="0"/>
            </a:p>
          </p:txBody>
        </p:sp>
        <p:sp>
          <p:nvSpPr>
            <p:cNvPr id="3" name="TextBox 1"/>
            <p:cNvSpPr txBox="1"/>
            <p:nvPr/>
          </p:nvSpPr>
          <p:spPr>
            <a:xfrm>
              <a:off x="304800" y="487740"/>
              <a:ext cx="8686800" cy="2215991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13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13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2"/>
            <p:cNvSpPr txBox="1"/>
            <p:nvPr/>
          </p:nvSpPr>
          <p:spPr>
            <a:xfrm>
              <a:off x="1905000" y="6186220"/>
              <a:ext cx="586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4800" y="5410200"/>
              <a:ext cx="8686800" cy="110799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6600" dirty="0" smtClean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rPr>
                <a:t>“ ঘরে থাক, সুস্থ থাক ”</a:t>
              </a:r>
              <a:endParaRPr lang="en-US" sz="66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2703731"/>
              <a:ext cx="8686800" cy="27064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14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400" y="152400"/>
            <a:ext cx="8229600" cy="6400800"/>
            <a:chOff x="533400" y="152400"/>
            <a:chExt cx="8229600" cy="6400800"/>
          </a:xfrm>
        </p:grpSpPr>
        <p:grpSp>
          <p:nvGrpSpPr>
            <p:cNvPr id="4" name="Group 3"/>
            <p:cNvGrpSpPr/>
            <p:nvPr/>
          </p:nvGrpSpPr>
          <p:grpSpPr>
            <a:xfrm>
              <a:off x="533400" y="152400"/>
              <a:ext cx="8229600" cy="6400800"/>
              <a:chOff x="406400" y="228600"/>
              <a:chExt cx="10972800" cy="64008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400" y="1371600"/>
                <a:ext cx="3352800" cy="3008207"/>
              </a:xfrm>
              <a:prstGeom prst="rect">
                <a:avLst/>
              </a:prstGeom>
              <a:ln w="2286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406400" y="228600"/>
                <a:ext cx="4470400" cy="762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শিক্ষক পরিচিতি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06400" y="4724400"/>
                <a:ext cx="4470400" cy="19050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solidFill>
                      <a:schemeClr val="accent2"/>
                    </a:solidFill>
                    <a:latin typeface="NikoshBAN" pitchFamily="2" charset="0"/>
                    <a:cs typeface="NikoshBAN" pitchFamily="2" charset="0"/>
                  </a:rPr>
                  <a:t>মোঃ জসিম উদ্দিন </a:t>
                </a:r>
              </a:p>
              <a:p>
                <a:pPr algn="ctr"/>
                <a:r>
                  <a:rPr lang="bn-IN" dirty="0" smtClean="0">
                    <a:solidFill>
                      <a:schemeClr val="accent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সহকারী শিক্ষক</a:t>
                </a:r>
              </a:p>
              <a:p>
                <a:pPr algn="ctr"/>
                <a:r>
                  <a:rPr lang="bn-IN" sz="24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বুলচান্দ উচ্চ বিদ্যালয়, সুনামগঞ্জ।</a:t>
                </a:r>
              </a:p>
              <a:p>
                <a:pPr algn="ctr"/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মোবাইলঃ ০১৭১৫৯৩১৯৫৮ </a:t>
                </a:r>
              </a:p>
              <a:p>
                <a:pPr algn="ctr"/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E-mail: 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  <a:hlinkClick r:id="rId4"/>
                  </a:rPr>
                  <a:t>jasim.bc@gmail.com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16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5588000" y="304800"/>
                <a:ext cx="0" cy="6324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6502400" y="304800"/>
                <a:ext cx="44704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পাঠ পরিচিতি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99200" y="4620339"/>
                <a:ext cx="5080000" cy="200906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শ্রেণি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–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অষ্টম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বিষয়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গণিত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অধ্যায়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তৃতীয়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(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৫০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মিনিট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0" y="951748"/>
              <a:ext cx="2424417" cy="35440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583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3505200"/>
            <a:ext cx="2895600" cy="2743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867400" y="152400"/>
            <a:ext cx="2895600" cy="3276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1219200"/>
            <a:ext cx="4267200" cy="20574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228600"/>
            <a:ext cx="5486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চিত্রগুলি 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ube 11"/>
          <p:cNvSpPr/>
          <p:nvPr/>
        </p:nvSpPr>
        <p:spPr>
          <a:xfrm>
            <a:off x="3581400" y="3810000"/>
            <a:ext cx="5105400" cy="25146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5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3200400"/>
            <a:ext cx="7315200" cy="2209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পরিমাপ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1143000" y="533400"/>
            <a:ext cx="6629400" cy="13716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34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 পরিমাপের এককাবলি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পারবে, 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ঘনবস্তুর আয়তন নির্ণয়ের সুত্র লিখতে পারবে,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ক্ষেত্রফল  পরিমাপের সুত্রাবলী ব্যাখ্যা করতে পারবে।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আয়তন ও ক্ষেত্রফল 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পরিমাপের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সুত্রাবলী প্রয়োগ করে বিভিন্ন সমস্যার সমাধান করতে পারবে।    </a:t>
            </a:r>
          </a:p>
        </p:txBody>
      </p:sp>
    </p:spTree>
    <p:extLst>
      <p:ext uri="{BB962C8B-B14F-4D97-AF65-F5344CB8AC3E}">
        <p14:creationId xmlns:p14="http://schemas.microsoft.com/office/powerpoint/2010/main" val="367710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717165"/>
              </p:ext>
            </p:extLst>
          </p:nvPr>
        </p:nvGraphicFramePr>
        <p:xfrm>
          <a:off x="609600" y="1371600"/>
          <a:ext cx="7772400" cy="43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মেট্রিক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ব্রিটিশ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মিলি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১২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ইঞ্চি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=১ 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ডেসিমিটা্র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৩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ডেসিমিটার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১৭৬০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৬০৮০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নটিকেল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হেক্টো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২২০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হেক্টোমিটার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কিলোমিটার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৮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38200" y="152400"/>
            <a:ext cx="6629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 পরিমাপের একক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762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4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 পরিমাপের মেট্রিক ও ব্রিটিশ পদ্ধতির একক সমুহের তালিকা তৈরি কর।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2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243" y="-9993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668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ঘনবস্তুর আয়তন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4953000"/>
            <a:ext cx="853440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আয়তাকার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ঘনবস্তুর আয়তনের পরিমাপ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দৈর্ঘ্যের পরিমাপ ×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উচ্চতার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২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ube 2"/>
          <p:cNvSpPr/>
          <p:nvPr/>
        </p:nvSpPr>
        <p:spPr>
          <a:xfrm>
            <a:off x="1066800" y="1676400"/>
            <a:ext cx="6858000" cy="28194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8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1600200"/>
            <a:ext cx="6858000" cy="32004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আয়তাকার 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953000"/>
            <a:ext cx="806958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আয়তাকার ক্ষেত্রের ক্ষেত্রফলের পরিমাপ =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দৈর্ঘ্যের পরিমাপ ×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69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545</Words>
  <Application>Microsoft Office PowerPoint</Application>
  <PresentationFormat>On-screen Show (4:3)</PresentationFormat>
  <Paragraphs>83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dell</cp:lastModifiedBy>
  <cp:revision>186</cp:revision>
  <dcterms:created xsi:type="dcterms:W3CDTF">2006-08-16T00:00:00Z</dcterms:created>
  <dcterms:modified xsi:type="dcterms:W3CDTF">2020-07-17T18:38:30Z</dcterms:modified>
</cp:coreProperties>
</file>