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0" r:id="rId12"/>
    <p:sldId id="26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66"/>
    <a:srgbClr val="800000"/>
    <a:srgbClr val="0033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6BC8A-9E02-4224-8850-A3D644989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5CF4E-C981-4F14-9FBB-96EBC362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6CF1F-8E82-45B5-9C9C-DDC36EB8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4E515-B70A-44EE-95CB-E172B723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39A7-2C14-4812-A871-43C2D64F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8FDD-95D7-4D7A-BA57-657D56DF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94CB6-65DE-4CF4-9919-8D712C7AE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FB737-7893-4CEB-9DA6-D2F34326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A4255-216A-4530-89D0-A81B5F01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66100-D998-42BB-8221-D6D39916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8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20F1D2-82C2-4260-AC7C-BECFE8F54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D10B4-9799-414D-912A-0BACCE628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2F1CA-D336-4787-9653-F92C2B56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A7850-ED6C-4A91-B01B-C0923863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1C228-5997-47AE-B0FD-2D163FFF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C17F-F0B5-42F7-844F-8395C069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E163-5111-4B30-B741-92E32949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57E88-718E-4C4F-AA76-B18B2CFC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7E257-B9E8-4AA7-8A15-C249B034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68CCE-A21B-4DCC-B050-4083155F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4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8AAA4-6BA3-4444-9587-96B0FD50E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BE301-EEBF-4C5F-AA50-B66B5467A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B13FB-A84F-4D8D-A5B6-99A5C436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9E6BE-4139-4BBC-B85C-818F2555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BE640-41C2-4C22-9FA3-A97DEDFA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9AC7-B9C3-4142-A9F5-2A0C3B7B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988E-B6CF-4048-B6BD-F07436781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FD1AC-B9AD-477C-A9D4-B1F548184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3DAA4-4A2C-45A6-B5CC-970FDC1B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81345-7E3E-422C-A609-7D01D6ED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44482-DAD0-451C-B069-1CCB30BF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759D-1E0A-4A65-A850-5262D56F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368A8-40AA-4F42-B1B8-F58389C70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1E6C1-FB93-4908-8092-92062C5A4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266A2-39DE-4581-A36C-B9E0D77B2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A23739-D058-4B25-927C-709B026E2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D986C-5027-4768-9958-33C059A52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32CF0-3094-4283-A96D-4847D19A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528C9-3E0C-4EB5-9915-5C0D0748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64348-2768-45F8-ABD1-8E61A5B7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ED8C7-EAC5-4E9E-A382-50F49928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3D18D-3205-4725-B3F6-C1DC4826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CD9DC-72E6-43A0-8721-E33DAC4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587BE-7D24-47AE-850C-CF451EF8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916C1-1732-4482-B84B-250B0EF9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E89EB-A8C0-4550-B733-DF36844A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40EF-0C0B-4AB8-9CD2-42C7E7C1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D84D-7DCD-4B33-B491-C0F2748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91AE2-AC27-4B97-990F-797D7A4D6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1FC1-8DC9-45E5-94C1-3298099E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EF0DE-ECD6-4CC1-8BCB-27F8AB90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63978-FEC0-42B7-A4D1-F577798B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1AA3-3141-43CA-94AE-39F06BEC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55C6C-7E98-4931-ACAF-9D198540F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1208B-8A18-49F3-B784-FA6E21126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46A17-09AF-461E-B9B1-0CCED42E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6B476-F112-4AE5-8182-1FFDDFA9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8B952-BEA9-429E-8FE3-C3CF47F5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3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F5C3A2-DCAF-447F-9DDB-E7D06909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42AD3-C347-40C9-9EC4-4A19DAF65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CEF76-417C-4C5D-918C-5F2A2D1D9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E2FA-F56D-48C5-B080-FB291ECB74E0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A934F-99B1-4013-9D23-741CC92A7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3702E-2BEC-4246-B479-26F7D8B78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9936-4975-4357-835D-A22BF012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9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BE166F6-2E4A-4BF0-8DE3-4CC7F8119FF6}"/>
              </a:ext>
            </a:extLst>
          </p:cNvPr>
          <p:cNvSpPr txBox="1"/>
          <p:nvPr/>
        </p:nvSpPr>
        <p:spPr>
          <a:xfrm>
            <a:off x="2504660" y="2163853"/>
            <a:ext cx="95813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13800" dirty="0">
                <a:ln>
                  <a:solidFill>
                    <a:srgbClr val="0033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n>
                <a:solidFill>
                  <a:srgbClr val="0033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FAC5F-1F89-4A77-909D-2FD09D3574AA}"/>
              </a:ext>
            </a:extLst>
          </p:cNvPr>
          <p:cNvSpPr txBox="1"/>
          <p:nvPr/>
        </p:nvSpPr>
        <p:spPr>
          <a:xfrm>
            <a:off x="1563757" y="2018078"/>
            <a:ext cx="9501809" cy="2215991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bn-IN" sz="13800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  স্বাগতম </a:t>
            </a:r>
          </a:p>
        </p:txBody>
      </p:sp>
    </p:spTree>
    <p:extLst>
      <p:ext uri="{BB962C8B-B14F-4D97-AF65-F5344CB8AC3E}">
        <p14:creationId xmlns:p14="http://schemas.microsoft.com/office/powerpoint/2010/main" val="23311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3BA48C1-9D0C-4BAB-9E6C-9820D1067196}"/>
              </a:ext>
            </a:extLst>
          </p:cNvPr>
          <p:cNvSpPr txBox="1"/>
          <p:nvPr/>
        </p:nvSpPr>
        <p:spPr>
          <a:xfrm>
            <a:off x="4081670" y="755374"/>
            <a:ext cx="4744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F94BB9-8A5B-47AF-A656-7C40EDA3CFF3}"/>
              </a:ext>
            </a:extLst>
          </p:cNvPr>
          <p:cNvSpPr txBox="1"/>
          <p:nvPr/>
        </p:nvSpPr>
        <p:spPr>
          <a:xfrm>
            <a:off x="1815549" y="2066407"/>
            <a:ext cx="237213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চালাচ্ছিলেন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FCE5E5E-D911-438E-815C-FCEA10D3B963}"/>
              </a:ext>
            </a:extLst>
          </p:cNvPr>
          <p:cNvSpPr/>
          <p:nvPr/>
        </p:nvSpPr>
        <p:spPr>
          <a:xfrm>
            <a:off x="4187682" y="2476331"/>
            <a:ext cx="1457739" cy="3909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97C7504-3DC5-44DD-B9E3-173A7B56C70B}"/>
              </a:ext>
            </a:extLst>
          </p:cNvPr>
          <p:cNvSpPr/>
          <p:nvPr/>
        </p:nvSpPr>
        <p:spPr>
          <a:xfrm>
            <a:off x="4187684" y="3825319"/>
            <a:ext cx="1457739" cy="3909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6029A5C-51B8-44A0-91C1-7A437B818189}"/>
              </a:ext>
            </a:extLst>
          </p:cNvPr>
          <p:cNvSpPr/>
          <p:nvPr/>
        </p:nvSpPr>
        <p:spPr>
          <a:xfrm>
            <a:off x="4187683" y="5363242"/>
            <a:ext cx="1457739" cy="3909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AA3F5A-60AE-4F58-A695-826960BC4CD3}"/>
              </a:ext>
            </a:extLst>
          </p:cNvPr>
          <p:cNvSpPr txBox="1"/>
          <p:nvPr/>
        </p:nvSpPr>
        <p:spPr>
          <a:xfrm>
            <a:off x="2504660" y="2066407"/>
            <a:ext cx="583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ন্ড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4EB30F-5B0A-4E63-87C4-E4317A1F1B45}"/>
              </a:ext>
            </a:extLst>
          </p:cNvPr>
          <p:cNvSpPr txBox="1"/>
          <p:nvPr/>
        </p:nvSpPr>
        <p:spPr>
          <a:xfrm>
            <a:off x="2524539" y="2129780"/>
            <a:ext cx="477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ABB5D9-59F5-47D7-896A-32CF8E1C7D75}"/>
              </a:ext>
            </a:extLst>
          </p:cNvPr>
          <p:cNvSpPr txBox="1"/>
          <p:nvPr/>
        </p:nvSpPr>
        <p:spPr>
          <a:xfrm>
            <a:off x="2524539" y="2020239"/>
            <a:ext cx="477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BCA3C-ACBE-40EA-BB63-D95D0E379DC0}"/>
              </a:ext>
            </a:extLst>
          </p:cNvPr>
          <p:cNvSpPr txBox="1"/>
          <p:nvPr/>
        </p:nvSpPr>
        <p:spPr>
          <a:xfrm>
            <a:off x="7446065" y="2189517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640DA0-9FCA-4CEC-820A-D8D569CC4243}"/>
              </a:ext>
            </a:extLst>
          </p:cNvPr>
          <p:cNvSpPr txBox="1"/>
          <p:nvPr/>
        </p:nvSpPr>
        <p:spPr>
          <a:xfrm>
            <a:off x="7598465" y="3677072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986E80-F803-41BE-91C0-BBBD50CFC69D}"/>
              </a:ext>
            </a:extLst>
          </p:cNvPr>
          <p:cNvSpPr txBox="1"/>
          <p:nvPr/>
        </p:nvSpPr>
        <p:spPr>
          <a:xfrm>
            <a:off x="7598465" y="5012227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D86E9-7136-4B85-BAD9-E3B043B1A3B2}"/>
              </a:ext>
            </a:extLst>
          </p:cNvPr>
          <p:cNvSpPr txBox="1"/>
          <p:nvPr/>
        </p:nvSpPr>
        <p:spPr>
          <a:xfrm>
            <a:off x="9246709" y="2189517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4F160C-8FFA-44D0-A389-2520816C3D3C}"/>
              </a:ext>
            </a:extLst>
          </p:cNvPr>
          <p:cNvSpPr txBox="1"/>
          <p:nvPr/>
        </p:nvSpPr>
        <p:spPr>
          <a:xfrm>
            <a:off x="9306346" y="374069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21276E-DD79-4C81-8959-796691B4F727}"/>
              </a:ext>
            </a:extLst>
          </p:cNvPr>
          <p:cNvSpPr txBox="1"/>
          <p:nvPr/>
        </p:nvSpPr>
        <p:spPr>
          <a:xfrm>
            <a:off x="9306346" y="504177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B5F974-96FA-40B7-B5C9-E14AB3D97B39}"/>
              </a:ext>
            </a:extLst>
          </p:cNvPr>
          <p:cNvSpPr txBox="1"/>
          <p:nvPr/>
        </p:nvSpPr>
        <p:spPr>
          <a:xfrm>
            <a:off x="2305877" y="3553959"/>
            <a:ext cx="490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ষ্ট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9D139B-7E29-454F-B227-F943C29FFC27}"/>
              </a:ext>
            </a:extLst>
          </p:cNvPr>
          <p:cNvSpPr txBox="1"/>
          <p:nvPr/>
        </p:nvSpPr>
        <p:spPr>
          <a:xfrm>
            <a:off x="2387041" y="3636067"/>
            <a:ext cx="503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2B5C6B-8D91-49B7-A340-35CE7BF20B91}"/>
              </a:ext>
            </a:extLst>
          </p:cNvPr>
          <p:cNvSpPr txBox="1"/>
          <p:nvPr/>
        </p:nvSpPr>
        <p:spPr>
          <a:xfrm>
            <a:off x="2440045" y="3832064"/>
            <a:ext cx="45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671625-7A8F-40AF-A69C-91E34635EB8A}"/>
              </a:ext>
            </a:extLst>
          </p:cNvPr>
          <p:cNvSpPr txBox="1"/>
          <p:nvPr/>
        </p:nvSpPr>
        <p:spPr>
          <a:xfrm>
            <a:off x="2776327" y="5111214"/>
            <a:ext cx="742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চ্ছ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6B21E4-360D-4AFD-B2F2-A8E53ABAE5F1}"/>
              </a:ext>
            </a:extLst>
          </p:cNvPr>
          <p:cNvSpPr txBox="1"/>
          <p:nvPr/>
        </p:nvSpPr>
        <p:spPr>
          <a:xfrm>
            <a:off x="2772184" y="5111213"/>
            <a:ext cx="778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EF3ED-3C48-41AB-8D6D-B09AF30347BB}"/>
              </a:ext>
            </a:extLst>
          </p:cNvPr>
          <p:cNvSpPr txBox="1"/>
          <p:nvPr/>
        </p:nvSpPr>
        <p:spPr>
          <a:xfrm>
            <a:off x="2817739" y="5192155"/>
            <a:ext cx="83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D7CB42-FF87-4CAE-B33F-E3826F3C0184}"/>
              </a:ext>
            </a:extLst>
          </p:cNvPr>
          <p:cNvSpPr txBox="1"/>
          <p:nvPr/>
        </p:nvSpPr>
        <p:spPr>
          <a:xfrm>
            <a:off x="2929139" y="5183950"/>
            <a:ext cx="1060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6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30768 0.015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78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46914 0.006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5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60495 0.015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47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0.32774 0.022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49427 0.012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14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96296E-6 L 0.62266 0.0018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3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28855 0.0134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2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3.33333E-6 L 0.45456 -0.008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0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56732 -0.0030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/>
      <p:bldP spid="15" grpId="0"/>
      <p:bldP spid="16" grpId="0"/>
      <p:bldP spid="19" grpId="0" build="allAtOnce"/>
      <p:bldP spid="20" grpId="0"/>
      <p:bldP spid="21" grpId="0"/>
      <p:bldP spid="22" grpId="0"/>
      <p:bldP spid="23" grpId="0"/>
      <p:bldP spid="24" grpId="0"/>
      <p:bldP spid="25" grpId="0"/>
      <p:bldP spid="26" grpId="0"/>
      <p:bldP spid="13" grpId="0"/>
      <p:bldP spid="18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BE166F6-2E4A-4BF0-8DE3-4CC7F8119FF6}"/>
              </a:ext>
            </a:extLst>
          </p:cNvPr>
          <p:cNvSpPr txBox="1"/>
          <p:nvPr/>
        </p:nvSpPr>
        <p:spPr>
          <a:xfrm>
            <a:off x="2398643" y="2341243"/>
            <a:ext cx="14577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n>
                  <a:solidFill>
                    <a:srgbClr val="0033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ln>
                  <a:solidFill>
                    <a:srgbClr val="0033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ন্ড</a:t>
            </a:r>
          </a:p>
          <a:p>
            <a:pPr algn="l"/>
            <a:r>
              <a:rPr lang="bn-IN" sz="8000" dirty="0">
                <a:ln>
                  <a:solidFill>
                    <a:srgbClr val="0033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</a:p>
          <a:p>
            <a:pPr algn="l"/>
            <a:r>
              <a:rPr lang="bn-IN" sz="8000" dirty="0">
                <a:ln>
                  <a:solidFill>
                    <a:srgbClr val="0033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চ্ছ </a:t>
            </a:r>
            <a:endParaRPr lang="en-US" sz="8000" dirty="0">
              <a:ln>
                <a:solidFill>
                  <a:srgbClr val="0033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B41C91-6A0F-4A07-9D63-BD71CA1D8362}"/>
              </a:ext>
            </a:extLst>
          </p:cNvPr>
          <p:cNvSpPr txBox="1"/>
          <p:nvPr/>
        </p:nvSpPr>
        <p:spPr>
          <a:xfrm>
            <a:off x="2504660" y="755374"/>
            <a:ext cx="5963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580D4D7-AEFA-463B-BC3C-08B707219109}"/>
              </a:ext>
            </a:extLst>
          </p:cNvPr>
          <p:cNvSpPr/>
          <p:nvPr/>
        </p:nvSpPr>
        <p:spPr>
          <a:xfrm>
            <a:off x="3909391" y="2686879"/>
            <a:ext cx="1232452" cy="50358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18D9BE7-939A-40B5-8C8F-AFEF1D54401F}"/>
              </a:ext>
            </a:extLst>
          </p:cNvPr>
          <p:cNvSpPr/>
          <p:nvPr/>
        </p:nvSpPr>
        <p:spPr>
          <a:xfrm>
            <a:off x="3909391" y="3901111"/>
            <a:ext cx="1232452" cy="50358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CC3A761-98EE-4584-B32A-B930C9A17EC2}"/>
              </a:ext>
            </a:extLst>
          </p:cNvPr>
          <p:cNvSpPr/>
          <p:nvPr/>
        </p:nvSpPr>
        <p:spPr>
          <a:xfrm>
            <a:off x="3909391" y="5112031"/>
            <a:ext cx="1232452" cy="50358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C20843-4C77-4928-8E82-208F825A4C18}"/>
              </a:ext>
            </a:extLst>
          </p:cNvPr>
          <p:cNvSpPr txBox="1"/>
          <p:nvPr/>
        </p:nvSpPr>
        <p:spPr>
          <a:xfrm>
            <a:off x="6268278" y="2504661"/>
            <a:ext cx="3339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কান্ড , ভান্ডার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773F0D-95A3-4F9D-A74C-323124B215A0}"/>
              </a:ext>
            </a:extLst>
          </p:cNvPr>
          <p:cNvSpPr txBox="1"/>
          <p:nvPr/>
        </p:nvSpPr>
        <p:spPr>
          <a:xfrm>
            <a:off x="6135757" y="3693467"/>
            <a:ext cx="308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মিষ্টি, সৃষ্টি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224FF0-1C52-45F6-86F9-90FB253D9A1D}"/>
              </a:ext>
            </a:extLst>
          </p:cNvPr>
          <p:cNvSpPr txBox="1"/>
          <p:nvPr/>
        </p:nvSpPr>
        <p:spPr>
          <a:xfrm>
            <a:off x="6096000" y="4890052"/>
            <a:ext cx="2372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কচ্ছপ, স্বচ্ছ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9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5F4FAA0-777E-4B21-B62A-951E8B611C55}"/>
              </a:ext>
            </a:extLst>
          </p:cNvPr>
          <p:cNvSpPr txBox="1"/>
          <p:nvPr/>
        </p:nvSpPr>
        <p:spPr>
          <a:xfrm>
            <a:off x="4293704" y="675861"/>
            <a:ext cx="4068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6F6A87-99B1-4EC5-BFC7-58E50531890B}"/>
              </a:ext>
            </a:extLst>
          </p:cNvPr>
          <p:cNvSpPr txBox="1"/>
          <p:nvPr/>
        </p:nvSpPr>
        <p:spPr>
          <a:xfrm>
            <a:off x="1311968" y="2478156"/>
            <a:ext cx="10469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 কামাল দেরী না করে কেন মেশিনগান চালাতে লাগলেন?</a:t>
            </a:r>
          </a:p>
          <a:p>
            <a:pPr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সহযোদ্ধাদের বাঁচাতে আর শত্রুর মোকাবিলা করতে।</a:t>
            </a:r>
          </a:p>
          <a:p>
            <a:pPr marL="457200" indent="-457200" algn="just">
              <a:buAutoNum type="arabicParenR" startAt="2"/>
            </a:pP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 শুরু হওয়ার সাথে সাথে  কী কী ঘটলো? </a:t>
            </a:r>
          </a:p>
          <a:p>
            <a:pPr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শত্রুর গোলাবর্ষণ।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7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256D1D9-3F3B-4FF1-BB32-C98D8EFAAE9F}"/>
              </a:ext>
            </a:extLst>
          </p:cNvPr>
          <p:cNvGrpSpPr/>
          <p:nvPr/>
        </p:nvGrpSpPr>
        <p:grpSpPr>
          <a:xfrm>
            <a:off x="92766" y="13253"/>
            <a:ext cx="11900452" cy="6619461"/>
            <a:chOff x="145774" y="119269"/>
            <a:chExt cx="11900452" cy="661946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A25B88D-288C-46F9-B35C-1FE29581FE2E}"/>
                </a:ext>
              </a:extLst>
            </p:cNvPr>
            <p:cNvSpPr/>
            <p:nvPr/>
          </p:nvSpPr>
          <p:spPr>
            <a:xfrm>
              <a:off x="145774" y="119269"/>
              <a:ext cx="11900452" cy="6619461"/>
            </a:xfrm>
            <a:prstGeom prst="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36D3780-7C94-439C-925D-F06916025F6C}"/>
                </a:ext>
              </a:extLst>
            </p:cNvPr>
            <p:cNvSpPr/>
            <p:nvPr/>
          </p:nvSpPr>
          <p:spPr>
            <a:xfrm>
              <a:off x="251791" y="251791"/>
              <a:ext cx="11661914" cy="630803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D6445F-7FEF-409C-8720-A9C83D62A89C}"/>
                </a:ext>
              </a:extLst>
            </p:cNvPr>
            <p:cNvSpPr/>
            <p:nvPr/>
          </p:nvSpPr>
          <p:spPr>
            <a:xfrm>
              <a:off x="384313" y="397565"/>
              <a:ext cx="11396871" cy="6016487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FFB4F95-06A6-4691-92FD-7FBF13AE6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5" y="318280"/>
            <a:ext cx="11396871" cy="601648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514DDE0-38E7-44B8-9637-CA64B8FC8831}"/>
              </a:ext>
            </a:extLst>
          </p:cNvPr>
          <p:cNvSpPr txBox="1"/>
          <p:nvPr/>
        </p:nvSpPr>
        <p:spPr>
          <a:xfrm>
            <a:off x="1172817" y="223291"/>
            <a:ext cx="9846365" cy="221599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IN" sz="13800" dirty="0">
                <a:solidFill>
                  <a:srgbClr val="66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3800" dirty="0">
              <a:solidFill>
                <a:srgbClr val="6600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F91DB17-7FD1-4FEE-9059-68A20F228038}"/>
              </a:ext>
            </a:extLst>
          </p:cNvPr>
          <p:cNvSpPr txBox="1"/>
          <p:nvPr/>
        </p:nvSpPr>
        <p:spPr>
          <a:xfrm>
            <a:off x="3260035" y="1550504"/>
            <a:ext cx="6533322" cy="34778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4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নিগার সুলতানা</a:t>
            </a:r>
          </a:p>
          <a:p>
            <a:r>
              <a:rPr lang="bn-IN" sz="44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সহকারি শিক্ষক</a:t>
            </a:r>
          </a:p>
          <a:p>
            <a:r>
              <a:rPr lang="bn-IN" sz="44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পিয়ারপুর সরকারি প্রাথমিক বিদ্যালয়</a:t>
            </a:r>
          </a:p>
          <a:p>
            <a:r>
              <a:rPr lang="bn-IN" sz="44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ফরিদপুর সদর- ফরিদপুর</a:t>
            </a:r>
          </a:p>
          <a:p>
            <a:r>
              <a:rPr lang="en-US" sz="4400" dirty="0">
                <a:latin typeface="Bell MT" panose="02020503060305020303" pitchFamily="18" charset="0"/>
                <a:cs typeface="NikoshBAN" panose="02000000000000000000" pitchFamily="2" charset="0"/>
              </a:rPr>
              <a:t>nigar.dipty@gmail.com</a:t>
            </a:r>
          </a:p>
        </p:txBody>
      </p:sp>
    </p:spTree>
    <p:extLst>
      <p:ext uri="{BB962C8B-B14F-4D97-AF65-F5344CB8AC3E}">
        <p14:creationId xmlns:p14="http://schemas.microsoft.com/office/powerpoint/2010/main" val="177797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E02980A-4D45-4647-B32C-EDF7BB18DCE7}"/>
              </a:ext>
            </a:extLst>
          </p:cNvPr>
          <p:cNvSpPr txBox="1"/>
          <p:nvPr/>
        </p:nvSpPr>
        <p:spPr>
          <a:xfrm>
            <a:off x="3472070" y="2305614"/>
            <a:ext cx="75802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</a:t>
            </a:r>
          </a:p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একাই একটি দুর্গ</a:t>
            </a:r>
          </a:p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১৮ই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মেশিনগান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7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F8AD0E1-6787-40C4-9026-881BC3F28C22}"/>
              </a:ext>
            </a:extLst>
          </p:cNvPr>
          <p:cNvSpPr txBox="1"/>
          <p:nvPr/>
        </p:nvSpPr>
        <p:spPr>
          <a:xfrm>
            <a:off x="3458817" y="768626"/>
            <a:ext cx="4280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শিখণফলঃ</a:t>
            </a:r>
          </a:p>
          <a:p>
            <a:pPr algn="l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BEF0D-701D-4B5C-BCC6-D92CBE0711EE}"/>
              </a:ext>
            </a:extLst>
          </p:cNvPr>
          <p:cNvSpPr txBox="1"/>
          <p:nvPr/>
        </p:nvSpPr>
        <p:spPr>
          <a:xfrm>
            <a:off x="2219742" y="1784289"/>
            <a:ext cx="95548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</a:p>
          <a:p>
            <a:pPr algn="l"/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১.১.২ বর্ণ ও যুক্তবর্ণ সহযোগে তৈরী শব্দযুক্ত বাক্য শুনে স্পষ্ট ও শুদ্ধভাবে বলতে পারবে।</a:t>
            </a:r>
          </a:p>
          <a:p>
            <a:r>
              <a:rPr lang="bn-IN" sz="2800" dirty="0">
                <a:solidFill>
                  <a:srgbClr val="00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বলাঃ</a:t>
            </a:r>
          </a:p>
          <a:p>
            <a:pPr algn="l"/>
            <a:r>
              <a:rPr lang="bn-IN" sz="2800" dirty="0">
                <a:solidFill>
                  <a:srgbClr val="00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২.৪.১ গল্পের বিষয় বলতে পারবে।</a:t>
            </a:r>
          </a:p>
          <a:p>
            <a:pPr algn="l"/>
            <a:r>
              <a:rPr lang="bn-IN" sz="2800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</a:p>
          <a:p>
            <a:pPr algn="l"/>
            <a:r>
              <a:rPr lang="bn-IN" sz="2800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 পাঠ্যপুস্তকের শব্দ শ্রবণযোগ্য স্পষ্ট স্বরে ও শুদ্ধ উচ্চারণে পড়তে পারবে।</a:t>
            </a:r>
          </a:p>
          <a:p>
            <a:pPr algn="l"/>
            <a:r>
              <a:rPr lang="bn-IN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</a:p>
          <a:p>
            <a:pPr algn="l"/>
            <a:r>
              <a:rPr lang="bn-IN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ব্যবহার করে শব্দ লিখতে পারবে।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7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291B904-01E5-49F4-8BB1-C43C0F133ECF}"/>
              </a:ext>
            </a:extLst>
          </p:cNvPr>
          <p:cNvSpPr txBox="1"/>
          <p:nvPr/>
        </p:nvSpPr>
        <p:spPr>
          <a:xfrm>
            <a:off x="3339550" y="1927391"/>
            <a:ext cx="84416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arenR"/>
            </a:pP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 কোথায় আত্মরক্ষা করলেন?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সকলে পরিখার মধ্যে আত্মরক্ষা করলেন।</a:t>
            </a:r>
          </a:p>
          <a:p>
            <a:pPr algn="l"/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বাড়তি সৈন্য কখন এসে পৌছালেন?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দুপুরে এসে পৌছালেন।</a:t>
            </a:r>
          </a:p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বাড়তি সৈন্যের সাথে আর কি আসলো?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বাড়তি সৈন্যের সাথে খাবার আসলো।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976ECB1-1503-49DA-8C9B-CF6C16F82E86}"/>
              </a:ext>
            </a:extLst>
          </p:cNvPr>
          <p:cNvSpPr/>
          <p:nvPr/>
        </p:nvSpPr>
        <p:spPr>
          <a:xfrm>
            <a:off x="3750366" y="2504660"/>
            <a:ext cx="861392" cy="424070"/>
          </a:xfrm>
          <a:prstGeom prst="rightArrow">
            <a:avLst/>
          </a:prstGeom>
          <a:noFill/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BBDE588-8BB1-4007-9764-1CF0CF7B2F16}"/>
              </a:ext>
            </a:extLst>
          </p:cNvPr>
          <p:cNvSpPr/>
          <p:nvPr/>
        </p:nvSpPr>
        <p:spPr>
          <a:xfrm>
            <a:off x="3750366" y="3635551"/>
            <a:ext cx="861392" cy="424070"/>
          </a:xfrm>
          <a:prstGeom prst="rightArrow">
            <a:avLst/>
          </a:prstGeom>
          <a:noFill/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FE15892-3344-4530-881B-08543AA2725C}"/>
              </a:ext>
            </a:extLst>
          </p:cNvPr>
          <p:cNvSpPr/>
          <p:nvPr/>
        </p:nvSpPr>
        <p:spPr>
          <a:xfrm>
            <a:off x="3750366" y="4734911"/>
            <a:ext cx="861392" cy="424070"/>
          </a:xfrm>
          <a:prstGeom prst="right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Arrow: Right 7">
            <a:extLst>
              <a:ext uri="{FF2B5EF4-FFF2-40B4-BE49-F238E27FC236}">
                <a16:creationId xmlns:a16="http://schemas.microsoft.com/office/drawing/2014/main" id="{FA9EFB17-7968-41FE-B533-E430A7559C9E}"/>
              </a:ext>
            </a:extLst>
          </p:cNvPr>
          <p:cNvSpPr/>
          <p:nvPr/>
        </p:nvSpPr>
        <p:spPr>
          <a:xfrm>
            <a:off x="715617" y="2358887"/>
            <a:ext cx="2941983" cy="1325217"/>
          </a:xfrm>
          <a:prstGeom prst="rightArrow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399AFF-DCEB-401A-8F9D-0AAACADE5478}"/>
              </a:ext>
            </a:extLst>
          </p:cNvPr>
          <p:cNvSpPr txBox="1"/>
          <p:nvPr/>
        </p:nvSpPr>
        <p:spPr>
          <a:xfrm>
            <a:off x="1152939" y="2729107"/>
            <a:ext cx="2226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b="1" i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সংযোগ </a:t>
            </a:r>
            <a:endParaRPr lang="en-US" sz="32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AB1067-9138-4A39-963B-33F0B0462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88" y="705470"/>
            <a:ext cx="50482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FC49516-859F-4613-B531-CB9E44768B70}"/>
              </a:ext>
            </a:extLst>
          </p:cNvPr>
          <p:cNvSpPr txBox="1"/>
          <p:nvPr/>
        </p:nvSpPr>
        <p:spPr>
          <a:xfrm>
            <a:off x="2358886" y="443948"/>
            <a:ext cx="84151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১৮ই এপ্রিল ১৯৭১।</a:t>
            </a:r>
          </a:p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সকালবেলা সারা আকাশ কালো মেঘে ছেয়ে গেল। মুক্তিযোদ্ধারা ভাবলেন, বৃষ্টি এলে দুশমন্দের হামলা থেকে কিছুটা রেহাই মিলবে।</a:t>
            </a:r>
          </a:p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বেলা এগারোটা। শুরু হলো প্রচন্ড বৃষ্টি। আর সেই সঙ্গে শত্রুর গোলাবর্ষণ। এগিয়ে আসতে লাগল পাকিস্তানি বাহিনী।বেলা বারোটা। আক্রমণ হলো আরোও তীব্র। মুক্তিযোদ্ধাদের পালটা গুলি তার সামনে কিছুই নেই।</a:t>
            </a:r>
          </a:p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হঠাৎ একটা গুলি এসে বিঁধলো এক মুক্তিযোদ্ধার বুকে। তিনি মেশিনগান চালাচ্ছিলেন। সঙ্গে সঙ্গে বন্ধ হয়ে গেল মেশিনগান। মোস্তফা কামাল পাশেই ছিলেন।তিনি এক মুহূর্তও দেরী না করে চালাতে লাগলেন মেশিনগান।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19BB4A9-B50A-4C03-A06E-C99EABBC0285}"/>
              </a:ext>
            </a:extLst>
          </p:cNvPr>
          <p:cNvSpPr txBox="1"/>
          <p:nvPr/>
        </p:nvSpPr>
        <p:spPr>
          <a:xfrm>
            <a:off x="3511826" y="755374"/>
            <a:ext cx="4704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ও অর্থ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E9B7D-8CC4-4095-866D-89D3F37A1D07}"/>
              </a:ext>
            </a:extLst>
          </p:cNvPr>
          <p:cNvSpPr txBox="1"/>
          <p:nvPr/>
        </p:nvSpPr>
        <p:spPr>
          <a:xfrm>
            <a:off x="2486438" y="2143923"/>
            <a:ext cx="9939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তীব্র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DFAE125-F461-4C81-956B-2CB43EC75BEA}"/>
              </a:ext>
            </a:extLst>
          </p:cNvPr>
          <p:cNvSpPr/>
          <p:nvPr/>
        </p:nvSpPr>
        <p:spPr>
          <a:xfrm>
            <a:off x="3833192" y="2227294"/>
            <a:ext cx="1391478" cy="503582"/>
          </a:xfrm>
          <a:prstGeom prst="rightArrow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1E81118-5128-4E31-A0B1-D8876E17F534}"/>
              </a:ext>
            </a:extLst>
          </p:cNvPr>
          <p:cNvSpPr/>
          <p:nvPr/>
        </p:nvSpPr>
        <p:spPr>
          <a:xfrm>
            <a:off x="3833192" y="3585678"/>
            <a:ext cx="1391478" cy="503582"/>
          </a:xfrm>
          <a:prstGeom prst="rightArrow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4CD2A47-72CE-4C9F-9F28-CD4B1B09213E}"/>
              </a:ext>
            </a:extLst>
          </p:cNvPr>
          <p:cNvSpPr/>
          <p:nvPr/>
        </p:nvSpPr>
        <p:spPr>
          <a:xfrm>
            <a:off x="3833192" y="4689369"/>
            <a:ext cx="1391478" cy="503582"/>
          </a:xfrm>
          <a:prstGeom prst="rightArrow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542ADB-69EF-4972-85C8-B22075CB3243}"/>
              </a:ext>
            </a:extLst>
          </p:cNvPr>
          <p:cNvSpPr txBox="1"/>
          <p:nvPr/>
        </p:nvSpPr>
        <p:spPr>
          <a:xfrm>
            <a:off x="6235149" y="2215719"/>
            <a:ext cx="42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তীব্র, প্রবল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C665-099A-4179-BFEC-7749A98FB949}"/>
              </a:ext>
            </a:extLst>
          </p:cNvPr>
          <p:cNvSpPr txBox="1"/>
          <p:nvPr/>
        </p:nvSpPr>
        <p:spPr>
          <a:xfrm>
            <a:off x="6235149" y="3405808"/>
            <a:ext cx="343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আটকা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37F3ED-13F0-4362-AF40-B140605B12E1}"/>
              </a:ext>
            </a:extLst>
          </p:cNvPr>
          <p:cNvSpPr txBox="1"/>
          <p:nvPr/>
        </p:nvSpPr>
        <p:spPr>
          <a:xfrm>
            <a:off x="6096000" y="4573027"/>
            <a:ext cx="327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প্রখর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15951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2B878C-CC59-4E23-AAA8-776E54F4CA87}"/>
              </a:ext>
            </a:extLst>
          </p:cNvPr>
          <p:cNvGrpSpPr/>
          <p:nvPr/>
        </p:nvGrpSpPr>
        <p:grpSpPr>
          <a:xfrm>
            <a:off x="145774" y="119269"/>
            <a:ext cx="11900452" cy="6619461"/>
            <a:chOff x="145774" y="119269"/>
            <a:chExt cx="11900452" cy="66194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8E02E-C266-4B04-A913-9441C3664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" t="5807" r="3469" b="7709"/>
            <a:stretch/>
          </p:blipFill>
          <p:spPr>
            <a:xfrm>
              <a:off x="410816" y="4379844"/>
              <a:ext cx="2093844" cy="203420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56D1D9-3F3B-4FF1-BB32-C98D8EFAAE9F}"/>
                </a:ext>
              </a:extLst>
            </p:cNvPr>
            <p:cNvGrpSpPr/>
            <p:nvPr/>
          </p:nvGrpSpPr>
          <p:grpSpPr>
            <a:xfrm>
              <a:off x="145774" y="119269"/>
              <a:ext cx="11900452" cy="6619461"/>
              <a:chOff x="145774" y="119269"/>
              <a:chExt cx="11900452" cy="661946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25B88D-288C-46F9-B35C-1FE29581FE2E}"/>
                  </a:ext>
                </a:extLst>
              </p:cNvPr>
              <p:cNvSpPr/>
              <p:nvPr/>
            </p:nvSpPr>
            <p:spPr>
              <a:xfrm>
                <a:off x="145774" y="119269"/>
                <a:ext cx="11900452" cy="6619461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D3780-7C94-439C-925D-F06916025F6C}"/>
                  </a:ext>
                </a:extLst>
              </p:cNvPr>
              <p:cNvSpPr/>
              <p:nvPr/>
            </p:nvSpPr>
            <p:spPr>
              <a:xfrm>
                <a:off x="251791" y="251791"/>
                <a:ext cx="11661914" cy="63080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1D6445F-7FEF-409C-8720-A9C83D62A89C}"/>
                  </a:ext>
                </a:extLst>
              </p:cNvPr>
              <p:cNvSpPr/>
              <p:nvPr/>
            </p:nvSpPr>
            <p:spPr>
              <a:xfrm>
                <a:off x="384313" y="397565"/>
                <a:ext cx="11396871" cy="6016487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728F8F1-F05E-4662-81BB-6B322A519D76}"/>
              </a:ext>
            </a:extLst>
          </p:cNvPr>
          <p:cNvSpPr txBox="1"/>
          <p:nvPr/>
        </p:nvSpPr>
        <p:spPr>
          <a:xfrm>
            <a:off x="3975652" y="834887"/>
            <a:ext cx="4492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তৈরী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F333B-BCE1-47ED-A846-FA9A20213184}"/>
              </a:ext>
            </a:extLst>
          </p:cNvPr>
          <p:cNvSpPr txBox="1"/>
          <p:nvPr/>
        </p:nvSpPr>
        <p:spPr>
          <a:xfrm>
            <a:off x="2266122" y="2610678"/>
            <a:ext cx="10601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</a:p>
          <a:p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</a:p>
          <a:p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তীব্র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3B3157B-1331-4C86-A72A-49C1520BD50B}"/>
              </a:ext>
            </a:extLst>
          </p:cNvPr>
          <p:cNvSpPr/>
          <p:nvPr/>
        </p:nvSpPr>
        <p:spPr>
          <a:xfrm>
            <a:off x="3326296" y="2777145"/>
            <a:ext cx="1060174" cy="31805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ড্ডচ 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1073000-B57C-4838-8D4F-F14687ADB227}"/>
              </a:ext>
            </a:extLst>
          </p:cNvPr>
          <p:cNvSpPr/>
          <p:nvPr/>
        </p:nvSpPr>
        <p:spPr>
          <a:xfrm>
            <a:off x="3326295" y="3882813"/>
            <a:ext cx="1060174" cy="31805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ড্ডচ 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CA747BE-5958-4AA8-B8CE-8A7D4EBBA53F}"/>
              </a:ext>
            </a:extLst>
          </p:cNvPr>
          <p:cNvSpPr/>
          <p:nvPr/>
        </p:nvSpPr>
        <p:spPr>
          <a:xfrm>
            <a:off x="3326295" y="4952131"/>
            <a:ext cx="1060174" cy="31805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ড্ডচ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A08AFD-08FA-439F-B729-373BD008B9EF}"/>
              </a:ext>
            </a:extLst>
          </p:cNvPr>
          <p:cNvSpPr txBox="1"/>
          <p:nvPr/>
        </p:nvSpPr>
        <p:spPr>
          <a:xfrm>
            <a:off x="4863548" y="2688507"/>
            <a:ext cx="4784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করিমের প্রচন্ড মাথা ধরেছে।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7AE07B-D95B-4881-AD74-7524A5FA2174}"/>
              </a:ext>
            </a:extLst>
          </p:cNvPr>
          <p:cNvSpPr txBox="1"/>
          <p:nvPr/>
        </p:nvSpPr>
        <p:spPr>
          <a:xfrm>
            <a:off x="4969565" y="3776870"/>
            <a:ext cx="3405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 বিদ্যালয় বন্ধ।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00E95D-DA2B-42FE-81A5-C8AE4367A65A}"/>
              </a:ext>
            </a:extLst>
          </p:cNvPr>
          <p:cNvSpPr txBox="1"/>
          <p:nvPr/>
        </p:nvSpPr>
        <p:spPr>
          <a:xfrm>
            <a:off x="5168348" y="4757530"/>
            <a:ext cx="475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 নদীতে তীব্র স্রোত রয়েছে।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336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Bell MT</vt:lpstr>
      <vt:lpstr>Calibri</vt:lpstr>
      <vt:lpstr>Calibri Light</vt:lpstr>
      <vt:lpstr>NikoshBAN</vt:lpstr>
      <vt:lpstr>SutonnySushreeOMJ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smart view</cp:lastModifiedBy>
  <cp:revision>21</cp:revision>
  <dcterms:created xsi:type="dcterms:W3CDTF">2020-07-14T05:36:00Z</dcterms:created>
  <dcterms:modified xsi:type="dcterms:W3CDTF">2020-07-18T07:05:22Z</dcterms:modified>
</cp:coreProperties>
</file>