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4" r:id="rId2"/>
    <p:sldId id="306" r:id="rId3"/>
    <p:sldId id="305" r:id="rId4"/>
    <p:sldId id="286" r:id="rId5"/>
    <p:sldId id="287" r:id="rId6"/>
    <p:sldId id="288" r:id="rId7"/>
    <p:sldId id="259" r:id="rId8"/>
    <p:sldId id="295" r:id="rId9"/>
    <p:sldId id="260" r:id="rId10"/>
    <p:sldId id="285" r:id="rId11"/>
    <p:sldId id="298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5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4" r:id="rId35"/>
    <p:sldId id="283" r:id="rId36"/>
    <p:sldId id="294" r:id="rId37"/>
    <p:sldId id="296" r:id="rId38"/>
    <p:sldId id="291" r:id="rId39"/>
    <p:sldId id="30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80F1-FB53-3047-AD4B-AE028735C403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7BAFE-BF72-D34B-BDC9-7A9EA393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6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পাঠপরিচিতি</a:t>
            </a:r>
          </a:p>
          <a:p>
            <a:r>
              <a:rPr lang="en-US"/>
              <a:t>ফারহানা তাসমিন</a:t>
            </a:r>
          </a:p>
          <a:p>
            <a:r>
              <a:rPr lang="en-US"/>
              <a:t>প্রভাষক (মনোবিজ্ঞান) </a:t>
            </a:r>
          </a:p>
          <a:p>
            <a:r>
              <a:rPr lang="en-US"/>
              <a:t>আব্দুল আউয়াল বিশ্ববিদ্যালয় কলেজ,</a:t>
            </a:r>
          </a:p>
          <a:p>
            <a:r>
              <a:rPr lang="en-US"/>
              <a:t>তেলিহাটী,শ্রীপুর,গাজীপুর। </a:t>
            </a:r>
          </a:p>
          <a:p>
            <a:r>
              <a:rPr lang="en-US"/>
              <a:t>শিক্ষকপরিচিতি ও পাঠ পরিচিতি</a:t>
            </a:r>
          </a:p>
          <a:p>
            <a:r>
              <a:rPr lang="en-US"/>
              <a:t>বিষয়: মনোবিজ্ঞান ১ম পত্র</a:t>
            </a:r>
          </a:p>
          <a:p>
            <a:r>
              <a:rPr lang="en-US"/>
              <a:t>শ্রেণি : দ্বাদশ</a:t>
            </a:r>
          </a:p>
          <a:p>
            <a:r>
              <a:rPr lang="en-US"/>
              <a:t>অধ্যায় : ষষ্ঠ</a:t>
            </a:r>
          </a:p>
          <a:p>
            <a:r>
              <a:rPr lang="en-US"/>
              <a:t>সংবেদন ও প্রত্যক্ষণ(Sensation &amp;Perception) </a:t>
            </a:r>
          </a:p>
          <a:p>
            <a:r>
              <a:rPr lang="en-US"/>
              <a:t>আজকের  পাঠ: প্রত্যক্ষণ ও প্রত্যক্ষণ সংগঠনের উপাদানসমূহ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8CE40-2905-B247-9A55-41CA43E7190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6737-16D7-F94A-A6A8-01F2E3B3B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8280E-F29F-2947-9839-EACACC11E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B4E5-47EC-B842-8E9E-34C05B69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D6269-164A-0248-BF37-D5C38673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20EB-9C01-B64B-A36D-EF398BB9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9E64-45E0-DB4D-B01B-8C9A88C9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D9D135-7729-C14A-B654-6A1EA2D03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D52D9-DF03-A543-89F2-9F1BEDEE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D23D1-4FB8-594D-B8F2-3C8D42AC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37187-B114-0340-A37C-5BA759C4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FC417-4F2E-E340-B176-34687DDEB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67A06-B5DC-1E47-892E-E6E8536F7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ABFC1-5D03-274D-A822-5B5B18A0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41D28-9EA2-B547-9C56-060F97C9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A5066-98A7-1E41-996B-A7A46092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701C-5C33-C849-9C9D-AFEABD91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234C4-C176-9549-85BD-DAA83DB0E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5851-D997-4A44-8D9B-94E8B866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1A664-2295-3848-A4C6-ECC63486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7C44A-AF37-EE4E-8963-8F95C818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98F6-18F2-B846-8445-CBA13118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EAD05-163C-9745-A1B2-A046912EA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5F35F-D19D-1348-A987-104F6D28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E3430-7CA9-8342-99C3-4D57935C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9F954-6B37-8741-A64D-0067D5BA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E0C9-DF14-6946-B1CC-6A323499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2DE4B-39DD-9046-9C73-05DD03B97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14E75-DF8D-BC41-978D-399E996BA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9FE46-3411-E448-B5C8-0A243177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23D22-2DD1-424D-B211-C53E70CA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4FF2B-DC82-0A47-854F-74682141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673D-A089-E845-A9E1-269D7617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C1591-195C-524F-A1B0-053F2B33F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B730E-A5DF-5B4B-978A-EFEAEE943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F7783-220C-6A44-92D1-A3636445B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DD2D9-8E2D-D245-A6CD-D3C777BA2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41A03-A329-BE4F-82C2-2ADA3259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9FCCF-5A9C-C24D-9B66-9C91E64B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7A324-848F-0C49-B9D4-803526C4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1E06-D207-CD4B-BB59-F377167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37CC3-F9CE-4644-90D5-6A776DBC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18A3A-DEA8-C74D-9EF3-F610C42C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F058D-E4DB-D84B-81F8-C7FBB6CC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29CC5-FE83-254F-A40F-CCEC689F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38C5-D729-4845-85AA-B2635125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135B7-10A5-EA42-8741-D04EAD02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DD36-9C37-BF4B-B896-B08744CE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1DC6-5A67-3C4F-AB28-952779A75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7E20D-8B18-0743-9791-7281A19DE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4DD96-EA76-BA4B-80E6-914CCE95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8B2CF-6234-DA4F-9E99-438C11DD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4D1AF-CDB0-164E-B568-02C9E133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8414-4F54-774B-925F-D7776855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B1368-BD34-A242-ABB9-1649DD0F3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CC2C8-69E1-0C44-929E-04E4E678B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A991B-9ED6-A14E-B888-5C2A67A7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45747-66B1-9648-ACC9-78BD6C8A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CB887-D2CC-6349-A6DF-5382699C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34F95-920B-D64A-8062-73101F11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06F8E-8D10-BC44-96C1-77DBAA23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5FF2A-0A1C-834D-9A4C-C3448F809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E64F-7E11-F04B-8D13-AF2581546762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820F3-608D-A740-A627-07C8DB2FA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97993-79B2-7D44-BCA2-1E41F5D87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C3A5-A9C4-D947-BC90-6AE9C0397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7" Type="http://schemas.openxmlformats.org/officeDocument/2006/relationships/image" Target="../media/image1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.jpeg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86EA3-E3DB-F44E-A117-B2046CB8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565E6-A6C2-3D4B-AD98-33DFF6B5F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27B4756-E8DC-484E-B2E3-81AEC8656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0"/>
            <a:ext cx="11233547" cy="6679405"/>
          </a:xfrm>
        </p:spPr>
      </p:pic>
    </p:spTree>
    <p:extLst>
      <p:ext uri="{BB962C8B-B14F-4D97-AF65-F5344CB8AC3E}">
        <p14:creationId xmlns:p14="http://schemas.microsoft.com/office/powerpoint/2010/main" val="236138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780B-76A8-244D-8DA4-18356F61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06" y="214314"/>
            <a:ext cx="8674894" cy="1232296"/>
          </a:xfrm>
        </p:spPr>
        <p:txBody>
          <a:bodyPr/>
          <a:lstStyle/>
          <a:p>
            <a:r>
              <a:rPr lang="en-US" b="1"/>
              <a:t>শরীরের উপর বয়ঃসন্ধির প্রভাব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75F3F3-E140-E04F-86DE-C16BFC5EE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9" y="1446608"/>
            <a:ext cx="4421979" cy="3144633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8314A05-5C99-D04C-B031-9307B7F4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8" y="1446609"/>
            <a:ext cx="3620691" cy="245268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54D77D8-9E4C-FF47-BC59-04D61CCAF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59" y="1446609"/>
            <a:ext cx="3030141" cy="245268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D915184-1983-7643-96F3-63451032C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4" y="3815069"/>
            <a:ext cx="4280297" cy="314463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389910D-27B2-EC4A-A48F-DE821137D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3899296"/>
            <a:ext cx="4071937" cy="2913174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8E5127E7-1D53-DA49-857E-DC1B03E15E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9" y="3815069"/>
            <a:ext cx="3945731" cy="30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538C-7A1B-104D-860D-E23F5A91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609" y="424656"/>
            <a:ext cx="12568238" cy="1432719"/>
          </a:xfrm>
        </p:spPr>
        <p:txBody>
          <a:bodyPr/>
          <a:lstStyle/>
          <a:p>
            <a:r>
              <a:rPr lang="en-US" b="1"/>
              <a:t>দলীয় কাজ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CE06AC-6FEB-5D42-BE36-448993AE16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2203" y="1492646"/>
            <a:ext cx="10947797" cy="5365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600" b="1"/>
          </a:p>
          <a:p>
            <a:r>
              <a:rPr lang="en-US" sz="6600" b="1"/>
              <a:t>#  </a:t>
            </a:r>
            <a:r>
              <a:rPr lang="en-US" sz="4800" b="1"/>
              <a:t>মনোভাব ও আচরণের উপর বয়ঃসন্ধির   প্রভাব ব্যাখ্যা কর ।</a:t>
            </a:r>
          </a:p>
          <a:p>
            <a:r>
              <a:rPr lang="en-US" sz="4800" b="1"/>
              <a:t>#শরীরের উপর বয়ঃসন্ধির প্রভাব ব্যাখ্যা কর।   </a:t>
            </a:r>
          </a:p>
        </p:txBody>
      </p:sp>
    </p:spTree>
    <p:extLst>
      <p:ext uri="{BB962C8B-B14F-4D97-AF65-F5344CB8AC3E}">
        <p14:creationId xmlns:p14="http://schemas.microsoft.com/office/powerpoint/2010/main" val="11098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93E0D5D-8A87-1A48-B567-D801A6D13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1" y="289718"/>
            <a:ext cx="11196936" cy="6353969"/>
          </a:xfrm>
        </p:spPr>
      </p:pic>
    </p:spTree>
    <p:extLst>
      <p:ext uri="{BB962C8B-B14F-4D97-AF65-F5344CB8AC3E}">
        <p14:creationId xmlns:p14="http://schemas.microsoft.com/office/powerpoint/2010/main" val="30678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242B4E1-8F7D-DA49-8FBC-4249511FC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214312"/>
            <a:ext cx="11656219" cy="6643688"/>
          </a:xfrm>
        </p:spPr>
      </p:pic>
    </p:spTree>
    <p:extLst>
      <p:ext uri="{BB962C8B-B14F-4D97-AF65-F5344CB8AC3E}">
        <p14:creationId xmlns:p14="http://schemas.microsoft.com/office/powerpoint/2010/main" val="29184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DC93538-3FF4-6E43-8091-A756C4CBD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12049126" cy="6697266"/>
          </a:xfrm>
        </p:spPr>
      </p:pic>
    </p:spTree>
    <p:extLst>
      <p:ext uri="{BB962C8B-B14F-4D97-AF65-F5344CB8AC3E}">
        <p14:creationId xmlns:p14="http://schemas.microsoft.com/office/powerpoint/2010/main" val="40943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986B1D1-2977-E841-B826-3F4E1CD8A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142875"/>
            <a:ext cx="11662171" cy="6572250"/>
          </a:xfrm>
        </p:spPr>
      </p:pic>
    </p:spTree>
    <p:extLst>
      <p:ext uri="{BB962C8B-B14F-4D97-AF65-F5344CB8AC3E}">
        <p14:creationId xmlns:p14="http://schemas.microsoft.com/office/powerpoint/2010/main" val="14592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2B4AF3-C99B-AC4A-BAD5-93AC6B3DA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96453"/>
            <a:ext cx="11906250" cy="6465094"/>
          </a:xfrm>
        </p:spPr>
      </p:pic>
    </p:spTree>
    <p:extLst>
      <p:ext uri="{BB962C8B-B14F-4D97-AF65-F5344CB8AC3E}">
        <p14:creationId xmlns:p14="http://schemas.microsoft.com/office/powerpoint/2010/main" val="29635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287EBEC-FDE5-D143-823C-0D9222D12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107156"/>
            <a:ext cx="11602639" cy="6643688"/>
          </a:xfrm>
        </p:spPr>
      </p:pic>
    </p:spTree>
    <p:extLst>
      <p:ext uri="{BB962C8B-B14F-4D97-AF65-F5344CB8AC3E}">
        <p14:creationId xmlns:p14="http://schemas.microsoft.com/office/powerpoint/2010/main" val="41156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41EAA29-7970-EE45-87BA-A6FFDFC96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7" y="285750"/>
            <a:ext cx="11519296" cy="6447234"/>
          </a:xfrm>
        </p:spPr>
      </p:pic>
    </p:spTree>
    <p:extLst>
      <p:ext uri="{BB962C8B-B14F-4D97-AF65-F5344CB8AC3E}">
        <p14:creationId xmlns:p14="http://schemas.microsoft.com/office/powerpoint/2010/main" val="38830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C44B8CD-A63B-B74C-BEB1-D881051AC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0"/>
            <a:ext cx="11626453" cy="6590109"/>
          </a:xfrm>
        </p:spPr>
      </p:pic>
    </p:spTree>
    <p:extLst>
      <p:ext uri="{BB962C8B-B14F-4D97-AF65-F5344CB8AC3E}">
        <p14:creationId xmlns:p14="http://schemas.microsoft.com/office/powerpoint/2010/main" val="11133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A9DD6A13-8AC3-C247-B6BA-F447D42A8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39302"/>
            <a:ext cx="11653838" cy="6925284"/>
          </a:xfrm>
          <a:prstGeom prst="rect">
            <a:avLst/>
          </a:prstGeom>
        </p:spPr>
      </p:pic>
      <p:sp>
        <p:nvSpPr>
          <p:cNvPr id="8" name="Sun 7">
            <a:extLst>
              <a:ext uri="{FF2B5EF4-FFF2-40B4-BE49-F238E27FC236}">
                <a16:creationId xmlns:a16="http://schemas.microsoft.com/office/drawing/2014/main" id="{05082D0C-BED5-4E47-A891-C720B6AEFF79}"/>
              </a:ext>
            </a:extLst>
          </p:cNvPr>
          <p:cNvSpPr/>
          <p:nvPr/>
        </p:nvSpPr>
        <p:spPr>
          <a:xfrm>
            <a:off x="3232547" y="-500063"/>
            <a:ext cx="8554641" cy="4950619"/>
          </a:xfrm>
          <a:prstGeom prst="su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মনোবিজ্ঞানের ক্লাসে সবাইকে স্বাগতম  </a:t>
            </a:r>
          </a:p>
        </p:txBody>
      </p:sp>
    </p:spTree>
    <p:extLst>
      <p:ext uri="{BB962C8B-B14F-4D97-AF65-F5344CB8AC3E}">
        <p14:creationId xmlns:p14="http://schemas.microsoft.com/office/powerpoint/2010/main" val="3293929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1A437A9-9F02-6A4D-81F0-1FD4CC437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2" y="225226"/>
            <a:ext cx="11816953" cy="6407547"/>
          </a:xfrm>
        </p:spPr>
      </p:pic>
    </p:spTree>
    <p:extLst>
      <p:ext uri="{BB962C8B-B14F-4D97-AF65-F5344CB8AC3E}">
        <p14:creationId xmlns:p14="http://schemas.microsoft.com/office/powerpoint/2010/main" val="34368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A124C4C-342A-EE46-9373-BDD0FBDE1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11906249" cy="6643688"/>
          </a:xfrm>
        </p:spPr>
      </p:pic>
    </p:spTree>
    <p:extLst>
      <p:ext uri="{BB962C8B-B14F-4D97-AF65-F5344CB8AC3E}">
        <p14:creationId xmlns:p14="http://schemas.microsoft.com/office/powerpoint/2010/main" val="30526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9677DE0-C5A3-7F46-91A2-ECE962CE8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" y="-35719"/>
            <a:ext cx="11995547" cy="6768703"/>
          </a:xfrm>
        </p:spPr>
      </p:pic>
    </p:spTree>
    <p:extLst>
      <p:ext uri="{BB962C8B-B14F-4D97-AF65-F5344CB8AC3E}">
        <p14:creationId xmlns:p14="http://schemas.microsoft.com/office/powerpoint/2010/main" val="17691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2B4BC53-0413-6840-BD8B-D62C4D441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1" y="250031"/>
            <a:ext cx="11751468" cy="6411516"/>
          </a:xfrm>
        </p:spPr>
      </p:pic>
    </p:spTree>
    <p:extLst>
      <p:ext uri="{BB962C8B-B14F-4D97-AF65-F5344CB8AC3E}">
        <p14:creationId xmlns:p14="http://schemas.microsoft.com/office/powerpoint/2010/main" val="32209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65BD473-5FD0-BC4E-A0A0-A4443BA7E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200421"/>
            <a:ext cx="11870531" cy="6336110"/>
          </a:xfrm>
        </p:spPr>
      </p:pic>
    </p:spTree>
    <p:extLst>
      <p:ext uri="{BB962C8B-B14F-4D97-AF65-F5344CB8AC3E}">
        <p14:creationId xmlns:p14="http://schemas.microsoft.com/office/powerpoint/2010/main" val="37898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3BED96-1693-A840-B6C0-2291E7DAF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" y="218281"/>
            <a:ext cx="11972592" cy="6389688"/>
          </a:xfrm>
        </p:spPr>
      </p:pic>
    </p:spTree>
    <p:extLst>
      <p:ext uri="{BB962C8B-B14F-4D97-AF65-F5344CB8AC3E}">
        <p14:creationId xmlns:p14="http://schemas.microsoft.com/office/powerpoint/2010/main" val="11501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076C340-D349-1D44-90D2-03BC5CEC8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0"/>
            <a:ext cx="11822906" cy="6607969"/>
          </a:xfrm>
        </p:spPr>
      </p:pic>
    </p:spTree>
    <p:extLst>
      <p:ext uri="{BB962C8B-B14F-4D97-AF65-F5344CB8AC3E}">
        <p14:creationId xmlns:p14="http://schemas.microsoft.com/office/powerpoint/2010/main" val="12972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9FCA472-252D-3E4C-BE69-7D3BF4311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4" y="0"/>
            <a:ext cx="11572874" cy="6858000"/>
          </a:xfrm>
        </p:spPr>
      </p:pic>
    </p:spTree>
    <p:extLst>
      <p:ext uri="{BB962C8B-B14F-4D97-AF65-F5344CB8AC3E}">
        <p14:creationId xmlns:p14="http://schemas.microsoft.com/office/powerpoint/2010/main" val="37192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05C71F6-5A53-1342-ACBE-8F4A22DEC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" y="107156"/>
            <a:ext cx="11888391" cy="6643687"/>
          </a:xfrm>
        </p:spPr>
      </p:pic>
    </p:spTree>
    <p:extLst>
      <p:ext uri="{BB962C8B-B14F-4D97-AF65-F5344CB8AC3E}">
        <p14:creationId xmlns:p14="http://schemas.microsoft.com/office/powerpoint/2010/main" val="24781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E7A2EF7-6D92-4249-AC07-3ED2E938F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0"/>
            <a:ext cx="11852672" cy="6858000"/>
          </a:xfrm>
        </p:spPr>
      </p:pic>
    </p:spTree>
    <p:extLst>
      <p:ext uri="{BB962C8B-B14F-4D97-AF65-F5344CB8AC3E}">
        <p14:creationId xmlns:p14="http://schemas.microsoft.com/office/powerpoint/2010/main" val="6347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5BE28D6-F432-014E-B141-329F553D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শিক্ষকপরিচিতি ও পাঠ পরিচিতি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0A3AD-69A1-8842-BB28-2E47F1993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2523" y="1712387"/>
            <a:ext cx="4645152" cy="801943"/>
          </a:xfrm>
        </p:spPr>
        <p:txBody>
          <a:bodyPr>
            <a:normAutofit/>
          </a:bodyPr>
          <a:lstStyle/>
          <a:p>
            <a:r>
              <a:rPr lang="en-US" sz="2800"/>
              <a:t>শিক্ষকপরিচিতি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D39C6B-EB48-B047-B9DE-43E1B3B875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/>
              <a:t>ফারহানা তাসমিন</a:t>
            </a:r>
          </a:p>
          <a:p>
            <a:r>
              <a:rPr lang="en-US" sz="2800"/>
              <a:t>প্রভাষক (মনোবিজ্ঞান) </a:t>
            </a:r>
          </a:p>
          <a:p>
            <a:r>
              <a:rPr lang="en-US" sz="2800"/>
              <a:t>আব্দুল আউয়াল বিশ্ববিদ্যালয় কলেজ,</a:t>
            </a:r>
          </a:p>
          <a:p>
            <a:r>
              <a:rPr lang="en-US" sz="2800"/>
              <a:t>তেলিহাটী,শ্রীপুর,গাজীপুর।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E84B77-72EA-0042-9618-A0F766FBC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7675" y="1805648"/>
            <a:ext cx="4645152" cy="802237"/>
          </a:xfrm>
        </p:spPr>
        <p:txBody>
          <a:bodyPr>
            <a:normAutofit/>
          </a:bodyPr>
          <a:lstStyle/>
          <a:p>
            <a:r>
              <a:rPr lang="en-US" sz="3200"/>
              <a:t>পাঠপরিচিতি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9BC5F5-C797-C947-AB57-52EE82158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7965" y="2514480"/>
            <a:ext cx="5183188" cy="36845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/>
          </a:p>
          <a:p>
            <a:r>
              <a:rPr lang="en-US" sz="2400"/>
              <a:t>দ্বাদশ শ্রেণি</a:t>
            </a:r>
          </a:p>
          <a:p>
            <a:r>
              <a:rPr lang="en-US" sz="2400"/>
              <a:t> মনোবিজ্ঞান ১ম পত্র</a:t>
            </a:r>
          </a:p>
          <a:p>
            <a:r>
              <a:rPr lang="en-US" sz="2400"/>
              <a:t>অধ্যায়ঃ৭ম(বয়ঃসন্ধিকাল ও মানসিক স্বাস্থ্য) </a:t>
            </a:r>
          </a:p>
          <a:p>
            <a:r>
              <a:rPr lang="en-US" sz="2400"/>
              <a:t>  আজকের  পাঠ: বয়ঃসন্ধিকালের কারণ ও মনোভাব , আচরণ  ও শরীরের উপর বয়ঃসন্ধির প্রভাব 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80FF02-DFCD-BB40-A8B7-3DA22B807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10" y="1523781"/>
            <a:ext cx="1234530" cy="196258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55E158F-2053-FB4C-AFB9-0F27CBCA8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86" y="1312753"/>
            <a:ext cx="1501276" cy="20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8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 tmFilter="0,0; .5, 0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uild="p"/>
      <p:bldP spid="9" grpId="0" build="p"/>
      <p:bldP spid="6" grpId="0" build="p"/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ACB4788-9FBA-8442-B24E-7DF0203F6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25016"/>
            <a:ext cx="11977687" cy="6732984"/>
          </a:xfrm>
        </p:spPr>
      </p:pic>
    </p:spTree>
    <p:extLst>
      <p:ext uri="{BB962C8B-B14F-4D97-AF65-F5344CB8AC3E}">
        <p14:creationId xmlns:p14="http://schemas.microsoft.com/office/powerpoint/2010/main" val="76442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972E3B-8F16-224E-B2D8-2A6920478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0032"/>
            <a:ext cx="11906249" cy="6607968"/>
          </a:xfrm>
        </p:spPr>
      </p:pic>
    </p:spTree>
    <p:extLst>
      <p:ext uri="{BB962C8B-B14F-4D97-AF65-F5344CB8AC3E}">
        <p14:creationId xmlns:p14="http://schemas.microsoft.com/office/powerpoint/2010/main" val="22303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B0BC686-9C73-BE42-817F-C784BA24D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1" y="0"/>
            <a:ext cx="11924109" cy="6697266"/>
          </a:xfrm>
        </p:spPr>
      </p:pic>
    </p:spTree>
    <p:extLst>
      <p:ext uri="{BB962C8B-B14F-4D97-AF65-F5344CB8AC3E}">
        <p14:creationId xmlns:p14="http://schemas.microsoft.com/office/powerpoint/2010/main" val="21663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21A48A1-0B8C-3549-9975-6B9B455B6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38007"/>
            <a:ext cx="11906250" cy="64235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F8D8E-CD2D-3F4F-9BE0-590765DF5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0D256C0-1837-6F46-B42F-9E19B1D74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050"/>
            <a:ext cx="13412600" cy="7838925"/>
          </a:xfr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8AC3151-C092-E644-A156-347F90806374}"/>
              </a:ext>
            </a:extLst>
          </p:cNvPr>
          <p:cNvSpPr/>
          <p:nvPr/>
        </p:nvSpPr>
        <p:spPr>
          <a:xfrm>
            <a:off x="1221581" y="2849911"/>
            <a:ext cx="10515599" cy="2676946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সন্তান কাদের সাথে মিশছে,  কোথায় যাচ্ছে, কতক্ষণ থাকছে, সেখানে সে ঠিক কি করছে- এসব জানা খুব জরুরী । </a:t>
            </a:r>
          </a:p>
        </p:txBody>
      </p:sp>
    </p:spTree>
    <p:extLst>
      <p:ext uri="{BB962C8B-B14F-4D97-AF65-F5344CB8AC3E}">
        <p14:creationId xmlns:p14="http://schemas.microsoft.com/office/powerpoint/2010/main" val="19825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C7E31E6-7D05-9142-8EE0-C3CA6D181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254000"/>
            <a:ext cx="11852672" cy="6604000"/>
          </a:xfrm>
        </p:spPr>
      </p:pic>
    </p:spTree>
    <p:extLst>
      <p:ext uri="{BB962C8B-B14F-4D97-AF65-F5344CB8AC3E}">
        <p14:creationId xmlns:p14="http://schemas.microsoft.com/office/powerpoint/2010/main" val="27758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7CD-B990-FD4D-8601-1BF5474D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মূল্যায়ন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F57F5-08D7-E744-A7E3-13F1DA0BA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/>
              <a:t>বয়ঃসন্ধির পূর্বে কোন হরমোন ক্ষরিত হয়? </a:t>
            </a:r>
          </a:p>
          <a:p>
            <a:r>
              <a:rPr lang="en-US" sz="3200" b="1"/>
              <a:t>বয়ঃসন্ধিতে ছেলেদের কোন হরমোন ক্ষরিত হয়? </a:t>
            </a:r>
          </a:p>
          <a:p>
            <a:r>
              <a:rPr lang="en-US" sz="3200" b="1"/>
              <a:t>বয়ঃসন্ধিতে মেয়েদের কোন হরমোন ক্ষরিত হয়? </a:t>
            </a:r>
          </a:p>
          <a:p>
            <a:r>
              <a:rPr lang="en-US" sz="3200" b="1"/>
              <a:t>কোন সময়কে অনেকেই “অসুস্থতার বয়স”  হিসেবে চিন্হিত করেছেন ? </a:t>
            </a:r>
          </a:p>
          <a:p>
            <a:r>
              <a:rPr lang="en-US" sz="3200" b="1"/>
              <a:t> যৌন পরিপক্বতা অর্জনের ক্ষেত্রে সম্পর্কিত গ্রন্থিগুলো কী কী? </a:t>
            </a:r>
          </a:p>
          <a:p>
            <a:r>
              <a:rPr lang="en-US" sz="3200" b="1"/>
              <a:t>মনোভাব ও আচরণে বয়ঃসন্ধির প্রভাব কী কী ? </a:t>
            </a:r>
          </a:p>
          <a:p>
            <a:r>
              <a:rPr lang="en-US" sz="3200" b="1"/>
              <a:t>বয়ঃসন্ধিতে মস্তিষ্কের  কার্যকলাপগুলো কী কী?  </a:t>
            </a:r>
          </a:p>
        </p:txBody>
      </p:sp>
    </p:spTree>
    <p:extLst>
      <p:ext uri="{BB962C8B-B14F-4D97-AF65-F5344CB8AC3E}">
        <p14:creationId xmlns:p14="http://schemas.microsoft.com/office/powerpoint/2010/main" val="15843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0AFDF-3A03-AC42-8DDC-A7D22D31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উত্তর মিলিয়ে নাও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9EBB0A-5CD7-434E-9411-A5B0120AF8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বয়ঃসন্ধির পূর্বে কোন হরমোন ক্ষরিত হয়? #উত্তরঃগোনাডোট্রপিক হরমোন  </a:t>
            </a:r>
          </a:p>
          <a:p>
            <a:r>
              <a:rPr lang="en-US" b="1"/>
              <a:t>বয়ঃসন্ধিতে ছেলেদের কোন হরমোন ক্ষরিত হয়? #উত্তরঃ এন্ড্রোজেন </a:t>
            </a:r>
          </a:p>
          <a:p>
            <a:r>
              <a:rPr lang="en-US" b="1"/>
              <a:t>বয়ঃসন্ধিতে মেয়েদের কোন হরমোন ক্ষরিত হয়? #উত্তরঃএস্ট্রোজেন </a:t>
            </a:r>
          </a:p>
          <a:p>
            <a:r>
              <a:rPr lang="en-US" b="1"/>
              <a:t>কোন সময়কে অনেকেই “অসুস্থতার বয়স”  হিসেবে চিন্হিত করেছেন ?#উত্তরঃ বয়ঃসন্ধিকালকে  </a:t>
            </a:r>
          </a:p>
          <a:p>
            <a:r>
              <a:rPr lang="en-US" b="1"/>
              <a:t> যৌন পরিপক্বতা অর্জনের ক্ষেত্রে সম্পর্কিত গ্রন্থিগুলো কী কী?#পিটুইটারি গ্রন্থি,যৌন গ্রন্থি </a:t>
            </a:r>
          </a:p>
          <a:p>
            <a:r>
              <a:rPr lang="en-US" b="1"/>
              <a:t>মনোভাব ও আচরণে বয়ঃসন্ধির প্রভাব কী কী ? #একাকিত্বের বাসনা,একঘেঁয়েমি,সামাজিক বৈরিতা, আবেগের আধিক্য, অতিরিক্ত লজ্জা।     </a:t>
            </a:r>
          </a:p>
          <a:p>
            <a:r>
              <a:rPr lang="en-US" b="1"/>
              <a:t>বয়ঃসন্ধিতে মস্তিষ্কের  কার্যকলাপগুলো কী কী?  #উত্তরঃ মাথায় প্রশ্ন থাকে সমবয়সীরা কী করছে, ভিন্ন আচরণ,অপরাধমূলক কাজ,ঝুঁকিপূর্ণ কাজে বেশি আগ্রহী , পূনর্গঠন প্রকল্প ।      </a:t>
            </a:r>
          </a:p>
        </p:txBody>
      </p:sp>
    </p:spTree>
    <p:extLst>
      <p:ext uri="{BB962C8B-B14F-4D97-AF65-F5344CB8AC3E}">
        <p14:creationId xmlns:p14="http://schemas.microsoft.com/office/powerpoint/2010/main" val="30438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E82A-0D61-6F4E-9E34-7853EE51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বাড়ির কাজঃ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08C297-4214-1549-96A7-4773BFBC55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/>
              <a:t># </a:t>
            </a:r>
            <a:r>
              <a:rPr lang="en-US" sz="4000" b="1"/>
              <a:t>বয়ঃসন্ধিকালের কারণ ব্যাখ্যা কর।  </a:t>
            </a:r>
          </a:p>
          <a:p>
            <a:r>
              <a:rPr lang="en-US" sz="4000" b="1"/>
              <a:t>#  মনোভাব ও আচরণের উপর বয়ঃসন্ধির   প্রভাব ব্যাখ্যা কর। </a:t>
            </a:r>
          </a:p>
          <a:p>
            <a:r>
              <a:rPr lang="en-US" sz="4000" b="1"/>
              <a:t># শরীরের উপর  বয়ঃসন্ধির প্রভাব ব্যাখ্যা কর। </a:t>
            </a:r>
          </a:p>
          <a:p>
            <a:r>
              <a:rPr lang="en-US" sz="4000" b="1"/>
              <a:t>#বয়ঃসন্ধিতে   মস্তিষ্কের কার্যকলাপ ব্যাখ্যা কর। </a:t>
            </a:r>
          </a:p>
        </p:txBody>
      </p:sp>
    </p:spTree>
    <p:extLst>
      <p:ext uri="{BB962C8B-B14F-4D97-AF65-F5344CB8AC3E}">
        <p14:creationId xmlns:p14="http://schemas.microsoft.com/office/powerpoint/2010/main" val="26416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2F9C-560E-E841-9039-A7E29182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F27C38-BB87-064C-AF2B-EED4BDF22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484" cy="6715125"/>
          </a:xfr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F54B4FE-458F-B14C-942D-52B5E6CB4CC6}"/>
              </a:ext>
            </a:extLst>
          </p:cNvPr>
          <p:cNvSpPr/>
          <p:nvPr/>
        </p:nvSpPr>
        <p:spPr>
          <a:xfrm>
            <a:off x="3935016" y="0"/>
            <a:ext cx="7941468" cy="1553766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সবাইকে অসংখ্য ধন্যবাদ  </a:t>
            </a:r>
          </a:p>
        </p:txBody>
      </p:sp>
    </p:spTree>
    <p:extLst>
      <p:ext uri="{BB962C8B-B14F-4D97-AF65-F5344CB8AC3E}">
        <p14:creationId xmlns:p14="http://schemas.microsoft.com/office/powerpoint/2010/main" val="37017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7655-9FDB-4445-AB53-172A0E98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/>
              <a:t>ছবিগুলো দেখে কি বুঝতে পারছো? 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10750D3-2568-B14A-9A3A-9344F946D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518048"/>
            <a:ext cx="4287441" cy="3017838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F9620F9-B79C-5649-A7E0-FF0916FA1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1562101"/>
            <a:ext cx="3181350" cy="301783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EFD429A-DAAE-D643-B241-ED3FF87DF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462881"/>
            <a:ext cx="3276600" cy="301783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7123B36-739E-C74F-B2CA-CB14BA6A4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6" y="4381499"/>
            <a:ext cx="5457825" cy="301783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D217D23-199F-B144-920C-225D8ABBA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4204891"/>
            <a:ext cx="5210175" cy="31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2C88-67B9-0746-A438-0696C41D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42875"/>
            <a:ext cx="10515600" cy="1863725"/>
          </a:xfrm>
        </p:spPr>
        <p:txBody>
          <a:bodyPr>
            <a:normAutofit fontScale="90000"/>
          </a:bodyPr>
          <a:lstStyle/>
          <a:p>
            <a:r>
              <a:rPr lang="en-US" sz="4800" b="1"/>
              <a:t>আজকের পাঠঃবয়ঃসন্ধির কারণ এবং মনোভাব,আচরণ ও শরীরের উপর বয়ঃসন্ধির প্রভাব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19AFD2-40C9-9B4C-B340-D80B55836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8" y="2006600"/>
            <a:ext cx="5457825" cy="470852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08DE651-42B8-534E-8181-DDBFF67B9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93" y="2006600"/>
            <a:ext cx="512326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C954C-C83C-D849-967B-C7B7DBDD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84" y="365125"/>
            <a:ext cx="10335816" cy="1460500"/>
          </a:xfrm>
        </p:spPr>
        <p:txBody>
          <a:bodyPr/>
          <a:lstStyle/>
          <a:p>
            <a:r>
              <a:rPr lang="en-US" b="1"/>
              <a:t>এই পাঠ শেষে শিক্ষার্থীরা -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3162D-F8F5-6942-AE34-D6724C630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41" y="1825625"/>
            <a:ext cx="11638359" cy="5032375"/>
          </a:xfrm>
        </p:spPr>
        <p:txBody>
          <a:bodyPr>
            <a:normAutofit/>
          </a:bodyPr>
          <a:lstStyle/>
          <a:p>
            <a:r>
              <a:rPr lang="en-US" sz="4000"/>
              <a:t># </a:t>
            </a:r>
            <a:r>
              <a:rPr lang="en-US" sz="4000" b="1"/>
              <a:t>বয়ঃসন্ধিকালের কারণ ব্যাখ্যা করতে পারবে । </a:t>
            </a:r>
          </a:p>
          <a:p>
            <a:r>
              <a:rPr lang="en-US" sz="4000" b="1"/>
              <a:t>#  মনোভাব ও আচরণের উপর বয়ঃসন্ধির   প্রভাব ব্যাখ্যা করতে পারবে । </a:t>
            </a:r>
          </a:p>
          <a:p>
            <a:r>
              <a:rPr lang="en-US" sz="4000" b="1"/>
              <a:t># শরীরের উপর  বয়ঃসন্ধির প্রভাব ব্যাখ্যা করতে পারবে । </a:t>
            </a:r>
          </a:p>
          <a:p>
            <a:r>
              <a:rPr lang="en-US" sz="4000" b="1"/>
              <a:t>#বয়ঃসন্ধিতে   মস্তিষ্কের কার্যকলাপ ব্যাখ্যা করতে পারবে ।  </a:t>
            </a:r>
          </a:p>
        </p:txBody>
      </p:sp>
    </p:spTree>
    <p:extLst>
      <p:ext uri="{BB962C8B-B14F-4D97-AF65-F5344CB8AC3E}">
        <p14:creationId xmlns:p14="http://schemas.microsoft.com/office/powerpoint/2010/main" val="19836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A688F5C-0CB7-6C43-B911-111FA394F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189846"/>
            <a:ext cx="11906250" cy="6668154"/>
          </a:xfrm>
        </p:spPr>
      </p:pic>
    </p:spTree>
    <p:extLst>
      <p:ext uri="{BB962C8B-B14F-4D97-AF65-F5344CB8AC3E}">
        <p14:creationId xmlns:p14="http://schemas.microsoft.com/office/powerpoint/2010/main" val="10559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364A-F249-3041-A723-D7F7F741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344" y="486766"/>
            <a:ext cx="9228533" cy="1959967"/>
          </a:xfrm>
        </p:spPr>
        <p:txBody>
          <a:bodyPr/>
          <a:lstStyle/>
          <a:p>
            <a:r>
              <a:rPr lang="en-US" b="1"/>
              <a:t>একককাজঃ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CC9A2-52FF-3643-B9D8-CF03AF08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66" y="2198490"/>
            <a:ext cx="12898636" cy="4351338"/>
          </a:xfrm>
        </p:spPr>
        <p:txBody>
          <a:bodyPr>
            <a:normAutofit/>
          </a:bodyPr>
          <a:lstStyle/>
          <a:p>
            <a:r>
              <a:rPr lang="en-US" sz="6600" b="1"/>
              <a:t>ছেলেদের যৌনগ্রন্থির পরিবর্তন গুরুত্বপূর্ণ কেন ?</a:t>
            </a:r>
          </a:p>
          <a:p>
            <a:r>
              <a:rPr lang="en-US" sz="6600" b="1"/>
              <a:t>মেয়েদের যৌনগ্রন্থির পরিবর্তন গূরুত্বপূর্ণ কেন ?      </a:t>
            </a:r>
          </a:p>
          <a:p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1183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41061B6-536F-9345-B227-3A3664931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25623"/>
            <a:ext cx="11483578" cy="6489502"/>
          </a:xfrm>
        </p:spPr>
      </p:pic>
    </p:spTree>
    <p:extLst>
      <p:ext uri="{BB962C8B-B14F-4D97-AF65-F5344CB8AC3E}">
        <p14:creationId xmlns:p14="http://schemas.microsoft.com/office/powerpoint/2010/main" val="14358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শিক্ষকপরিচিতি ও পাঠ পরিচিতি</vt:lpstr>
      <vt:lpstr>ছবিগুলো দেখে কি বুঝতে পারছো?  </vt:lpstr>
      <vt:lpstr>আজকের পাঠঃবয়ঃসন্ধির কারণ এবং মনোভাব,আচরণ ও শরীরের উপর বয়ঃসন্ধির প্রভাব   </vt:lpstr>
      <vt:lpstr>এই পাঠ শেষে শিক্ষার্থীরা -   </vt:lpstr>
      <vt:lpstr>PowerPoint Presentation</vt:lpstr>
      <vt:lpstr>একককাজঃ</vt:lpstr>
      <vt:lpstr>PowerPoint Presentation</vt:lpstr>
      <vt:lpstr>শরীরের উপর বয়ঃসন্ধির প্রভাব </vt:lpstr>
      <vt:lpstr>দলীয় কাজ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উত্তর মিলিয়ে নাও </vt:lpstr>
      <vt:lpstr>বাড়ির কাজঃ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21</cp:revision>
  <dcterms:created xsi:type="dcterms:W3CDTF">2020-07-12T12:52:08Z</dcterms:created>
  <dcterms:modified xsi:type="dcterms:W3CDTF">2020-07-18T11:23:14Z</dcterms:modified>
</cp:coreProperties>
</file>