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81" r:id="rId4"/>
    <p:sldId id="258" r:id="rId5"/>
    <p:sldId id="259" r:id="rId6"/>
    <p:sldId id="261" r:id="rId7"/>
    <p:sldId id="265" r:id="rId8"/>
    <p:sldId id="278" r:id="rId9"/>
    <p:sldId id="277" r:id="rId10"/>
    <p:sldId id="262" r:id="rId11"/>
    <p:sldId id="264" r:id="rId12"/>
    <p:sldId id="286" r:id="rId13"/>
    <p:sldId id="266" r:id="rId14"/>
    <p:sldId id="268" r:id="rId15"/>
    <p:sldId id="267" r:id="rId16"/>
    <p:sldId id="270" r:id="rId17"/>
    <p:sldId id="280" r:id="rId18"/>
    <p:sldId id="271" r:id="rId19"/>
    <p:sldId id="272" r:id="rId20"/>
    <p:sldId id="273" r:id="rId21"/>
    <p:sldId id="274" r:id="rId22"/>
    <p:sldId id="275" r:id="rId23"/>
    <p:sldId id="283" r:id="rId24"/>
    <p:sldId id="282" r:id="rId25"/>
    <p:sldId id="284" r:id="rId26"/>
    <p:sldId id="263" r:id="rId27"/>
    <p:sldId id="276" r:id="rId28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648"/>
    <a:srgbClr val="293FE3"/>
    <a:srgbClr val="2110FC"/>
    <a:srgbClr val="3366FF"/>
    <a:srgbClr val="990033"/>
    <a:srgbClr val="FF0000"/>
    <a:srgbClr val="00CC00"/>
    <a:srgbClr val="1504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7" autoAdjust="0"/>
    <p:restoredTop sz="94660"/>
  </p:normalViewPr>
  <p:slideViewPr>
    <p:cSldViewPr>
      <p:cViewPr>
        <p:scale>
          <a:sx n="30" d="100"/>
          <a:sy n="30" d="100"/>
        </p:scale>
        <p:origin x="28" y="376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980E-AEE8-48D4-8169-5EFD5955A412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3B743-76B1-42A1-A3FE-368769FCA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82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336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803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803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02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642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255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577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966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833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3946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66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689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66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966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86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2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231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492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err="1" smtClean="0"/>
              <a:t>i</a:t>
            </a:r>
            <a:r>
              <a:rPr lang="en-US" sz="1200" i="1" dirty="0" smtClean="0"/>
              <a:t>) It would not break ii) </a:t>
            </a:r>
            <a:r>
              <a:rPr lang="en-US" sz="1200" kern="1200" dirty="0" smtClean="0">
                <a:solidFill>
                  <a:schemeClr val="tx1"/>
                </a:solidFill>
                <a:latin typeface="Aparajita" pitchFamily="34" charset="0"/>
                <a:ea typeface="+mn-ea"/>
                <a:cs typeface="Aparajita" pitchFamily="34" charset="0"/>
              </a:rPr>
              <a:t>he </a:t>
            </a:r>
            <a:r>
              <a:rPr lang="en-US" sz="1200" b="1" kern="1200" dirty="0" smtClean="0">
                <a:solidFill>
                  <a:schemeClr val="tx1"/>
                </a:solidFill>
                <a:latin typeface="Aparajita" pitchFamily="34" charset="0"/>
                <a:ea typeface="+mn-ea"/>
                <a:cs typeface="Aparajita" pitchFamily="34" charset="0"/>
              </a:rPr>
              <a:t>would not keep</a:t>
            </a:r>
            <a:r>
              <a:rPr lang="en-US" sz="1200" kern="1200" dirty="0" smtClean="0">
                <a:solidFill>
                  <a:schemeClr val="tx1"/>
                </a:solidFill>
                <a:latin typeface="Aparajita" pitchFamily="34" charset="0"/>
                <a:ea typeface="+mn-ea"/>
                <a:cs typeface="Aparajita" pitchFamily="34" charset="0"/>
              </a:rPr>
              <a:t> it. iii)</a:t>
            </a:r>
            <a:r>
              <a:rPr lang="en-US" sz="1200" dirty="0" smtClean="0"/>
              <a:t> I </a:t>
            </a:r>
            <a:r>
              <a:rPr lang="en-US" sz="1200" b="1" dirty="0" smtClean="0"/>
              <a:t>would not correct</a:t>
            </a:r>
            <a:r>
              <a:rPr lang="en-US" sz="1200" dirty="0" smtClean="0"/>
              <a:t> it.</a:t>
            </a:r>
            <a:r>
              <a:rPr lang="en-US" sz="1200" kern="1200" dirty="0" smtClean="0">
                <a:solidFill>
                  <a:schemeClr val="tx1"/>
                </a:solidFill>
                <a:latin typeface="Aparajita" pitchFamily="34" charset="0"/>
                <a:ea typeface="+mn-ea"/>
                <a:cs typeface="Aparajita" pitchFamily="34" charset="0"/>
              </a:rPr>
              <a:t> 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94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94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3B743-76B1-42A1-A3FE-368769FCA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92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6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0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8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83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5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3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1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68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06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2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2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836" indent="0">
              <a:buNone/>
              <a:defRPr sz="2700" b="1"/>
            </a:lvl2pPr>
            <a:lvl3pPr marL="1227671" indent="0">
              <a:buNone/>
              <a:defRPr sz="2400" b="1"/>
            </a:lvl3pPr>
            <a:lvl4pPr marL="1841505" indent="0">
              <a:buNone/>
              <a:defRPr sz="2100" b="1"/>
            </a:lvl4pPr>
            <a:lvl5pPr marL="2455342" indent="0">
              <a:buNone/>
              <a:defRPr sz="2100" b="1"/>
            </a:lvl5pPr>
            <a:lvl6pPr marL="3069178" indent="0">
              <a:buNone/>
              <a:defRPr sz="2100" b="1"/>
            </a:lvl6pPr>
            <a:lvl7pPr marL="3683012" indent="0">
              <a:buNone/>
              <a:defRPr sz="2100" b="1"/>
            </a:lvl7pPr>
            <a:lvl8pPr marL="4296847" indent="0">
              <a:buNone/>
              <a:defRPr sz="2100" b="1"/>
            </a:lvl8pPr>
            <a:lvl9pPr marL="491068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0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836" indent="0">
              <a:buNone/>
              <a:defRPr sz="2700" b="1"/>
            </a:lvl2pPr>
            <a:lvl3pPr marL="1227671" indent="0">
              <a:buNone/>
              <a:defRPr sz="2400" b="1"/>
            </a:lvl3pPr>
            <a:lvl4pPr marL="1841505" indent="0">
              <a:buNone/>
              <a:defRPr sz="2100" b="1"/>
            </a:lvl4pPr>
            <a:lvl5pPr marL="2455342" indent="0">
              <a:buNone/>
              <a:defRPr sz="2100" b="1"/>
            </a:lvl5pPr>
            <a:lvl6pPr marL="3069178" indent="0">
              <a:buNone/>
              <a:defRPr sz="2100" b="1"/>
            </a:lvl6pPr>
            <a:lvl7pPr marL="3683012" indent="0">
              <a:buNone/>
              <a:defRPr sz="2100" b="1"/>
            </a:lvl7pPr>
            <a:lvl8pPr marL="4296847" indent="0">
              <a:buNone/>
              <a:defRPr sz="2100" b="1"/>
            </a:lvl8pPr>
            <a:lvl9pPr marL="491068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0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836" indent="0">
              <a:buNone/>
              <a:defRPr sz="1600"/>
            </a:lvl2pPr>
            <a:lvl3pPr marL="1227671" indent="0">
              <a:buNone/>
              <a:defRPr sz="1300"/>
            </a:lvl3pPr>
            <a:lvl4pPr marL="1841505" indent="0">
              <a:buNone/>
              <a:defRPr sz="1200"/>
            </a:lvl4pPr>
            <a:lvl5pPr marL="2455342" indent="0">
              <a:buNone/>
              <a:defRPr sz="1200"/>
            </a:lvl5pPr>
            <a:lvl6pPr marL="3069178" indent="0">
              <a:buNone/>
              <a:defRPr sz="1200"/>
            </a:lvl6pPr>
            <a:lvl7pPr marL="3683012" indent="0">
              <a:buNone/>
              <a:defRPr sz="1200"/>
            </a:lvl7pPr>
            <a:lvl8pPr marL="4296847" indent="0">
              <a:buNone/>
              <a:defRPr sz="1200"/>
            </a:lvl8pPr>
            <a:lvl9pPr marL="491068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836" indent="0">
              <a:buNone/>
              <a:defRPr sz="3800"/>
            </a:lvl2pPr>
            <a:lvl3pPr marL="1227671" indent="0">
              <a:buNone/>
              <a:defRPr sz="3200"/>
            </a:lvl3pPr>
            <a:lvl4pPr marL="1841505" indent="0">
              <a:buNone/>
              <a:defRPr sz="2700"/>
            </a:lvl4pPr>
            <a:lvl5pPr marL="2455342" indent="0">
              <a:buNone/>
              <a:defRPr sz="2700"/>
            </a:lvl5pPr>
            <a:lvl6pPr marL="3069178" indent="0">
              <a:buNone/>
              <a:defRPr sz="2700"/>
            </a:lvl6pPr>
            <a:lvl7pPr marL="3683012" indent="0">
              <a:buNone/>
              <a:defRPr sz="2700"/>
            </a:lvl7pPr>
            <a:lvl8pPr marL="4296847" indent="0">
              <a:buNone/>
              <a:defRPr sz="2700"/>
            </a:lvl8pPr>
            <a:lvl9pPr marL="491068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836" indent="0">
              <a:buNone/>
              <a:defRPr sz="1600"/>
            </a:lvl2pPr>
            <a:lvl3pPr marL="1227671" indent="0">
              <a:buNone/>
              <a:defRPr sz="1300"/>
            </a:lvl3pPr>
            <a:lvl4pPr marL="1841505" indent="0">
              <a:buNone/>
              <a:defRPr sz="1200"/>
            </a:lvl4pPr>
            <a:lvl5pPr marL="2455342" indent="0">
              <a:buNone/>
              <a:defRPr sz="1200"/>
            </a:lvl5pPr>
            <a:lvl6pPr marL="3069178" indent="0">
              <a:buNone/>
              <a:defRPr sz="1200"/>
            </a:lvl6pPr>
            <a:lvl7pPr marL="3683012" indent="0">
              <a:buNone/>
              <a:defRPr sz="1200"/>
            </a:lvl7pPr>
            <a:lvl8pPr marL="4296847" indent="0">
              <a:buNone/>
              <a:defRPr sz="1200"/>
            </a:lvl8pPr>
            <a:lvl9pPr marL="491068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67" tIns="61383" rIns="122767" bIns="6138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2"/>
            <a:ext cx="12344400" cy="5129425"/>
          </a:xfrm>
          <a:prstGeom prst="rect">
            <a:avLst/>
          </a:prstGeom>
        </p:spPr>
        <p:txBody>
          <a:bodyPr vert="horz" lIns="122767" tIns="61383" rIns="122767" bIns="613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35F2-0182-480B-B969-F14FB9C54BBC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47E55-078B-4A78-9626-74D35CD6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27671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376" indent="-460376" algn="l" defTabSz="122767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483" indent="-383647" algn="l" defTabSz="1227671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588" indent="-306917" algn="l" defTabSz="122767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425" indent="-306917" algn="l" defTabSz="1227671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259" indent="-306917" algn="l" defTabSz="1227671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095" indent="-306917" algn="l" defTabSz="122767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89930" indent="-306917" algn="l" defTabSz="122767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3766" indent="-306917" algn="l" defTabSz="122767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7600" indent="-306917" algn="l" defTabSz="122767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836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671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505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342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178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012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6847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0683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057400"/>
            <a:ext cx="8382000" cy="41910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Book Antiqua" pitchFamily="18" charset="0"/>
              </a:rPr>
              <a:t>Welcome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18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76400" y="1600200"/>
            <a:ext cx="11049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5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: Wuold you mind এর পরে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ঐ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main verb 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সাথে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ing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যোগ করে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Would you mind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going there?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76400" y="1524000"/>
            <a:ext cx="104394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6: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Had better / had rather, would better/ would rather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শুধুমাত্র যেকোনো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verb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বসিয়ে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You had better</a:t>
            </a: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go.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3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allAtOnce"/>
      <p:bldP spid="24577" grpId="1" build="allAtOnce"/>
      <p:bldP spid="24577" grpId="2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WOULD RATHER. USED TO. HAD BETTER. WHAT IF. LET ALONE. BE BORN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10820400" cy="746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53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19800"/>
            <a:ext cx="13716000" cy="18099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2356122"/>
            <a:ext cx="8991601" cy="8429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The plane will take off in time provided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7400" y="2362200"/>
            <a:ext cx="3784642" cy="838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latin typeface="Book Antiqua" pitchFamily="18" charset="0"/>
              </a:rPr>
              <a:t>weather is good.</a:t>
            </a:r>
            <a:endParaRPr lang="en-US" sz="2000" b="1" u="sng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7301" y="1132685"/>
            <a:ext cx="1553300" cy="721957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14400" y="685800"/>
            <a:ext cx="12192000" cy="4462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7: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Lest=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পাছে/ ভয়ে। কোনো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sentence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lest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এবং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lest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ঐ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 + should +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একটি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negative verb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 (fail, miss, loss etc) + object.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walked fast least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, he should miss the bus.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Read attentively lest,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you should fail in the exam.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0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5" grpId="0"/>
      <p:bldP spid="215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844800"/>
            <a:ext cx="1371600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4157" y="3062514"/>
            <a:ext cx="3009900" cy="2895600"/>
          </a:xfrm>
          <a:prstGeom prst="rightArrow">
            <a:avLst>
              <a:gd name="adj1" fmla="val 50000"/>
              <a:gd name="adj2" fmla="val 347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ook Antiqua" pitchFamily="18" charset="0"/>
              </a:rPr>
              <a:t>Complete the sentences</a:t>
            </a:r>
            <a:endParaRPr lang="en-US" sz="28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202214"/>
            <a:ext cx="8839200" cy="2514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He ran away fast lest 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Read diligently lest___________________________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The thief ran quickly lest_______________________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Go sharp lest________________________________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He came to the station quickly lest_______________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8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71600" y="1295400"/>
            <a:ext cx="11049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8: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It is time/ It is high time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is time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এরপর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to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to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verb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 + object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is time, we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went to Dhaka.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is high time,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we met each other.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is time to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go there.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06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47800" y="914400"/>
            <a:ext cx="10668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9: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till, until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indefinite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future indefinite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Wait here, till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I come.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10: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Wish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fancy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যুক্ত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sentence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।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wish,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were a bird.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fancy,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could fly in the sky.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71600" y="914400"/>
            <a:ext cx="10744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11: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wish that/ would that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subjunctive past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মূলত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যুক্ত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subjunctive past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বলা হয়।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wish that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were a king.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Rule12: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 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যদি বাক্যের মাঝে থাকে এবং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পুর্বে যদি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থাকে তাহলে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পরবর্তি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is passed many years since,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I went to a long journey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.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43000" y="533400"/>
            <a:ext cx="11049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13: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যদি বাক্যের মাঝে থাকে এবং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পুর্বে যদি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থাকে তাহলে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since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পরবর্তি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perfect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It passed many years,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had gone to a long journey.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14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: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যদি বাক্যের মাঝে থাকে এবং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পুর্বে যদি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থাকে তাহলে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 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পরবর্তি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talks as if,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knew all.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6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14400" y="533400"/>
            <a:ext cx="118872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Rule15: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যদি বাক্যের মাঝে থাকে এবং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পুর্বে যদি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থাকে তাহলে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As if/ as 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পরবর্তি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perfect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talked as if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had known all.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Rule16 :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So that অথবা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in order that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ঐ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 + can/could+ verb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form+ object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works hard so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that he can prosper in life.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We went to Dhaka in order that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we could buy a car.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29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457200"/>
            <a:ext cx="45720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Introduction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981200"/>
            <a:ext cx="7848600" cy="449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dirty="0" err="1" smtClean="0">
                <a:latin typeface="Book Antiqua" pitchFamily="18" charset="0"/>
              </a:rPr>
              <a:t>Khandoker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Mufakkher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Hossain</a:t>
            </a:r>
            <a:endParaRPr lang="en-US" sz="3200" b="1" dirty="0" smtClean="0">
              <a:latin typeface="Book Antiqua" pitchFamily="18" charset="0"/>
            </a:endParaRPr>
          </a:p>
          <a:p>
            <a:r>
              <a:rPr lang="en-US" b="1" dirty="0" smtClean="0">
                <a:latin typeface="Book Antiqua" pitchFamily="18" charset="0"/>
              </a:rPr>
              <a:t>Assistant Teacher (ICT)</a:t>
            </a:r>
          </a:p>
          <a:p>
            <a:r>
              <a:rPr lang="en-US" b="1" dirty="0" err="1" smtClean="0">
                <a:latin typeface="Book Antiqua" pitchFamily="18" charset="0"/>
              </a:rPr>
              <a:t>AftabUddin</a:t>
            </a:r>
            <a:r>
              <a:rPr lang="en-US" b="1" dirty="0" smtClean="0">
                <a:latin typeface="Book Antiqua" pitchFamily="18" charset="0"/>
              </a:rPr>
              <a:t> School and College</a:t>
            </a:r>
          </a:p>
          <a:p>
            <a:r>
              <a:rPr lang="en-US" b="1" dirty="0" err="1" smtClean="0">
                <a:latin typeface="Book Antiqua" pitchFamily="18" charset="0"/>
              </a:rPr>
              <a:t>Bajitpur</a:t>
            </a:r>
            <a:r>
              <a:rPr lang="en-US" b="1" dirty="0" smtClean="0">
                <a:latin typeface="Book Antiqua" pitchFamily="18" charset="0"/>
              </a:rPr>
              <a:t> ,</a:t>
            </a:r>
            <a:r>
              <a:rPr lang="en-US" b="1" dirty="0" err="1" smtClean="0">
                <a:latin typeface="Book Antiqua" pitchFamily="18" charset="0"/>
              </a:rPr>
              <a:t>Kishoregonj</a:t>
            </a:r>
            <a:r>
              <a:rPr lang="en-US" b="1" dirty="0" smtClean="0">
                <a:latin typeface="Book Antiqua" pitchFamily="18" charset="0"/>
              </a:rPr>
              <a:t> , Dhaka</a:t>
            </a:r>
          </a:p>
          <a:p>
            <a:endParaRPr lang="en-US" b="1" dirty="0">
              <a:latin typeface="Book Antiqua" pitchFamily="18" charset="0"/>
            </a:endParaRPr>
          </a:p>
          <a:p>
            <a:r>
              <a:rPr lang="en-US" sz="3200" b="1" i="1" u="sng" dirty="0" smtClean="0">
                <a:solidFill>
                  <a:srgbClr val="002060"/>
                </a:solidFill>
                <a:latin typeface="Book Antiqua" pitchFamily="18" charset="0"/>
              </a:rPr>
              <a:t>Presentation made for</a:t>
            </a:r>
          </a:p>
          <a:p>
            <a:r>
              <a:rPr lang="en-US" b="1" dirty="0" smtClean="0">
                <a:latin typeface="Book Antiqua" pitchFamily="18" charset="0"/>
              </a:rPr>
              <a:t>Class IX-X</a:t>
            </a:r>
          </a:p>
          <a:p>
            <a:r>
              <a:rPr lang="en-US" b="1" dirty="0" smtClean="0">
                <a:latin typeface="Book Antiqua" pitchFamily="18" charset="0"/>
              </a:rPr>
              <a:t>English 2</a:t>
            </a:r>
            <a:r>
              <a:rPr lang="en-US" b="1" baseline="30000" dirty="0" smtClean="0">
                <a:latin typeface="Book Antiqua" pitchFamily="18" charset="0"/>
              </a:rPr>
              <a:t>nd</a:t>
            </a:r>
            <a:r>
              <a:rPr lang="en-US" b="1" dirty="0" smtClean="0">
                <a:latin typeface="Book Antiqua" pitchFamily="18" charset="0"/>
              </a:rPr>
              <a:t> paper</a:t>
            </a:r>
          </a:p>
          <a:p>
            <a:r>
              <a:rPr lang="en-US" b="1" dirty="0" smtClean="0">
                <a:latin typeface="Book Antiqua" pitchFamily="18" charset="0"/>
              </a:rPr>
              <a:t>Grammar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89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57700" y="228600"/>
            <a:ext cx="5257800" cy="8729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Book Antiqua" pitchFamily="18" charset="0"/>
              </a:rPr>
              <a:t>Completing item -10</a:t>
            </a:r>
            <a:endParaRPr lang="en-US" b="1" u="sng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219200" y="609600"/>
            <a:ext cx="113538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Rule17: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So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………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..that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ঐ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subject+ can/could+ not+ verb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 + object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was so honest that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could not tell a lie.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They are so lazy that,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they could not do the work properly.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18: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Who, which, that, whom, whose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যুক্ত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incomplete sentence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কে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complete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করার সময়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antecedent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অর্থাৎ পুর্বগামী ঘটনা বসাতে হবে।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saw the man who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was following you.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don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’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 know the region why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disturbs me.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95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5800" y="381000"/>
            <a:ext cx="124968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19: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as, since, when, though, although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কোন বাক্য শুরু হয়ে পরবর্তিতে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পুর্ববর্তী বাক্যের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অনুসারে একই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tense 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বসবে এবং তা প্রথম অংশের বিপরীত অর্থ প্রকাশ করবে।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Though he is poor,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is honest.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20: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Too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…………………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to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শুধুমাত্র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verb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কিন্তু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যদি বস্তুবাচক হয় তাহলে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too+ adjective + for+ (me, us, him, her, you) + to + verb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present form.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He is too weak to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walk.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 book is too difficult for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me to read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5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52600" y="3048000"/>
            <a:ext cx="102108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21: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By+ gerund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একটি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principle clause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By working hard,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you can shine in life. </a:t>
            </a:r>
          </a:p>
        </p:txBody>
      </p:sp>
    </p:spTree>
    <p:extLst>
      <p:ext uri="{BB962C8B-B14F-4D97-AF65-F5344CB8AC3E}">
        <p14:creationId xmlns:p14="http://schemas.microsoft.com/office/powerpoint/2010/main" xmlns="" val="28477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28800" y="990600"/>
            <a:ext cx="10363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22: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No sooner had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……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then , Hardly had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……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before, scarcely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Kalpurush" pitchFamily="2" charset="0"/>
              </a:rPr>
              <a:t>……………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When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past indefinite tense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purush" pitchFamily="2" charset="0"/>
              <a:ea typeface="Times New Roman" pitchFamily="18" charset="0"/>
              <a:cs typeface="Kalpurush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No sooner had I reached the station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then the train left.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7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762000"/>
            <a:ext cx="1043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Rule 23:</a:t>
            </a:r>
            <a:r>
              <a:rPr lang="en-US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as soon as </a:t>
            </a:r>
            <a:r>
              <a:rPr lang="bn-IN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বাক্য শুরু হয়ে পরবর্তিতে </a:t>
            </a:r>
            <a:r>
              <a:rPr lang="en-US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lang="bn-IN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</a:t>
            </a:r>
            <a:r>
              <a:rPr lang="en-US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lang="bn-IN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এ অনুরূপ </a:t>
            </a:r>
            <a:r>
              <a:rPr lang="en-US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tense </a:t>
            </a:r>
            <a:r>
              <a:rPr lang="bn-IN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বসবে।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As soon as I saw the police, </a:t>
            </a:r>
            <a:r>
              <a:rPr lang="en-US" sz="44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I ran away. 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7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362200" y="1066800"/>
            <a:ext cx="9829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i="0" u="sng" strike="noStrike" cap="none" normalizeH="0" baseline="0" dirty="0" smtClean="0">
                <a:ln>
                  <a:noFill/>
                </a:ln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প্রবাদ বাক্যঃ</a:t>
            </a:r>
            <a:endParaRPr kumimoji="0" lang="en-US" sz="6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কোনো প্রবাদ বাক্যের আগের অংশ বা পরের অংশ দেওয়া থাকলে সেই প্রবাদ বাক্য অনুযায়ী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</a:t>
            </a:r>
            <a:r>
              <a:rPr kumimoji="0" lang="hi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Times New Roman" pitchFamily="18" charset="0"/>
                <a:cs typeface="Mangal" pitchFamily="18" charset="0"/>
              </a:rPr>
              <a:t>।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ngal" pitchFamily="18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Where there is a will, </a:t>
            </a:r>
            <a:r>
              <a:rPr kumimoji="0" lang="en-US" sz="4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there is a way.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304800"/>
            <a:ext cx="49530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000" b="1" u="sng" dirty="0" smtClean="0">
                <a:latin typeface="Book Antiqua" pitchFamily="18" charset="0"/>
              </a:rPr>
              <a:t>Some  proverbs  in </a:t>
            </a:r>
            <a:r>
              <a:rPr lang="en-US" sz="1000" b="1" u="sng" dirty="0" err="1" smtClean="0">
                <a:latin typeface="Book Antiqua" pitchFamily="18" charset="0"/>
              </a:rPr>
              <a:t>Eenglish</a:t>
            </a:r>
            <a:endParaRPr lang="en-US" sz="1000" b="1" u="sng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1278315"/>
            <a:ext cx="9982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slow and steady </a:t>
            </a:r>
            <a:r>
              <a:rPr lang="en-US" sz="40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wins the race</a:t>
            </a:r>
            <a:r>
              <a:rPr lang="en-US" sz="36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The 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more you read,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the more you learn.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As you so,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so you reap. 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No pain,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no gain.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A little learning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is a dangerous thing.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What is clotted,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cannot be blotted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While there is life,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there is hope.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Strik the iron,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while it is hot.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Many men,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many minds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Something is better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than nothing.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United we stand,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divided we fall.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Cut your coat</a:t>
            </a:r>
            <a:r>
              <a:rPr lang="bn-IN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according to your cloth.</a:t>
            </a:r>
            <a:r>
              <a:rPr lang="en-US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200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A barking dog, </a:t>
            </a:r>
            <a:r>
              <a:rPr lang="en-US" sz="3200" u="sng" dirty="0" smtClean="0">
                <a:latin typeface="Kalpurush" pitchFamily="2" charset="0"/>
                <a:ea typeface="Times New Roman" pitchFamily="18" charset="0"/>
                <a:cs typeface="Kalpurush" pitchFamily="2" charset="0"/>
              </a:rPr>
              <a:t>seldom bites.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36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9200" y="7206343"/>
            <a:ext cx="4343400" cy="30256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Continue to next content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535345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81000"/>
            <a:ext cx="11902440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58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11125200" cy="1055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dirty="0" smtClean="0"/>
              <a:t>     If + present indefinite tense </a:t>
            </a:r>
            <a:r>
              <a:rPr lang="bn-IN" sz="4800" b="1" dirty="0" smtClean="0"/>
              <a:t>এর পরে </a:t>
            </a:r>
            <a:r>
              <a:rPr lang="en-US" sz="4800" b="1" dirty="0" smtClean="0"/>
              <a:t>gap </a:t>
            </a:r>
            <a:r>
              <a:rPr lang="bn-IN" sz="4800" b="1" dirty="0" smtClean="0"/>
              <a:t>থাকলে </a:t>
            </a:r>
            <a:r>
              <a:rPr lang="en-US" sz="4800" b="1" dirty="0" smtClean="0"/>
              <a:t>future indefinite tense </a:t>
            </a:r>
            <a:r>
              <a:rPr lang="bn-IN" sz="4800" b="1" dirty="0" smtClean="0"/>
              <a:t>দ্বারা </a:t>
            </a:r>
            <a:r>
              <a:rPr lang="en-US" sz="4800" b="1" dirty="0" smtClean="0"/>
              <a:t>gap </a:t>
            </a:r>
            <a:r>
              <a:rPr lang="bn-IN" sz="4800" b="1" dirty="0" smtClean="0"/>
              <a:t>পূরণ করতে হবে।</a:t>
            </a:r>
            <a:endParaRPr lang="en-US" sz="4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438400"/>
            <a:ext cx="108966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dirty="0" smtClean="0"/>
              <a:t>IF + past indefinite tense </a:t>
            </a:r>
            <a:r>
              <a:rPr lang="bn-IN" sz="4000" b="1" dirty="0" smtClean="0"/>
              <a:t>এর পরে </a:t>
            </a:r>
            <a:r>
              <a:rPr lang="en-US" sz="4000" b="1" dirty="0" smtClean="0"/>
              <a:t>gap </a:t>
            </a:r>
            <a:r>
              <a:rPr lang="bn-IN" sz="4000" b="1" dirty="0" smtClean="0"/>
              <a:t>থাকলে উক্ত </a:t>
            </a:r>
            <a:r>
              <a:rPr lang="en-US" sz="4000" b="1" dirty="0" smtClean="0"/>
              <a:t>gap </a:t>
            </a:r>
            <a:r>
              <a:rPr lang="bn-IN" sz="4000" b="1" dirty="0" smtClean="0"/>
              <a:t>এ </a:t>
            </a:r>
            <a:r>
              <a:rPr lang="en-US" sz="4000" b="1" dirty="0" smtClean="0"/>
              <a:t>           subject+ could/might + verb </a:t>
            </a:r>
            <a:r>
              <a:rPr lang="bn-IN" sz="4000" b="1" dirty="0" smtClean="0"/>
              <a:t>এর </a:t>
            </a:r>
            <a:r>
              <a:rPr lang="en-US" sz="4000" b="1" dirty="0" smtClean="0"/>
              <a:t>present form + object </a:t>
            </a:r>
            <a:r>
              <a:rPr lang="bn-IN" sz="4000" b="1" dirty="0" smtClean="0"/>
              <a:t>দ্বারা </a:t>
            </a:r>
            <a:r>
              <a:rPr lang="en-US" sz="4000" b="1" dirty="0" smtClean="0"/>
              <a:t>gap </a:t>
            </a:r>
            <a:r>
              <a:rPr lang="bn-IN" sz="4000" b="1" dirty="0" smtClean="0"/>
              <a:t>পূরণ করতে হবে। </a:t>
            </a:r>
            <a:endParaRPr lang="en-US" sz="40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00200" y="5257800"/>
            <a:ext cx="11125200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If + past perfect tense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উক্ত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subject+ could/might + have + verb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past participle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form + object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</a:t>
            </a:r>
            <a:endParaRPr kumimoji="0" lang="bn-I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1447800"/>
            <a:ext cx="10515600" cy="12845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 Antiqua" pitchFamily="18" charset="0"/>
              </a:rPr>
              <a:t>What are we going to discuss today?</a:t>
            </a:r>
            <a:endParaRPr lang="en-US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3657600"/>
            <a:ext cx="10439400" cy="24384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Rules of completing sentence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95411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09600"/>
            <a:ext cx="81534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  <a:endParaRPr lang="en-US" sz="6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11658600" cy="4648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the end of the lesson , Students  will be able to –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identify the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‘RULES ‘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 the rules  of completing sentence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complete  incomplete sentences  </a:t>
            </a:r>
          </a:p>
          <a:p>
            <a:pPr marL="342900" indent="-342900"/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23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304800"/>
            <a:ext cx="5257800" cy="68356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u="sng" dirty="0" smtClean="0">
                <a:latin typeface="Book Antiqua" pitchFamily="18" charset="0"/>
              </a:rPr>
              <a:t>Completing item -1</a:t>
            </a:r>
            <a:endParaRPr lang="en-US" b="1" u="sng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800600"/>
            <a:ext cx="929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Book Antiqua" pitchFamily="18" charset="0"/>
              </a:rPr>
              <a:t>If you come , ___________________.</a:t>
            </a:r>
          </a:p>
          <a:p>
            <a:r>
              <a:rPr lang="en-US" sz="4000" b="1" dirty="0" smtClean="0">
                <a:latin typeface="Book Antiqua" pitchFamily="18" charset="0"/>
              </a:rPr>
              <a:t>If you sleep,_____________.</a:t>
            </a:r>
          </a:p>
          <a:p>
            <a:r>
              <a:rPr lang="en-US" sz="4000" b="1" dirty="0" smtClean="0">
                <a:latin typeface="Book Antiqua" pitchFamily="18" charset="0"/>
              </a:rPr>
              <a:t>If you finish the work, ___________.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514600" y="3657600"/>
            <a:ext cx="8458200" cy="1198096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</a:rPr>
              <a:t>Complete the following sentences.</a:t>
            </a:r>
            <a:endParaRPr lang="en-US" sz="40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5029200"/>
            <a:ext cx="90678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7139285"/>
            <a:ext cx="8610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i="1" u="sng" dirty="0" smtClean="0">
                <a:solidFill>
                  <a:srgbClr val="15045C"/>
                </a:solidFill>
                <a:latin typeface="Book Antiqua" pitchFamily="18" charset="0"/>
              </a:rPr>
              <a:t>Note: Completed part must be underlined.</a:t>
            </a:r>
            <a:endParaRPr lang="en-US" b="1" i="1" u="sng" dirty="0">
              <a:solidFill>
                <a:srgbClr val="15045C"/>
              </a:solidFill>
              <a:latin typeface="Book Antiqua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47800" y="2743200"/>
            <a:ext cx="1089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ea typeface="Times New Roman" pitchFamily="18" charset="0"/>
                <a:cs typeface="Aparajita" pitchFamily="34" charset="0"/>
              </a:rPr>
              <a:t>If you read the book,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arajita" pitchFamily="34" charset="0"/>
                <a:ea typeface="Times New Roman" pitchFamily="18" charset="0"/>
                <a:cs typeface="Aparajita" pitchFamily="34" charset="0"/>
              </a:rPr>
              <a:t>you will get good marks in the exam.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1066800"/>
            <a:ext cx="1249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Rule 1:  If + present indefinite tense -------(future indefinite tense 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3702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3900" y="611832"/>
            <a:ext cx="6362700" cy="9883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Book Antiqua" pitchFamily="18" charset="0"/>
              </a:rPr>
              <a:t>Completing item -2</a:t>
            </a:r>
            <a:endParaRPr lang="en-US" sz="4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762000"/>
            <a:ext cx="1158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Rule 2: IF + past indefinite tense , subject+ could/might + present form  verb+ object </a:t>
            </a:r>
            <a:r>
              <a:rPr lang="bn-IN" sz="4400" b="1" dirty="0" smtClean="0"/>
              <a:t> </a:t>
            </a:r>
            <a:endParaRPr lang="en-US" sz="4400" b="1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90600" y="2590800"/>
            <a:ext cx="1226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If we studied hard,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we could have done a good result.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1905000" y="3733800"/>
            <a:ext cx="10363200" cy="1066800"/>
          </a:xfrm>
          <a:prstGeom prst="downArrowCallou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Book Antiqua" pitchFamily="18" charset="0"/>
              </a:rPr>
              <a:t>Complete the following sentences.</a:t>
            </a:r>
            <a:endParaRPr lang="en-US" sz="40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4876800"/>
            <a:ext cx="1135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 smtClean="0"/>
              <a:t>If I you dropped this bottle,_______________</a:t>
            </a:r>
            <a:endParaRPr 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5638800"/>
            <a:ext cx="93498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 smtClean="0"/>
              <a:t>If he found money</a:t>
            </a:r>
            <a:r>
              <a:rPr lang="en-US" sz="4400" dirty="0" smtClean="0"/>
              <a:t>, </a:t>
            </a:r>
            <a:r>
              <a:rPr lang="en-US" sz="4400" i="1" dirty="0" smtClean="0"/>
              <a:t>_________________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1371600" y="6629400"/>
            <a:ext cx="1135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If he did not print the document,________________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771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2" name="AutoShape 4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AutoShape 6" descr="Melvins Teas guy-taking-tea » Melvins Teas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2" name="Picture 6" descr="Connected Isolation: What To Do With Found Money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19200"/>
            <a:ext cx="4191000" cy="5181600"/>
          </a:xfrm>
          <a:prstGeom prst="rect">
            <a:avLst/>
          </a:prstGeom>
          <a:noFill/>
        </p:spPr>
      </p:pic>
      <p:sp>
        <p:nvSpPr>
          <p:cNvPr id="29706" name="AutoShape 10" descr="https://www.trussu.com/Uploads/2019-03-02/5c7a4d918e0cc.jpg"/>
          <p:cNvSpPr>
            <a:spLocks noChangeAspect="1" noChangeArrowheads="1"/>
          </p:cNvSpPr>
          <p:nvPr/>
        </p:nvSpPr>
        <p:spPr bwMode="auto">
          <a:xfrm>
            <a:off x="155575" y="-1690688"/>
            <a:ext cx="3467100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AutoShape 12" descr="https://www.trussu.com/Uploads/2019-03-02/5c7a4d918e0cc.jpg"/>
          <p:cNvSpPr>
            <a:spLocks noChangeAspect="1" noChangeArrowheads="1"/>
          </p:cNvSpPr>
          <p:nvPr/>
        </p:nvSpPr>
        <p:spPr bwMode="auto">
          <a:xfrm>
            <a:off x="155575" y="-1690688"/>
            <a:ext cx="3467100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AutoShape 14" descr="A flair bartenders best friend: The Beaumont Flair Bottle | Beaumont ™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AutoShape 16" descr="A flair bartenders best friend: The Beaumont Flair Bottle | Beaumont ™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AutoShape 18" descr="A flair bartenders best friend: The Beaumont Flair Bottle | Beaumont ™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16" name="Picture 20" descr="https://lh3.googleusercontent.com/xRlZcEV40URLHPrazjVLHU0ltXJy1_Pd7y0XwE5plLkfyftYO8R6nhVknthzXRIhMA8MLSI=s8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0"/>
            <a:ext cx="4648200" cy="6934200"/>
          </a:xfrm>
          <a:prstGeom prst="rect">
            <a:avLst/>
          </a:prstGeom>
          <a:noFill/>
        </p:spPr>
      </p:pic>
      <p:sp>
        <p:nvSpPr>
          <p:cNvPr id="29718" name="AutoShape 22" descr="Painted Nails documentary at Sebastopol Film Festiv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AutoShape 24" descr="Painted Nails documentary at Sebastopol Film Festiv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AutoShape 26" descr="thumb_2_PaintedNails_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AutoShape 28" descr="thumb_2_PaintedNails_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AutoShape 30" descr="thumb_2_PaintedNails_6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thumb_2_PaintedNails_6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914400"/>
            <a:ext cx="3962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533400"/>
            <a:ext cx="11963400" cy="3389531"/>
            <a:chOff x="1295400" y="533400"/>
            <a:chExt cx="11963400" cy="3389531"/>
          </a:xfrm>
        </p:grpSpPr>
        <p:sp>
          <p:nvSpPr>
            <p:cNvPr id="28673" name="Rectangle 1"/>
            <p:cNvSpPr>
              <a:spLocks noChangeArrowheads="1"/>
            </p:cNvSpPr>
            <p:nvPr/>
          </p:nvSpPr>
          <p:spPr bwMode="auto">
            <a:xfrm>
              <a:off x="1295400" y="533400"/>
              <a:ext cx="11049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Rule 3: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 If + past perfect tense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এর পরে 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gap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থাকলে উক্ত 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gap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এ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 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subject+ could/might + have + verb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এর past participle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 form + object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দ্বারা 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gap </a:t>
              </a:r>
              <a:r>
                <a:rPr kumimoji="0" lang="bn-IN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পূরণ করতে হবে।</a:t>
              </a:r>
              <a:endPara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4" name="Rectangle 2"/>
            <p:cNvSpPr>
              <a:spLocks noChangeArrowheads="1"/>
            </p:cNvSpPr>
            <p:nvPr/>
          </p:nvSpPr>
          <p:spPr bwMode="auto">
            <a:xfrm>
              <a:off x="1524000" y="3276600"/>
              <a:ext cx="11734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n-IN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If we had studied hard, </a:t>
              </a:r>
              <a:r>
                <a:rPr kumimoji="0" lang="en-US" sz="36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alpurush" pitchFamily="2" charset="0"/>
                  <a:ea typeface="Times New Roman" pitchFamily="18" charset="0"/>
                  <a:cs typeface="Kalpurush" pitchFamily="2" charset="0"/>
                </a:rPr>
                <a:t>we could have done a good result.  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219200" y="4572000"/>
            <a:ext cx="1127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Rule 4: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Had + subject +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verb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past participle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form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পরে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থাকলে উক্ত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subject+ could/might + have + verb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এর past participle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form + object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দ্বারা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gap 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পূরণ করতে হবে।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Had I had the work,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I could have finished it in time.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purush" pitchFamily="2" charset="0"/>
                <a:ea typeface="Times New Roman" pitchFamily="18" charset="0"/>
                <a:cs typeface="Kalpurush" pitchFamily="2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1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1411</Words>
  <Application>Microsoft Office PowerPoint</Application>
  <PresentationFormat>Custom</PresentationFormat>
  <Paragraphs>149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My</cp:lastModifiedBy>
  <cp:revision>129</cp:revision>
  <dcterms:created xsi:type="dcterms:W3CDTF">2015-11-30T00:43:24Z</dcterms:created>
  <dcterms:modified xsi:type="dcterms:W3CDTF">2020-07-18T09:52:31Z</dcterms:modified>
</cp:coreProperties>
</file>