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570" r:id="rId2"/>
    <p:sldId id="517" r:id="rId3"/>
    <p:sldId id="553" r:id="rId4"/>
    <p:sldId id="415" r:id="rId5"/>
    <p:sldId id="544" r:id="rId6"/>
    <p:sldId id="554" r:id="rId7"/>
    <p:sldId id="566" r:id="rId8"/>
    <p:sldId id="567" r:id="rId9"/>
    <p:sldId id="568" r:id="rId10"/>
    <p:sldId id="569" r:id="rId11"/>
    <p:sldId id="501" r:id="rId12"/>
    <p:sldId id="456" r:id="rId13"/>
    <p:sldId id="471" r:id="rId14"/>
    <p:sldId id="473" r:id="rId15"/>
    <p:sldId id="542" r:id="rId16"/>
    <p:sldId id="571" r:id="rId17"/>
  </p:sldIdLst>
  <p:sldSz cx="13817600" cy="8229600"/>
  <p:notesSz cx="9144000" cy="6858000"/>
  <p:defaultTextStyle>
    <a:defPPr>
      <a:defRPr lang="en-US"/>
    </a:defPPr>
    <a:lvl1pPr marL="0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4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786AE-3457-4307-B3DD-5E96E46D421F}" type="datetime2">
              <a:rPr lang="en-US" smtClean="0"/>
              <a:t>Friday, July 17,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48A3-00B2-4AFB-B4C8-D6E970C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322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9633-4B5D-4947-889E-9CB3303ADE21}" type="datetime2">
              <a:rPr lang="en-US" smtClean="0"/>
              <a:t>Friday, July 17,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28900" y="857250"/>
            <a:ext cx="3886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854B-8B8E-4033-9E30-5FB5E5A1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503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346836"/>
            <a:ext cx="10363200" cy="286512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322446"/>
            <a:ext cx="10363200" cy="1986914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F13-5D55-4C2B-B060-8F2CD3624DD0}" type="datetime1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2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BD4-3F9F-4FFE-9E25-1EFFB12B19E2}" type="datetime1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2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38150"/>
            <a:ext cx="297942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38150"/>
            <a:ext cx="8765540" cy="697420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EFC5-9678-4970-9167-2B3510E00297}" type="datetime1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456123" y="7807059"/>
            <a:ext cx="771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Abdul </a:t>
            </a:r>
            <a:r>
              <a:rPr lang="en-US" sz="1000" b="1" dirty="0" err="1"/>
              <a:t>Alim</a:t>
            </a:r>
            <a:r>
              <a:rPr lang="en-US" sz="1000" b="1" dirty="0"/>
              <a:t>, Lecturer (Arabic), </a:t>
            </a:r>
            <a:r>
              <a:rPr lang="en-US" sz="1000" b="1" dirty="0" err="1"/>
              <a:t>Patari</a:t>
            </a:r>
            <a:r>
              <a:rPr lang="en-US" sz="1000" b="1" dirty="0"/>
              <a:t> </a:t>
            </a:r>
            <a:r>
              <a:rPr lang="en-US" sz="1000" b="1" dirty="0" err="1"/>
              <a:t>Fazil</a:t>
            </a:r>
            <a:r>
              <a:rPr lang="en-US" sz="1000" b="1" dirty="0"/>
              <a:t> </a:t>
            </a:r>
            <a:r>
              <a:rPr lang="en-US" sz="1000" b="1" dirty="0" err="1"/>
              <a:t>Madrasha</a:t>
            </a:r>
            <a:r>
              <a:rPr lang="en-US" sz="1000" b="1" dirty="0"/>
              <a:t>, </a:t>
            </a:r>
            <a:r>
              <a:rPr lang="en-US" sz="1000" b="1" dirty="0" err="1"/>
              <a:t>Sapahar</a:t>
            </a:r>
            <a:r>
              <a:rPr lang="en-US" sz="1000" b="1" dirty="0"/>
              <a:t>, </a:t>
            </a:r>
            <a:r>
              <a:rPr lang="en-US" sz="1000" b="1" dirty="0" err="1"/>
              <a:t>Naogaon</a:t>
            </a:r>
            <a:r>
              <a:rPr lang="en-US" sz="1000" b="1" dirty="0"/>
              <a:t>, </a:t>
            </a:r>
            <a:r>
              <a:rPr lang="en-US" sz="1000" b="1" dirty="0" smtClean="0"/>
              <a:t>01749944418, infoabdulalim@gmail.com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8266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D2CD-7F15-4BB3-82EC-8CCF2FF596DE}" type="datetime1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2051686"/>
            <a:ext cx="11917680" cy="3423284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507356"/>
            <a:ext cx="11917680" cy="1800224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54C1-5DC6-405C-AC38-64251AA93F0F}" type="datetime1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6941-86CC-4659-965E-AD7042A38D36}" type="datetime1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38150"/>
            <a:ext cx="1191768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2017396"/>
            <a:ext cx="5845492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3006090"/>
            <a:ext cx="5845492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2017396"/>
            <a:ext cx="5874280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3006090"/>
            <a:ext cx="5874280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61AF-7CF3-43FF-ACF1-E15CE0553E0E}" type="datetime1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F349-C158-46DF-BD76-5698D01726F8}" type="datetime1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2FF0-F4DE-4315-863B-88996E81AB43}" type="datetime1">
              <a:rPr lang="en-US" smtClean="0"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84911"/>
            <a:ext cx="6995160" cy="5848350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15B1-83A3-4B5B-AE63-0FF0C79F1C96}" type="datetime1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6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84911"/>
            <a:ext cx="6995160" cy="5848350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565E-1ECB-4D10-9D49-2DA0B599544D}" type="datetime1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38150"/>
            <a:ext cx="1191768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190750"/>
            <a:ext cx="1191768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C398-DC40-47CB-9FD1-4025A874DADB}" type="datetime1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627621"/>
            <a:ext cx="46634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" y="6"/>
            <a:ext cx="13817599" cy="815982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  <p:sp>
        <p:nvSpPr>
          <p:cNvPr id="8" name="Rectangle 7"/>
          <p:cNvSpPr/>
          <p:nvPr userDrawn="1"/>
        </p:nvSpPr>
        <p:spPr>
          <a:xfrm>
            <a:off x="105279" y="104505"/>
            <a:ext cx="13601783" cy="796126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</p:spTree>
    <p:extLst>
      <p:ext uri="{BB962C8B-B14F-4D97-AF65-F5344CB8AC3E}">
        <p14:creationId xmlns:p14="http://schemas.microsoft.com/office/powerpoint/2010/main" val="249580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ftr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fif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titled Documen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2" y="315310"/>
            <a:ext cx="13101144" cy="74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3342279" y="3912492"/>
            <a:ext cx="7441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54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مرحباً بكم في هذا اللقاء المبارك</a:t>
            </a:r>
            <a:endParaRPr lang="en-US" sz="54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0147E-6 -2.90123E-6 L -4.30147E-6 -0.07214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11394579" y="349519"/>
            <a:ext cx="2241328" cy="416465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6779171" y="3089055"/>
            <a:ext cx="4445669" cy="1084209"/>
          </a:xfrm>
          <a:prstGeom prst="wedgeRoundRectCallout">
            <a:avLst>
              <a:gd name="adj1" fmla="val 78470"/>
              <a:gd name="adj2" fmla="val -262618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>
                <a:solidFill>
                  <a:schemeClr val="tx1"/>
                </a:solidFill>
              </a:rPr>
              <a:t>الأب: </a:t>
            </a:r>
            <a:r>
              <a:rPr lang="ar-MA" sz="3200" b="1" dirty="0" smtClean="0">
                <a:solidFill>
                  <a:schemeClr val="tx1"/>
                </a:solidFill>
              </a:rPr>
              <a:t>نسافر يوم الجمعة القادم إن شاء الله. 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779171" y="417777"/>
            <a:ext cx="4445669" cy="2530375"/>
          </a:xfrm>
          <a:prstGeom prst="wedgeRoundRectCallout">
            <a:avLst>
              <a:gd name="adj1" fmla="val 76719"/>
              <a:gd name="adj2" fmla="val -36603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>
                <a:solidFill>
                  <a:schemeClr val="tx1"/>
                </a:solidFill>
              </a:rPr>
              <a:t>الأب: </a:t>
            </a:r>
            <a:r>
              <a:rPr lang="ar-MA" sz="3200" b="1" dirty="0" smtClean="0">
                <a:solidFill>
                  <a:schemeClr val="tx1"/>
                </a:solidFill>
              </a:rPr>
              <a:t>نعم، شكراً لكم. أوّلاً نحصل على التأشيرات من سفارة المملكة العربية السعودية ثم نصدق على تذاكر الخطوط الجوية. </a:t>
            </a:r>
            <a:endParaRPr lang="ar-MA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33" y="417777"/>
            <a:ext cx="3261100" cy="308827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4" y="417777"/>
            <a:ext cx="2857500" cy="308827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 t="11150" r="3149" b="11495"/>
          <a:stretch/>
        </p:blipFill>
        <p:spPr>
          <a:xfrm>
            <a:off x="4020207" y="4729655"/>
            <a:ext cx="4367048" cy="299544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8" t="23564" r="7236" b="31034"/>
          <a:stretch/>
        </p:blipFill>
        <p:spPr>
          <a:xfrm>
            <a:off x="321094" y="5228045"/>
            <a:ext cx="3263248" cy="267334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5" name="Rounded Rectangular Callout 14"/>
          <p:cNvSpPr/>
          <p:nvPr/>
        </p:nvSpPr>
        <p:spPr>
          <a:xfrm>
            <a:off x="321094" y="3815255"/>
            <a:ext cx="3263248" cy="1103586"/>
          </a:xfrm>
          <a:prstGeom prst="wedgeRoundRectCallout">
            <a:avLst>
              <a:gd name="adj1" fmla="val 18031"/>
              <a:gd name="adj2" fmla="val 188273"/>
              <a:gd name="adj3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200" b="1" dirty="0" smtClean="0">
                <a:solidFill>
                  <a:schemeClr val="tx1"/>
                </a:solidFill>
              </a:rPr>
              <a:t>عبد الله  ‍وسالم: شكراً لك يا أبي. </a:t>
            </a:r>
            <a:endParaRPr lang="ar-MA" sz="3200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>
            <a:off x="8890478" y="4918849"/>
            <a:ext cx="1849172" cy="2484508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10836211" y="5092258"/>
            <a:ext cx="2611777" cy="1608087"/>
          </a:xfrm>
          <a:prstGeom prst="wedgeRoundRectCallout">
            <a:avLst>
              <a:gd name="adj1" fmla="val -78544"/>
              <a:gd name="adj2" fmla="val -47574"/>
              <a:gd name="adj3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عبد الله: متى نسافر إلى مكة المكرمة ؟</a:t>
            </a:r>
            <a:endParaRPr lang="ar-M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04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638314" y="1746894"/>
            <a:ext cx="2595130" cy="2308104"/>
          </a:xfrm>
          <a:prstGeom prst="downArrow">
            <a:avLst>
              <a:gd name="adj1" fmla="val 50000"/>
              <a:gd name="adj2" fmla="val 51514"/>
            </a:avLst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428978" y="4444543"/>
            <a:ext cx="3023672" cy="2661111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خمس  دقائق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914" y="370332"/>
            <a:ext cx="13050540" cy="110078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218388" y="446415"/>
            <a:ext cx="3237764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الوحدي</a:t>
            </a:r>
            <a:endParaRPr lang="en-US" sz="4800" b="1" spc="56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3633948" y="2209800"/>
            <a:ext cx="4822204" cy="4801581"/>
          </a:xfrm>
          <a:prstGeom prst="verticalScroll">
            <a:avLst/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8365" tIns="39183" rIns="78365" bIns="39183" rtlCol="0" anchor="ctr"/>
          <a:lstStyle/>
          <a:p>
            <a:pPr algn="ctr" rtl="1"/>
            <a:r>
              <a:rPr lang="ar-MA" sz="3600" b="1" dirty="0">
                <a:solidFill>
                  <a:schemeClr val="tx1"/>
                </a:solidFill>
              </a:rPr>
              <a:t>اكتب الأماكن التاريخية </a:t>
            </a:r>
            <a:r>
              <a:rPr lang="ar-MA" sz="3600" b="1" dirty="0" smtClean="0">
                <a:solidFill>
                  <a:schemeClr val="tx1"/>
                </a:solidFill>
              </a:rPr>
              <a:t>لمكة المكرمة بسبع </a:t>
            </a:r>
            <a:r>
              <a:rPr lang="ar-MA" sz="3600" b="1" dirty="0">
                <a:solidFill>
                  <a:schemeClr val="tx1"/>
                </a:solidFill>
              </a:rPr>
              <a:t>جملة مفيدة التي </a:t>
            </a:r>
            <a:r>
              <a:rPr lang="ar-MA" sz="3600" b="1" dirty="0" smtClean="0">
                <a:solidFill>
                  <a:schemeClr val="tx1"/>
                </a:solidFill>
              </a:rPr>
              <a:t>ذكرت في الحوار: 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ctr" rtl="1"/>
            <a:endParaRPr lang="ar-MA" sz="3600" b="1" dirty="0" smtClean="0">
              <a:solidFill>
                <a:srgbClr val="002060"/>
              </a:solidFill>
            </a:endParaRPr>
          </a:p>
          <a:p>
            <a:pPr algn="ctr" rtl="1"/>
            <a:r>
              <a:rPr lang="ar-MA" sz="3600" b="1" dirty="0">
                <a:solidFill>
                  <a:srgbClr val="002060"/>
                </a:solidFill>
              </a:rPr>
              <a:t>"</a:t>
            </a:r>
            <a:r>
              <a:rPr lang="ar-MA" sz="3600" b="1" dirty="0" smtClean="0">
                <a:solidFill>
                  <a:srgbClr val="002060"/>
                </a:solidFill>
              </a:rPr>
              <a:t>الرحلة إلى مكة المكرمة".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2034" y="2126807"/>
            <a:ext cx="6104332" cy="53445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517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9920" y="63305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6" name="Down Arrow 5"/>
          <p:cNvSpPr/>
          <p:nvPr/>
        </p:nvSpPr>
        <p:spPr>
          <a:xfrm>
            <a:off x="993225" y="1851242"/>
            <a:ext cx="2969575" cy="2441603"/>
          </a:xfrm>
          <a:prstGeom prst="downArrow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930162" y="4622694"/>
            <a:ext cx="3109132" cy="2692506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خمس دقائق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6841" y="388222"/>
            <a:ext cx="13132675" cy="110078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024672" y="472934"/>
            <a:ext cx="3598629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في أزواج</a:t>
            </a:r>
            <a:endParaRPr lang="en-US" sz="4800" b="1" spc="56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835" y="1851243"/>
            <a:ext cx="5265682" cy="5905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Vertical Scroll 8"/>
          <p:cNvSpPr/>
          <p:nvPr/>
        </p:nvSpPr>
        <p:spPr>
          <a:xfrm>
            <a:off x="4039294" y="2301766"/>
            <a:ext cx="4403140" cy="5139557"/>
          </a:xfrm>
          <a:prstGeom prst="verticalScroll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9658" tIns="34829" rIns="69658" bIns="34829" rtlCol="0" anchor="ctr"/>
          <a:lstStyle/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اكتب المصطلحات العربية عن أشياء مختلفة لمكة المكرمة بناء على الحوار: </a:t>
            </a:r>
          </a:p>
          <a:p>
            <a:pPr algn="ctr" rtl="1"/>
            <a:endParaRPr lang="ar-MA" sz="3600" b="1" dirty="0">
              <a:solidFill>
                <a:schemeClr val="tx1"/>
              </a:solidFill>
            </a:endParaRPr>
          </a:p>
          <a:p>
            <a:pPr algn="ctr" rtl="1"/>
            <a:r>
              <a:rPr lang="ar-MA" sz="3600" b="1" dirty="0" smtClean="0">
                <a:solidFill>
                  <a:srgbClr val="002060"/>
                </a:solidFill>
              </a:rPr>
              <a:t>"الرحلة إلى مكة المكرمة".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68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436584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14744" y="1733150"/>
            <a:ext cx="2779748" cy="2287057"/>
          </a:xfrm>
          <a:prstGeom prst="downArrow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1234" y="315310"/>
            <a:ext cx="12802158" cy="1115572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029045" y="541276"/>
            <a:ext cx="37681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4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3455272" y="1778872"/>
            <a:ext cx="4537848" cy="2446334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6253" y="1849812"/>
            <a:ext cx="433073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6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36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الأحمر:</a:t>
            </a:r>
            <a:endParaRPr lang="ar-MA" sz="36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حواراً عن زيارة المسجد النبوي بالمدينة المنورة.</a:t>
            </a:r>
            <a:endParaRPr lang="en-US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433720" y="5086373"/>
            <a:ext cx="4622464" cy="2354973"/>
          </a:xfrm>
          <a:prstGeom prst="round2Diag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ar-MA" sz="2800" b="1" u="sng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10303" y="5422372"/>
            <a:ext cx="43828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6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الأخضر:</a:t>
            </a:r>
          </a:p>
          <a:p>
            <a:pPr algn="r" rtl="1"/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حواراً عن زيارة 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بيت المقدس بفلسطين.</a:t>
            </a:r>
            <a:endParaRPr lang="en-US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346842" y="4335568"/>
            <a:ext cx="2771572" cy="2632794"/>
          </a:xfrm>
          <a:prstGeom prst="star12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عشر دقائق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881" y="1778871"/>
            <a:ext cx="4965809" cy="5757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834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1539" y="1480792"/>
            <a:ext cx="12845611" cy="87353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1</a:t>
            </a:r>
            <a:r>
              <a:rPr lang="ar-MA" sz="3600" b="1" dirty="0" smtClean="0"/>
              <a:t>. إلى أين أراد سالم السفر؟ </a:t>
            </a:r>
            <a:endParaRPr lang="ar-MA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72964" y="3649716"/>
            <a:ext cx="12845611" cy="9643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3</a:t>
            </a:r>
            <a:r>
              <a:rPr lang="ar-MA" sz="3600" b="1" dirty="0" smtClean="0"/>
              <a:t>. كيف كان فكرة سالم ؟ </a:t>
            </a:r>
            <a:endParaRPr lang="ar-MA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2014" y="2527736"/>
            <a:ext cx="12845611" cy="9170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2</a:t>
            </a:r>
            <a:r>
              <a:rPr lang="ar-MA" sz="3600" b="1" dirty="0" smtClean="0"/>
              <a:t>. لماذا يسافر سالم إلى مكة المكرمة ؟</a:t>
            </a:r>
            <a:endParaRPr lang="ar-MA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2489" y="4787472"/>
            <a:ext cx="12845611" cy="888128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4</a:t>
            </a:r>
            <a:r>
              <a:rPr lang="ar-MA" sz="3600" b="1" dirty="0" smtClean="0"/>
              <a:t>. هل يسافرون بالبحر أم بالجو ؟ </a:t>
            </a:r>
            <a:endParaRPr lang="ar-MA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2964" y="5862156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5</a:t>
            </a:r>
            <a:r>
              <a:rPr lang="ar-MA" sz="3600" b="1" dirty="0" smtClean="0"/>
              <a:t>. كم يوماً يقضي عبد الله وسالم مع أبيهما في مكة المكرمة ؟</a:t>
            </a:r>
            <a:endParaRPr lang="ar-MA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2964" y="6889530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6</a:t>
            </a:r>
            <a:r>
              <a:rPr lang="ar-MA" sz="3600" b="1" dirty="0" smtClean="0"/>
              <a:t>. اذكر من أشهر الأمكنة لمكة المكرمة التي ذكرت في الحوار .</a:t>
            </a:r>
            <a:endParaRPr lang="ar-MA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01539" y="326222"/>
            <a:ext cx="12845611" cy="918098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795210" y="350471"/>
            <a:ext cx="26292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8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6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8731" y="381000"/>
            <a:ext cx="12837519" cy="99105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665422" y="505936"/>
            <a:ext cx="4423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cap="none" spc="50" dirty="0" smtClean="0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4400" b="1" cap="none" spc="50" dirty="0">
              <a:ln w="1143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1" y="1655379"/>
            <a:ext cx="12837519" cy="610125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665422" y="1655379"/>
            <a:ext cx="86581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فقرة باللغة العربية لا تقل عن عشرة أشطر </a:t>
            </a:r>
          </a:p>
          <a:p>
            <a:pPr algn="ctr" rtl="1"/>
            <a:r>
              <a:rPr lang="ar-MA" sz="36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عن زيارة المسجد الوطني بيت المكرم، دكا، بنغلاديش. </a:t>
            </a:r>
            <a:endParaRPr lang="en-US" sz="3600" b="1" cap="none" spc="5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1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صور متحركه زهور , صور زهور تغير مود اليوم تماما - اثارة مثيرة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0" y="349466"/>
            <a:ext cx="13164207" cy="745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6747641" y="491360"/>
            <a:ext cx="6653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مع السلامة أيها الأحباب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2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81618E-6 -4.87654E-6 L 4.81618E-6 -0.07214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00" y="489430"/>
            <a:ext cx="2469170" cy="26939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6061293" y="284472"/>
            <a:ext cx="1586638" cy="75324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8259" tIns="49129" rIns="98259" bIns="491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4250" b="1" dirty="0"/>
              <a:t>التعريف</a:t>
            </a:r>
            <a:endParaRPr lang="en-US" sz="4250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22" r="34444" b="49444"/>
          <a:stretch/>
        </p:blipFill>
        <p:spPr>
          <a:xfrm>
            <a:off x="9339178" y="493684"/>
            <a:ext cx="2572297" cy="268971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94" y="1486917"/>
            <a:ext cx="779752" cy="5908983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418578" y="35343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39" name="Rounded Rectangle 38"/>
          <p:cNvSpPr/>
          <p:nvPr/>
        </p:nvSpPr>
        <p:spPr>
          <a:xfrm>
            <a:off x="418578" y="424044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0" name="Rounded Rectangle 39"/>
          <p:cNvSpPr/>
          <p:nvPr/>
        </p:nvSpPr>
        <p:spPr>
          <a:xfrm>
            <a:off x="441438" y="493640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1" name="Rounded Rectangle 40"/>
          <p:cNvSpPr/>
          <p:nvPr/>
        </p:nvSpPr>
        <p:spPr>
          <a:xfrm>
            <a:off x="441438" y="56425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2" name="Rounded Rectangle 41"/>
          <p:cNvSpPr/>
          <p:nvPr/>
        </p:nvSpPr>
        <p:spPr>
          <a:xfrm>
            <a:off x="456678" y="634610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3" name="Rounded Rectangle 42"/>
          <p:cNvSpPr/>
          <p:nvPr/>
        </p:nvSpPr>
        <p:spPr>
          <a:xfrm>
            <a:off x="456678" y="70522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4" name="Rounded Rectangle 43"/>
          <p:cNvSpPr/>
          <p:nvPr/>
        </p:nvSpPr>
        <p:spPr>
          <a:xfrm>
            <a:off x="7476469" y="35605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5" name="Rounded Rectangle 44"/>
          <p:cNvSpPr/>
          <p:nvPr/>
        </p:nvSpPr>
        <p:spPr>
          <a:xfrm>
            <a:off x="7476469" y="426671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6" name="Rounded Rectangle 45"/>
          <p:cNvSpPr/>
          <p:nvPr/>
        </p:nvSpPr>
        <p:spPr>
          <a:xfrm>
            <a:off x="7499329" y="496267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7" name="Rounded Rectangle 46"/>
          <p:cNvSpPr/>
          <p:nvPr/>
        </p:nvSpPr>
        <p:spPr>
          <a:xfrm>
            <a:off x="7499329" y="56687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8" name="Rounded Rectangle 47"/>
          <p:cNvSpPr/>
          <p:nvPr/>
        </p:nvSpPr>
        <p:spPr>
          <a:xfrm>
            <a:off x="7514569" y="637237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9" name="Rounded Rectangle 48"/>
          <p:cNvSpPr/>
          <p:nvPr/>
        </p:nvSpPr>
        <p:spPr>
          <a:xfrm>
            <a:off x="7514569" y="70784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50" name="Rectangle 49"/>
          <p:cNvSpPr/>
          <p:nvPr/>
        </p:nvSpPr>
        <p:spPr>
          <a:xfrm>
            <a:off x="8472264" y="3501943"/>
            <a:ext cx="411792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عبد العليم بن شمس الحق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572500" y="4272176"/>
            <a:ext cx="393397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محاضر اللغة العربية</a:t>
            </a:r>
            <a:r>
              <a:rPr lang="ar-S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89520" y="4962996"/>
            <a:ext cx="5820974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فتاري فاضل مدرسة،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سفاهر، نوغاؤن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73942" y="5657054"/>
            <a:ext cx="530103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الجوال : 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01749-94 44 18</a:t>
            </a:r>
            <a:endParaRPr lang="ar-MA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732687" y="6375613"/>
            <a:ext cx="3495653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العنوان الالكتروني :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43099" y="3518074"/>
            <a:ext cx="414078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: التاسع من الداخل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71553" y="4230281"/>
            <a:ext cx="4572847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المادة : اللغة العربية الاتصالية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51207" y="4937744"/>
            <a:ext cx="2884085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الثالثة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36283" y="5621961"/>
            <a:ext cx="290534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80061" y="6333925"/>
            <a:ext cx="334095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الوقت : 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دقيقة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60009" y="7015334"/>
            <a:ext cx="4060566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التاريخ : 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05508" y="7066083"/>
            <a:ext cx="5908725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infoabdulalim@gmail.com</a:t>
            </a:r>
            <a:r>
              <a:rPr lang="ar-SA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54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85095" y="128654"/>
            <a:ext cx="7977362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ar-M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فهمتم بعد قراءة العبارات ورؤية الصور التالية ؟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794" y="208429"/>
            <a:ext cx="10342180" cy="58477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فهمتم أننا اليوم نتعلم الحوار باللغة العربية وكيفية تطبيقها وثمرتها في حياتنا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5" y="4635062"/>
            <a:ext cx="6266800" cy="307427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5" y="1032347"/>
            <a:ext cx="6266800" cy="331462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18" y="4628792"/>
            <a:ext cx="6399943" cy="308054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55" y="996591"/>
            <a:ext cx="6368405" cy="335038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35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85219" y="311254"/>
            <a:ext cx="12720875" cy="1143472"/>
          </a:xfrm>
          <a:prstGeom prst="wedgeRoundRectCallout">
            <a:avLst/>
          </a:prstGeom>
          <a:ln w="7620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6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9074" y="4331576"/>
            <a:ext cx="11510735" cy="954072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يستطيع أن يبين المعلومات عن التذكرة والزيارة؛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5219" y="6736547"/>
            <a:ext cx="11510735" cy="8939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يشرح طريقة الزيارة إلى مكة المكرمة.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2929" y="5550772"/>
            <a:ext cx="11510735" cy="936172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يبين المعاملة اللازمة في مكة المكرمة؛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5219" y="3115715"/>
            <a:ext cx="11510735" cy="947802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يعرف الم</a:t>
            </a:r>
            <a:r>
              <a:rPr lang="ar-MA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طلحات العربية عن الزيارة إلى مكة المكرمة؛</a:t>
            </a:r>
            <a:endParaRPr lang="ar-SA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2456" y="490397"/>
            <a:ext cx="5089708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ائج م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 </a:t>
            </a:r>
            <a:r>
              <a:rPr lang="ar-SA" sz="4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5220" y="1942744"/>
            <a:ext cx="11510734" cy="914999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الطلاب بعد نهاية هذا الدرس ....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owchart: Display 14"/>
          <p:cNvSpPr/>
          <p:nvPr/>
        </p:nvSpPr>
        <p:spPr>
          <a:xfrm>
            <a:off x="12297101" y="3115715"/>
            <a:ext cx="1008993" cy="947802"/>
          </a:xfrm>
          <a:prstGeom prst="flowChartDisplay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lowchart: Display 15"/>
          <p:cNvSpPr/>
          <p:nvPr/>
        </p:nvSpPr>
        <p:spPr>
          <a:xfrm>
            <a:off x="12323373" y="4345665"/>
            <a:ext cx="1008993" cy="946528"/>
          </a:xfrm>
          <a:prstGeom prst="flowChartDisplay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lowchart: Display 16"/>
          <p:cNvSpPr/>
          <p:nvPr/>
        </p:nvSpPr>
        <p:spPr>
          <a:xfrm>
            <a:off x="12349645" y="5538600"/>
            <a:ext cx="1008993" cy="966480"/>
          </a:xfrm>
          <a:prstGeom prst="flowChartDisplay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lowchart: Display 17"/>
          <p:cNvSpPr/>
          <p:nvPr/>
        </p:nvSpPr>
        <p:spPr>
          <a:xfrm>
            <a:off x="12360151" y="6715754"/>
            <a:ext cx="1008993" cy="886901"/>
          </a:xfrm>
          <a:prstGeom prst="flowChartDisplay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lowchart: Display 23"/>
          <p:cNvSpPr/>
          <p:nvPr/>
        </p:nvSpPr>
        <p:spPr>
          <a:xfrm>
            <a:off x="12339139" y="1928034"/>
            <a:ext cx="1008993" cy="947802"/>
          </a:xfrm>
          <a:prstGeom prst="flowChartDisplay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3935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7265" y="343732"/>
            <a:ext cx="13086486" cy="1119814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3029" y="347905"/>
            <a:ext cx="53420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60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60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245" y="1828543"/>
            <a:ext cx="6340506" cy="580586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686" r="10188" b="27797"/>
          <a:stretch/>
        </p:blipFill>
        <p:spPr>
          <a:xfrm rot="16200000">
            <a:off x="674735" y="1531072"/>
            <a:ext cx="5805861" cy="640080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57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11821515" y="362607"/>
            <a:ext cx="1676398" cy="3689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218093" y="3452648"/>
            <a:ext cx="2241328" cy="4398579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45022" y="575438"/>
            <a:ext cx="8773560" cy="922286"/>
          </a:xfrm>
          <a:prstGeom prst="wedgeRoundRectCallout">
            <a:avLst>
              <a:gd name="adj1" fmla="val 75990"/>
              <a:gd name="adj2" fmla="val -27096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عبد الله: السلام عليكم ورحمة الله وبركاته، كيف أنت يا أبي ؟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539347" y="4046535"/>
            <a:ext cx="8584335" cy="932767"/>
          </a:xfrm>
          <a:prstGeom prst="wedgeRoundRectCallout">
            <a:avLst>
              <a:gd name="adj1" fmla="val -74522"/>
              <a:gd name="adj2" fmla="val -6520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الأب: وعليكم السلام ورحمة الله وبركاته، الحمد لله أنا بخير.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959365" y="2112579"/>
            <a:ext cx="4359215" cy="835573"/>
          </a:xfrm>
          <a:prstGeom prst="wedgeRoundRectCallout">
            <a:avLst>
              <a:gd name="adj1" fmla="val 101647"/>
              <a:gd name="adj2" fmla="val -20843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200" b="1" dirty="0" smtClean="0">
                <a:solidFill>
                  <a:schemeClr val="tx1"/>
                </a:solidFill>
              </a:rPr>
              <a:t>عبد الله: اقتربت العطلة يا أبي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342279" y="6429730"/>
            <a:ext cx="5549473" cy="876300"/>
          </a:xfrm>
          <a:prstGeom prst="wedgeRoundRectCallout">
            <a:avLst>
              <a:gd name="adj1" fmla="val -84345"/>
              <a:gd name="adj2" fmla="val -336146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الأب: ما رأيك يا سالم ؟ إلى أين تسافر ؟</a:t>
            </a:r>
            <a:endParaRPr lang="ar-M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0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5" t="31034" r="9515" b="4005"/>
          <a:stretch/>
        </p:blipFill>
        <p:spPr>
          <a:xfrm>
            <a:off x="12076387" y="788276"/>
            <a:ext cx="1466193" cy="3160988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7614745" y="1813034"/>
            <a:ext cx="4059683" cy="1718457"/>
          </a:xfrm>
          <a:prstGeom prst="wedgeRoundRectCallout">
            <a:avLst>
              <a:gd name="adj1" fmla="val 75581"/>
              <a:gd name="adj2" fmla="val -86905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سالم: لنرى شعار الإسلام والمسلمين والأماكن المقد</a:t>
            </a:r>
            <a:r>
              <a:rPr lang="ar-MA" sz="3200" b="1" dirty="0">
                <a:solidFill>
                  <a:schemeClr val="tx1"/>
                </a:solidFill>
              </a:rPr>
              <a:t>س</a:t>
            </a:r>
            <a:r>
              <a:rPr lang="ar-MA" sz="3200" b="1" dirty="0" smtClean="0">
                <a:solidFill>
                  <a:schemeClr val="tx1"/>
                </a:solidFill>
              </a:rPr>
              <a:t>ة المشهورة.</a:t>
            </a:r>
            <a:endParaRPr lang="ar-MA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 b="4412"/>
          <a:stretch/>
        </p:blipFill>
        <p:spPr>
          <a:xfrm>
            <a:off x="260677" y="4452854"/>
            <a:ext cx="1626428" cy="3485693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526411" y="6051221"/>
            <a:ext cx="3559078" cy="1153480"/>
          </a:xfrm>
          <a:prstGeom prst="wedgeRoundRectCallout">
            <a:avLst>
              <a:gd name="adj1" fmla="val -83871"/>
              <a:gd name="adj2" fmla="val -150716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عبد الله: موافق، فكرة طيبة. 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614745" y="362604"/>
            <a:ext cx="4059683" cy="1200766"/>
          </a:xfrm>
          <a:prstGeom prst="wedgeRoundRectCallout">
            <a:avLst>
              <a:gd name="adj1" fmla="val 75758"/>
              <a:gd name="adj2" fmla="val 15862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سالم: لديّ فكرة. نسافر إلى مكة المكرمة.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735307" y="4458971"/>
            <a:ext cx="3350182" cy="1106199"/>
          </a:xfrm>
          <a:prstGeom prst="wedgeRoundRectCallout">
            <a:avLst>
              <a:gd name="adj1" fmla="val -92591"/>
              <a:gd name="adj2" fmla="val -1423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>
                <a:solidFill>
                  <a:schemeClr val="tx1"/>
                </a:solidFill>
              </a:rPr>
              <a:t>عبد الله: لماذا نسافر إلى مكة المكرمة ؟</a:t>
            </a:r>
          </a:p>
        </p:txBody>
      </p:sp>
      <p:pic>
        <p:nvPicPr>
          <p:cNvPr id="1026" name="Picture 2" descr="مكة - ويكيبيدي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62604"/>
            <a:ext cx="3523046" cy="316888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</p:spPr>
      </p:pic>
      <p:sp>
        <p:nvSpPr>
          <p:cNvPr id="2" name="AutoShape 4" descr="رؤية الحجر الاسود في المنام لابن سيرين - موسوع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77" y="362603"/>
            <a:ext cx="3338520" cy="3168887"/>
          </a:xfrm>
          <a:prstGeom prst="rect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580" y="4452854"/>
            <a:ext cx="3298939" cy="3240717"/>
          </a:xfrm>
          <a:prstGeom prst="rect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07" y="4452853"/>
            <a:ext cx="3653655" cy="3240718"/>
          </a:xfrm>
          <a:prstGeom prst="rect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9506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5" t="31034" r="9515" b="4005"/>
          <a:stretch/>
        </p:blipFill>
        <p:spPr>
          <a:xfrm flipH="1">
            <a:off x="199014" y="4807180"/>
            <a:ext cx="1742096" cy="3160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11959509" y="4776952"/>
            <a:ext cx="1676398" cy="3185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11666483" y="914399"/>
            <a:ext cx="1969424" cy="3599769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801710" y="417777"/>
            <a:ext cx="5084435" cy="1127243"/>
          </a:xfrm>
          <a:prstGeom prst="wedgeRoundRectCallout">
            <a:avLst>
              <a:gd name="adj1" fmla="val 87326"/>
              <a:gd name="adj2" fmla="val 27760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MA" sz="3200" b="1" dirty="0">
                <a:solidFill>
                  <a:schemeClr val="tx1"/>
                </a:solidFill>
              </a:rPr>
              <a:t>الأب: </a:t>
            </a:r>
            <a:r>
              <a:rPr lang="ar-MA" sz="3200" b="1" dirty="0" smtClean="0">
                <a:solidFill>
                  <a:schemeClr val="tx1"/>
                </a:solidFill>
              </a:rPr>
              <a:t>كيف نسافر إلى مكة المكرمة ؟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774732" y="4807180"/>
            <a:ext cx="2845442" cy="932768"/>
          </a:xfrm>
          <a:prstGeom prst="wedgeRoundRectCallout">
            <a:avLst>
              <a:gd name="adj1" fmla="val -106999"/>
              <a:gd name="adj2" fmla="val -11121"/>
              <a:gd name="adj3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200" b="1" dirty="0" smtClean="0">
                <a:solidFill>
                  <a:schemeClr val="tx1"/>
                </a:solidFill>
              </a:rPr>
              <a:t>سالم: نسافر بالجو.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801710" y="2023513"/>
            <a:ext cx="4986961" cy="934160"/>
          </a:xfrm>
          <a:prstGeom prst="wedgeRoundRectCallout">
            <a:avLst>
              <a:gd name="adj1" fmla="val 90072"/>
              <a:gd name="adj2" fmla="val -124050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200" b="1" dirty="0" smtClean="0">
                <a:solidFill>
                  <a:schemeClr val="tx1"/>
                </a:solidFill>
              </a:rPr>
              <a:t>الأب: السفر بالجو غال. 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200948" y="6521626"/>
            <a:ext cx="4193631" cy="1171946"/>
          </a:xfrm>
          <a:prstGeom prst="wedgeRoundRectCallout">
            <a:avLst>
              <a:gd name="adj1" fmla="val 81991"/>
              <a:gd name="adj2" fmla="val -170473"/>
              <a:gd name="adj3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200" b="1" dirty="0" smtClean="0">
                <a:solidFill>
                  <a:schemeClr val="tx1"/>
                </a:solidFill>
              </a:rPr>
              <a:t>عبد الله: إذن نسافر بالبحر، والسفر بالبحر رخيص. 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 flipH="1">
            <a:off x="2175640" y="6358070"/>
            <a:ext cx="4225162" cy="1193622"/>
          </a:xfrm>
          <a:prstGeom prst="wedgeRoundRectCallout">
            <a:avLst>
              <a:gd name="adj1" fmla="val 73085"/>
              <a:gd name="adj2" fmla="val -143055"/>
              <a:gd name="adj3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200" b="1" dirty="0" smtClean="0">
                <a:solidFill>
                  <a:schemeClr val="tx1"/>
                </a:solidFill>
              </a:rPr>
              <a:t>سالم: أريد أن أسافر بالجو. لأني لم أسافر بالجو. </a:t>
            </a:r>
            <a:endParaRPr lang="ar-MA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7" y="417779"/>
            <a:ext cx="5257567" cy="377128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3187951"/>
            <a:ext cx="4995786" cy="285518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3204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5" t="31034" r="9515" b="4005"/>
          <a:stretch/>
        </p:blipFill>
        <p:spPr>
          <a:xfrm flipH="1">
            <a:off x="249647" y="5211942"/>
            <a:ext cx="1742096" cy="2695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>
            <a:off x="282495" y="2774733"/>
            <a:ext cx="1849172" cy="24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11394579" y="349519"/>
            <a:ext cx="2241328" cy="416465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8272306" y="417777"/>
            <a:ext cx="2866086" cy="2309657"/>
          </a:xfrm>
          <a:prstGeom prst="wedgeRoundRectCallout">
            <a:avLst>
              <a:gd name="adj1" fmla="val 93775"/>
              <a:gd name="adj2" fmla="val -32076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>
                <a:solidFill>
                  <a:schemeClr val="tx1"/>
                </a:solidFill>
              </a:rPr>
              <a:t>الأب: </a:t>
            </a:r>
            <a:r>
              <a:rPr lang="ar-MA" sz="3200" b="1" dirty="0" smtClean="0">
                <a:solidFill>
                  <a:schemeClr val="tx1"/>
                </a:solidFill>
              </a:rPr>
              <a:t>السفر بالجو مقبول. كم يوماً سنقضي في مكة المكرمة ؟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259760" y="2948142"/>
            <a:ext cx="2611777" cy="2263799"/>
          </a:xfrm>
          <a:prstGeom prst="wedgeRoundRectCallout">
            <a:avLst>
              <a:gd name="adj1" fmla="val -78544"/>
              <a:gd name="adj2" fmla="val -47574"/>
              <a:gd name="adj3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عبد الله: شهر فقط. لأن في مكة نعتمر ونسعى ونزور. 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 flipH="1">
            <a:off x="2241295" y="5637335"/>
            <a:ext cx="2630241" cy="1520210"/>
          </a:xfrm>
          <a:prstGeom prst="wedgeRoundRectCallout">
            <a:avLst>
              <a:gd name="adj1" fmla="val 88740"/>
              <a:gd name="adj2" fmla="val -58288"/>
              <a:gd name="adj3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سالم: شهر واحد .... شهر واحد.</a:t>
            </a:r>
            <a:endParaRPr lang="ar-MA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3"/>
          <a:stretch/>
        </p:blipFill>
        <p:spPr>
          <a:xfrm>
            <a:off x="4802899" y="417777"/>
            <a:ext cx="3213220" cy="230965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7777"/>
            <a:ext cx="4089512" cy="230965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90" y="2948142"/>
            <a:ext cx="6133565" cy="226379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89" y="5607946"/>
            <a:ext cx="2448191" cy="216051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197" y="5576382"/>
            <a:ext cx="2857500" cy="219207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644" y="5576382"/>
            <a:ext cx="2793190" cy="219207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270083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4632</TotalTime>
  <Words>515</Words>
  <Application>Microsoft Office PowerPoint</Application>
  <PresentationFormat>Custom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Windows User</cp:lastModifiedBy>
  <cp:revision>1544</cp:revision>
  <dcterms:created xsi:type="dcterms:W3CDTF">2020-05-14T14:05:10Z</dcterms:created>
  <dcterms:modified xsi:type="dcterms:W3CDTF">2020-07-17T19:54:32Z</dcterms:modified>
</cp:coreProperties>
</file>