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2" r:id="rId5"/>
    <p:sldId id="263" r:id="rId6"/>
    <p:sldId id="265" r:id="rId7"/>
    <p:sldId id="266" r:id="rId8"/>
    <p:sldId id="267" r:id="rId9"/>
    <p:sldId id="268" r:id="rId10"/>
    <p:sldId id="269" r:id="rId11"/>
    <p:sldId id="271" r:id="rId12"/>
    <p:sldId id="273" r:id="rId13"/>
    <p:sldId id="277" r:id="rId14"/>
    <p:sldId id="275" r:id="rId15"/>
    <p:sldId id="278"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C46725-821A-46CF-943B-2126078AD49A}"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46725-821A-46CF-943B-2126078AD49A}"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46725-821A-46CF-943B-2126078AD49A}"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C46725-821A-46CF-943B-2126078AD49A}"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C46725-821A-46CF-943B-2126078AD49A}" type="datetimeFigureOut">
              <a:rPr lang="en-US" smtClean="0"/>
              <a:pPr/>
              <a:t>7/18/2020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C46725-821A-46CF-943B-2126078AD49A}"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C46725-821A-46CF-943B-2126078AD49A}" type="datetimeFigureOut">
              <a:rPr lang="en-US" smtClean="0"/>
              <a:pPr/>
              <a:t>7/18/2020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C46725-821A-46CF-943B-2126078AD49A}" type="datetimeFigureOut">
              <a:rPr lang="en-US" smtClean="0"/>
              <a:pPr/>
              <a:t>7/18/2020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46725-821A-46CF-943B-2126078AD49A}" type="datetimeFigureOut">
              <a:rPr lang="en-US" smtClean="0"/>
              <a:pPr/>
              <a:t>7/18/2020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46725-821A-46CF-943B-2126078AD49A}"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C46725-821A-46CF-943B-2126078AD49A}" type="datetimeFigureOut">
              <a:rPr lang="en-US" smtClean="0"/>
              <a:pPr/>
              <a:t>7/18/2020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D940A-F014-49CB-97A5-9E138B9E7B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46725-821A-46CF-943B-2126078AD49A}" type="datetimeFigureOut">
              <a:rPr lang="en-US" smtClean="0"/>
              <a:pPr/>
              <a:t>7/18/2020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D940A-F014-49CB-97A5-9E138B9E7B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831975"/>
          </a:xfrm>
        </p:spPr>
        <p:style>
          <a:lnRef idx="2">
            <a:schemeClr val="accent1"/>
          </a:lnRef>
          <a:fillRef idx="1">
            <a:schemeClr val="lt1"/>
          </a:fillRef>
          <a:effectRef idx="0">
            <a:schemeClr val="accent1"/>
          </a:effectRef>
          <a:fontRef idx="minor">
            <a:schemeClr val="dk1"/>
          </a:fontRef>
        </p:style>
        <p:txBody>
          <a:bodyPr/>
          <a:lstStyle/>
          <a:p>
            <a:r>
              <a:rPr lang="bn-IN" dirty="0" smtClean="0">
                <a:latin typeface="NikoshBAN" pitchFamily="2" charset="0"/>
                <a:cs typeface="NikoshBAN" pitchFamily="2" charset="0"/>
              </a:rPr>
              <a:t>সবাইকে শুভেচ্ছা</a:t>
            </a:r>
            <a:endParaRPr lang="en-US"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304801"/>
            <a:ext cx="60198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as-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অর গেইট (</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OR Gate)</a:t>
            </a:r>
          </a:p>
        </p:txBody>
      </p:sp>
      <p:sp>
        <p:nvSpPr>
          <p:cNvPr id="5" name="TextBox 4"/>
          <p:cNvSpPr txBox="1"/>
          <p:nvPr/>
        </p:nvSpPr>
        <p:spPr>
          <a:xfrm>
            <a:off x="609600" y="1524000"/>
            <a:ext cx="6096000" cy="584775"/>
          </a:xfrm>
          <a:prstGeom prst="rect">
            <a:avLst/>
          </a:prstGeom>
          <a:noFill/>
        </p:spPr>
        <p:txBody>
          <a:bodyPr wrap="square" rtlCol="0">
            <a:spAutoFit/>
          </a:bodyPr>
          <a:lstStyle/>
          <a:p>
            <a:pPr fontAlgn="base"/>
            <a:r>
              <a:rPr lang="as-IN" sz="3200" dirty="0">
                <a:latin typeface="NikoshBAN" pitchFamily="2" charset="0"/>
                <a:cs typeface="NikoshBAN" pitchFamily="2" charset="0"/>
              </a:rPr>
              <a:t>দুই ইনপুট(</a:t>
            </a:r>
            <a:r>
              <a:rPr lang="en-US" sz="3200" dirty="0">
                <a:latin typeface="NikoshBAN" pitchFamily="2" charset="0"/>
                <a:cs typeface="NikoshBAN" pitchFamily="2" charset="0"/>
              </a:rPr>
              <a:t>A &amp; B) </a:t>
            </a:r>
            <a:r>
              <a:rPr lang="as-IN" sz="3200" dirty="0">
                <a:latin typeface="NikoshBAN" pitchFamily="2" charset="0"/>
                <a:cs typeface="NikoshBAN" pitchFamily="2" charset="0"/>
              </a:rPr>
              <a:t>বিশিষ্ট </a:t>
            </a:r>
            <a:r>
              <a:rPr lang="en-US" sz="3200" dirty="0">
                <a:latin typeface="NikoshBAN" pitchFamily="2" charset="0"/>
                <a:cs typeface="NikoshBAN" pitchFamily="2" charset="0"/>
              </a:rPr>
              <a:t>OR </a:t>
            </a:r>
            <a:r>
              <a:rPr lang="as-IN" sz="3200" dirty="0" smtClean="0">
                <a:latin typeface="NikoshBAN" pitchFamily="2" charset="0"/>
                <a:cs typeface="NikoshBAN" pitchFamily="2" charset="0"/>
              </a:rPr>
              <a:t>গেইটঃ</a:t>
            </a:r>
            <a:endParaRPr lang="as-IN" sz="3200" dirty="0">
              <a:latin typeface="NikoshBAN" pitchFamily="2" charset="0"/>
              <a:cs typeface="NikoshBAN" pitchFamily="2" charset="0"/>
            </a:endParaRPr>
          </a:p>
        </p:txBody>
      </p:sp>
      <p:pic>
        <p:nvPicPr>
          <p:cNvPr id="6" name="Picture 5" descr="or-for-2.png"/>
          <p:cNvPicPr>
            <a:picLocks noChangeAspect="1"/>
          </p:cNvPicPr>
          <p:nvPr/>
        </p:nvPicPr>
        <p:blipFill>
          <a:blip r:embed="rId2"/>
          <a:stretch>
            <a:fillRect/>
          </a:stretch>
        </p:blipFill>
        <p:spPr>
          <a:xfrm>
            <a:off x="685800" y="2639499"/>
            <a:ext cx="7620000" cy="256976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304801"/>
            <a:ext cx="60198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fontAlgn="base"/>
            <a:r>
              <a:rPr lang="as-IN"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অ্যান্ড গেইট (</a:t>
            </a:r>
            <a:r>
              <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AND Gate</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endParaRPr>
          </a:p>
        </p:txBody>
      </p:sp>
      <p:sp>
        <p:nvSpPr>
          <p:cNvPr id="5" name="TextBox 4"/>
          <p:cNvSpPr txBox="1"/>
          <p:nvPr/>
        </p:nvSpPr>
        <p:spPr>
          <a:xfrm>
            <a:off x="609600" y="1524000"/>
            <a:ext cx="6096000" cy="584775"/>
          </a:xfrm>
          <a:prstGeom prst="rect">
            <a:avLst/>
          </a:prstGeom>
          <a:noFill/>
        </p:spPr>
        <p:txBody>
          <a:bodyPr wrap="square" rtlCol="0">
            <a:spAutoFit/>
          </a:bodyPr>
          <a:lstStyle/>
          <a:p>
            <a:pPr fontAlgn="base"/>
            <a:r>
              <a:rPr lang="as-IN" sz="3200" dirty="0">
                <a:latin typeface="NikoshBAN" pitchFamily="2" charset="0"/>
                <a:cs typeface="NikoshBAN" pitchFamily="2" charset="0"/>
              </a:rPr>
              <a:t>দুই ইনপুট(</a:t>
            </a:r>
            <a:r>
              <a:rPr lang="en-US" sz="3200" dirty="0">
                <a:latin typeface="NikoshBAN" pitchFamily="2" charset="0"/>
                <a:cs typeface="NikoshBAN" pitchFamily="2" charset="0"/>
              </a:rPr>
              <a:t>A &amp; B) </a:t>
            </a:r>
            <a:r>
              <a:rPr lang="as-IN" sz="3200" dirty="0">
                <a:latin typeface="NikoshBAN" pitchFamily="2" charset="0"/>
                <a:cs typeface="NikoshBAN" pitchFamily="2" charset="0"/>
              </a:rPr>
              <a:t>বিশিষ্ট </a:t>
            </a:r>
            <a:r>
              <a:rPr lang="en-US" sz="3200" dirty="0">
                <a:latin typeface="NikoshBAN" pitchFamily="2" charset="0"/>
                <a:cs typeface="NikoshBAN" pitchFamily="2" charset="0"/>
              </a:rPr>
              <a:t>AND </a:t>
            </a:r>
            <a:r>
              <a:rPr lang="as-IN" sz="3200" dirty="0">
                <a:latin typeface="NikoshBAN" pitchFamily="2" charset="0"/>
                <a:cs typeface="NikoshBAN" pitchFamily="2" charset="0"/>
              </a:rPr>
              <a:t>গেইটঃ</a:t>
            </a:r>
          </a:p>
        </p:txBody>
      </p:sp>
      <p:pic>
        <p:nvPicPr>
          <p:cNvPr id="7" name="Picture 6" descr="AND-for-2.png"/>
          <p:cNvPicPr>
            <a:picLocks noChangeAspect="1"/>
          </p:cNvPicPr>
          <p:nvPr/>
        </p:nvPicPr>
        <p:blipFill>
          <a:blip r:embed="rId2"/>
          <a:stretch>
            <a:fillRect/>
          </a:stretch>
        </p:blipFill>
        <p:spPr>
          <a:xfrm>
            <a:off x="347470" y="2590800"/>
            <a:ext cx="7882130" cy="230921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5000" y="304801"/>
            <a:ext cx="60198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fontAlgn="base"/>
            <a:r>
              <a:rPr lang="as-IN"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নট গেইট (</a:t>
            </a:r>
            <a:r>
              <a:rPr lang="en-US" sz="4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NOT Gate):</a:t>
            </a:r>
          </a:p>
        </p:txBody>
      </p:sp>
      <p:pic>
        <p:nvPicPr>
          <p:cNvPr id="6" name="Picture 5" descr="not-1.png"/>
          <p:cNvPicPr>
            <a:picLocks noChangeAspect="1"/>
          </p:cNvPicPr>
          <p:nvPr/>
        </p:nvPicPr>
        <p:blipFill>
          <a:blip r:embed="rId2"/>
          <a:stretch>
            <a:fillRect/>
          </a:stretch>
        </p:blipFill>
        <p:spPr>
          <a:xfrm>
            <a:off x="551292" y="2057400"/>
            <a:ext cx="7754508" cy="232231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0" y="304800"/>
            <a:ext cx="3946358" cy="838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IN" sz="4000" dirty="0" smtClean="0">
                <a:solidFill>
                  <a:schemeClr val="tx1"/>
                </a:solidFill>
                <a:latin typeface="NikoshBAN" pitchFamily="2" charset="0"/>
                <a:cs typeface="NikoshBAN" pitchFamily="2" charset="0"/>
              </a:rPr>
              <a:t>দলগত</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কাজ</a:t>
            </a:r>
            <a:r>
              <a:rPr lang="en-US" sz="4000" dirty="0" smtClean="0">
                <a:solidFill>
                  <a:schemeClr val="tx1"/>
                </a:solidFill>
                <a:latin typeface="NikoshBAN" pitchFamily="2" charset="0"/>
                <a:cs typeface="NikoshBAN" pitchFamily="2" charset="0"/>
              </a:rPr>
              <a:t> </a:t>
            </a:r>
            <a:endParaRPr lang="en-US" sz="4000" dirty="0">
              <a:solidFill>
                <a:schemeClr val="tx1"/>
              </a:solidFill>
              <a:latin typeface="NikoshBAN" pitchFamily="2" charset="0"/>
              <a:cs typeface="NikoshBAN" pitchFamily="2" charset="0"/>
            </a:endParaRPr>
          </a:p>
        </p:txBody>
      </p:sp>
      <p:pic>
        <p:nvPicPr>
          <p:cNvPr id="3" name="Picture 2" descr="C:\Users\Lab\Documents\1.jpg"/>
          <p:cNvPicPr>
            <a:picLocks noChangeAspect="1" noChangeArrowheads="1"/>
          </p:cNvPicPr>
          <p:nvPr/>
        </p:nvPicPr>
        <p:blipFill>
          <a:blip r:embed="rId2"/>
          <a:srcRect/>
          <a:stretch>
            <a:fillRect/>
          </a:stretch>
        </p:blipFill>
        <p:spPr bwMode="auto">
          <a:xfrm>
            <a:off x="228601" y="304800"/>
            <a:ext cx="3505200" cy="1735239"/>
          </a:xfrm>
          <a:prstGeom prst="rect">
            <a:avLst/>
          </a:prstGeom>
          <a:noFill/>
        </p:spPr>
      </p:pic>
      <p:sp>
        <p:nvSpPr>
          <p:cNvPr id="6" name="TextBox 5"/>
          <p:cNvSpPr txBox="1"/>
          <p:nvPr/>
        </p:nvSpPr>
        <p:spPr>
          <a:xfrm>
            <a:off x="609600" y="2819400"/>
            <a:ext cx="8077200"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800" dirty="0" smtClean="0">
                <a:latin typeface="NikoshBAN" pitchFamily="2" charset="0"/>
                <a:cs typeface="NikoshBAN" pitchFamily="2" charset="0"/>
              </a:rPr>
              <a:t>ক </a:t>
            </a:r>
            <a:r>
              <a:rPr lang="en-US" sz="2800" dirty="0" err="1" smtClean="0">
                <a:latin typeface="NikoshBAN" pitchFamily="2" charset="0"/>
                <a:cs typeface="NikoshBAN" pitchFamily="2" charset="0"/>
              </a:rPr>
              <a:t>দলঃ</a:t>
            </a:r>
            <a:r>
              <a:rPr lang="en-US" sz="2800" dirty="0" smtClean="0">
                <a:latin typeface="NikoshBAN" pitchFamily="2" charset="0"/>
                <a:cs typeface="NikoshBAN" pitchFamily="2" charset="0"/>
              </a:rPr>
              <a:t> AND </a:t>
            </a:r>
            <a:r>
              <a:rPr lang="as-IN" sz="2800" dirty="0">
                <a:latin typeface="NikoshBAN" pitchFamily="2" charset="0"/>
                <a:cs typeface="NikoshBAN" pitchFamily="2" charset="0"/>
              </a:rPr>
              <a:t>গেইটে যে কোন একটি ইনপুট মিথ্যা হলে আউটপুট মিথ্যা হয়’-ব্যাখ্যা কর।</a:t>
            </a:r>
            <a:endParaRPr lang="en-US" sz="2800" dirty="0">
              <a:latin typeface="NikoshBAN" pitchFamily="2" charset="0"/>
              <a:cs typeface="NikoshBAN" pitchFamily="2" charset="0"/>
            </a:endParaRPr>
          </a:p>
        </p:txBody>
      </p:sp>
      <p:sp>
        <p:nvSpPr>
          <p:cNvPr id="7" name="TextBox 6"/>
          <p:cNvSpPr txBox="1"/>
          <p:nvPr/>
        </p:nvSpPr>
        <p:spPr>
          <a:xfrm>
            <a:off x="609600" y="4186535"/>
            <a:ext cx="8077200"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800" dirty="0" smtClean="0">
                <a:latin typeface="NikoshBAN" pitchFamily="2" charset="0"/>
                <a:cs typeface="NikoshBAN" pitchFamily="2" charset="0"/>
              </a:rPr>
              <a:t>খ </a:t>
            </a:r>
            <a:r>
              <a:rPr lang="en-US" sz="2800" dirty="0" err="1" smtClean="0">
                <a:latin typeface="NikoshBAN" pitchFamily="2" charset="0"/>
                <a:cs typeface="NikoshBAN" pitchFamily="2" charset="0"/>
              </a:rPr>
              <a:t>দলঃ</a:t>
            </a:r>
            <a:r>
              <a:rPr lang="en-US" sz="2800" dirty="0" smtClean="0">
                <a:latin typeface="NikoshBAN" pitchFamily="2" charset="0"/>
                <a:cs typeface="NikoshBAN" pitchFamily="2" charset="0"/>
              </a:rPr>
              <a:t> OR </a:t>
            </a:r>
            <a:r>
              <a:rPr lang="as-IN" sz="2800" dirty="0">
                <a:latin typeface="NikoshBAN" pitchFamily="2" charset="0"/>
                <a:cs typeface="NikoshBAN" pitchFamily="2" charset="0"/>
              </a:rPr>
              <a:t>গেইটে যে কোন একটি ইনপুট সত্য হলে আউটপুট সত্য হয়’-ব্যাখ্যা কর।</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895600" y="228600"/>
            <a:ext cx="3124200" cy="914400"/>
          </a:xfrm>
          <a:prstGeom prst="rect">
            <a:avLst/>
          </a:prstGeom>
          <a:noFill/>
          <a:ln w="9525">
            <a:noFill/>
            <a:miter lim="800000"/>
            <a:headEnd/>
            <a:tailEnd/>
          </a:ln>
          <a:effectLst>
            <a:outerShdw dist="35921" dir="2700000" algn="ctr" rotWithShape="0">
              <a:srgbClr val="FF9900"/>
            </a:outerShdw>
          </a:effectLst>
        </p:spPr>
        <p:txBody>
          <a:bodyPr lIns="64310" tIns="32155" rIns="64310" bIns="32155"/>
          <a:lstStyle/>
          <a:p>
            <a:pPr defTabSz="642938">
              <a:defRPr/>
            </a:pPr>
            <a:r>
              <a:rPr lang="en-US" sz="4800" b="1" dirty="0" err="1" smtClean="0">
                <a:solidFill>
                  <a:schemeClr val="tx2"/>
                </a:solidFill>
                <a:effectLst>
                  <a:outerShdw blurRad="38100" dist="38100" dir="2700000" algn="tl">
                    <a:srgbClr val="C0C0C0"/>
                  </a:outerShdw>
                </a:effectLst>
                <a:latin typeface="NikoshBAN" pitchFamily="2" charset="0"/>
                <a:cs typeface="NikoshBAN" pitchFamily="2" charset="0"/>
              </a:rPr>
              <a:t>পাঠ</a:t>
            </a:r>
            <a:r>
              <a:rPr lang="en-US" sz="4800" b="1" dirty="0" smtClean="0">
                <a:solidFill>
                  <a:schemeClr val="tx2"/>
                </a:solidFill>
                <a:effectLst>
                  <a:outerShdw blurRad="38100" dist="38100" dir="2700000" algn="tl">
                    <a:srgbClr val="C0C0C0"/>
                  </a:outerShdw>
                </a:effectLst>
                <a:latin typeface="NikoshBAN" pitchFamily="2" charset="0"/>
                <a:cs typeface="NikoshBAN" pitchFamily="2" charset="0"/>
              </a:rPr>
              <a:t>  </a:t>
            </a:r>
            <a:r>
              <a:rPr lang="en-US" sz="4800" b="1" dirty="0" err="1" smtClean="0">
                <a:solidFill>
                  <a:schemeClr val="tx2"/>
                </a:solidFill>
                <a:effectLst>
                  <a:outerShdw blurRad="38100" dist="38100" dir="2700000" algn="tl">
                    <a:srgbClr val="C0C0C0"/>
                  </a:outerShdw>
                </a:effectLst>
                <a:latin typeface="NikoshBAN" pitchFamily="2" charset="0"/>
                <a:cs typeface="NikoshBAN" pitchFamily="2" charset="0"/>
              </a:rPr>
              <a:t>মূল্যায়ন</a:t>
            </a:r>
            <a:endParaRPr lang="en-US" sz="3600" b="1" dirty="0">
              <a:solidFill>
                <a:schemeClr val="tx2"/>
              </a:solidFill>
              <a:effectLst>
                <a:outerShdw blurRad="38100" dist="38100" dir="2700000" algn="tl">
                  <a:srgbClr val="C0C0C0"/>
                </a:outerShdw>
              </a:effectLst>
              <a:latin typeface="SolaimanLipi" pitchFamily="65" charset="0"/>
              <a:cs typeface="SolaimanLipi" pitchFamily="65" charset="0"/>
            </a:endParaRPr>
          </a:p>
        </p:txBody>
      </p:sp>
      <p:pic>
        <p:nvPicPr>
          <p:cNvPr id="3" name="Picture 2" descr="stock-photo-10163949-group-study.jpg"/>
          <p:cNvPicPr>
            <a:picLocks noChangeAspect="1"/>
          </p:cNvPicPr>
          <p:nvPr/>
        </p:nvPicPr>
        <p:blipFill>
          <a:blip r:embed="rId2"/>
          <a:stretch>
            <a:fillRect/>
          </a:stretch>
        </p:blipFill>
        <p:spPr>
          <a:xfrm>
            <a:off x="5791200" y="1066800"/>
            <a:ext cx="3352800" cy="1828800"/>
          </a:xfrm>
          <a:prstGeom prst="rect">
            <a:avLst/>
          </a:prstGeom>
          <a:ln>
            <a:noFill/>
          </a:ln>
          <a:effectLst>
            <a:softEdge rad="112500"/>
          </a:effectLst>
        </p:spPr>
      </p:pic>
      <p:sp>
        <p:nvSpPr>
          <p:cNvPr id="4" name="Rectangle 3"/>
          <p:cNvSpPr/>
          <p:nvPr/>
        </p:nvSpPr>
        <p:spPr>
          <a:xfrm>
            <a:off x="685800" y="1371600"/>
            <a:ext cx="4648200" cy="612860"/>
          </a:xfrm>
          <a:prstGeom prst="rect">
            <a:avLst/>
          </a:prstGeom>
        </p:spPr>
        <p:txBody>
          <a:bodyPr wrap="square">
            <a:spAutoFit/>
          </a:bodyPr>
          <a:lstStyle/>
          <a:p>
            <a:pPr marL="342900" lvl="0" indent="-342900">
              <a:lnSpc>
                <a:spcPct val="80000"/>
              </a:lnSpc>
              <a:spcBef>
                <a:spcPct val="20000"/>
              </a:spcBef>
            </a:pPr>
            <a:r>
              <a:rPr lang="bn-BD" sz="4000" b="1" dirty="0" smtClean="0">
                <a:solidFill>
                  <a:srgbClr val="000066"/>
                </a:solidFill>
                <a:effectLst>
                  <a:outerShdw blurRad="38100" dist="38100" dir="2700000" algn="tl">
                    <a:srgbClr val="000000">
                      <a:alpha val="43137"/>
                    </a:srgbClr>
                  </a:outerShdw>
                </a:effectLst>
                <a:latin typeface="NikoshBAN" pitchFamily="2" charset="0"/>
                <a:cs typeface="NikoshBAN" pitchFamily="2" charset="0"/>
                <a:sym typeface="Wingdings" pitchFamily="2" charset="2"/>
              </a:rPr>
              <a:t></a:t>
            </a:r>
            <a:r>
              <a:rPr lang="bn-BD" sz="4000" b="1" dirty="0" smtClean="0">
                <a:solidFill>
                  <a:srgbClr val="000066"/>
                </a:solidFill>
                <a:effectLst>
                  <a:outerShdw blurRad="38100" dist="38100" dir="2700000" algn="tl">
                    <a:srgbClr val="000000">
                      <a:alpha val="43137"/>
                    </a:srgbClr>
                  </a:outerShdw>
                </a:effectLst>
                <a:latin typeface="NikoshBAN" pitchFamily="2" charset="0"/>
                <a:cs typeface="NikoshBAN" pitchFamily="2" charset="0"/>
              </a:rPr>
              <a:t>আমরা কি </a:t>
            </a:r>
            <a:r>
              <a:rPr lang="en-US" sz="4000" b="1" dirty="0" smtClean="0">
                <a:solidFill>
                  <a:srgbClr val="000066"/>
                </a:solidFill>
                <a:effectLst>
                  <a:outerShdw blurRad="38100" dist="38100" dir="2700000" algn="tl">
                    <a:srgbClr val="000000">
                      <a:alpha val="43137"/>
                    </a:srgbClr>
                  </a:outerShdw>
                </a:effectLst>
                <a:latin typeface="NikoshBAN" pitchFamily="2" charset="0"/>
                <a:cs typeface="NikoshBAN" pitchFamily="2" charset="0"/>
              </a:rPr>
              <a:t> </a:t>
            </a:r>
            <a:r>
              <a:rPr lang="bn-BD" sz="4000" b="1" dirty="0" smtClean="0">
                <a:solidFill>
                  <a:srgbClr val="000066"/>
                </a:solidFill>
                <a:effectLst>
                  <a:outerShdw blurRad="38100" dist="38100" dir="2700000" algn="tl">
                    <a:srgbClr val="000000">
                      <a:alpha val="43137"/>
                    </a:srgbClr>
                  </a:outerShdw>
                </a:effectLst>
                <a:latin typeface="NikoshBAN" pitchFamily="2" charset="0"/>
                <a:cs typeface="NikoshBAN" pitchFamily="2" charset="0"/>
              </a:rPr>
              <a:t>কি শিখলাম</a:t>
            </a:r>
          </a:p>
        </p:txBody>
      </p:sp>
      <p:sp>
        <p:nvSpPr>
          <p:cNvPr id="6" name="TextBox 5"/>
          <p:cNvSpPr txBox="1"/>
          <p:nvPr/>
        </p:nvSpPr>
        <p:spPr>
          <a:xfrm>
            <a:off x="685800" y="2849940"/>
            <a:ext cx="7086600" cy="2062103"/>
          </a:xfrm>
          <a:prstGeom prst="rect">
            <a:avLst/>
          </a:prstGeom>
          <a:noFill/>
        </p:spPr>
        <p:txBody>
          <a:bodyPr wrap="square" rtlCol="0">
            <a:spAutoFit/>
          </a:bodyPr>
          <a:lstStyle/>
          <a:p>
            <a:pPr fontAlgn="base">
              <a:buFont typeface="Wingdings" pitchFamily="2" charset="2"/>
              <a:buChar char="ü"/>
            </a:pPr>
            <a:r>
              <a:rPr lang="as-IN" sz="3200" dirty="0" smtClean="0">
                <a:latin typeface="NikoshBAN" pitchFamily="2" charset="0"/>
                <a:cs typeface="NikoshBAN" pitchFamily="2" charset="0"/>
              </a:rPr>
              <a:t>লজিক </a:t>
            </a:r>
            <a:r>
              <a:rPr lang="as-IN" sz="3200" dirty="0">
                <a:latin typeface="NikoshBAN" pitchFamily="2" charset="0"/>
                <a:cs typeface="NikoshBAN" pitchFamily="2" charset="0"/>
              </a:rPr>
              <a:t>গেইট কী</a:t>
            </a:r>
            <a:r>
              <a:rPr lang="as-IN" sz="3200" dirty="0" smtClean="0">
                <a:latin typeface="NikoshBAN" pitchFamily="2" charset="0"/>
                <a:cs typeface="NikoshBAN" pitchFamily="2" charset="0"/>
              </a:rPr>
              <a:t>?</a:t>
            </a:r>
            <a:endParaRPr lang="bn-IN" sz="3200" dirty="0" smtClean="0">
              <a:latin typeface="NikoshBAN" pitchFamily="2" charset="0"/>
              <a:cs typeface="NikoshBAN" pitchFamily="2" charset="0"/>
            </a:endParaRPr>
          </a:p>
          <a:p>
            <a:pPr fontAlgn="base">
              <a:buFont typeface="Wingdings" pitchFamily="2" charset="2"/>
              <a:buChar char="ü"/>
            </a:pPr>
            <a:r>
              <a:rPr lang="as-IN" sz="3200" dirty="0" smtClean="0">
                <a:latin typeface="NikoshBAN" pitchFamily="2" charset="0"/>
                <a:cs typeface="NikoshBAN" pitchFamily="2" charset="0"/>
              </a:rPr>
              <a:t>লজিক গেইট</a:t>
            </a:r>
            <a:r>
              <a:rPr lang="bn-IN" sz="3200" dirty="0" smtClean="0">
                <a:latin typeface="NikoshBAN" pitchFamily="2" charset="0"/>
                <a:cs typeface="NikoshBAN" pitchFamily="2" charset="0"/>
              </a:rPr>
              <a:t> কত প্রকার ও কি কি?</a:t>
            </a:r>
            <a:endParaRPr lang="as-IN" sz="3200" dirty="0">
              <a:latin typeface="NikoshBAN" pitchFamily="2" charset="0"/>
              <a:cs typeface="NikoshBAN" pitchFamily="2" charset="0"/>
            </a:endParaRPr>
          </a:p>
          <a:p>
            <a:pPr fontAlgn="base">
              <a:buFont typeface="Wingdings" pitchFamily="2" charset="2"/>
              <a:buChar char="ü"/>
            </a:pPr>
            <a:r>
              <a:rPr lang="as-IN" sz="3200" dirty="0" smtClean="0">
                <a:latin typeface="NikoshBAN" pitchFamily="2" charset="0"/>
                <a:cs typeface="NikoshBAN" pitchFamily="2" charset="0"/>
              </a:rPr>
              <a:t>মৌলিক </a:t>
            </a:r>
            <a:r>
              <a:rPr lang="as-IN" sz="3200" dirty="0">
                <a:latin typeface="NikoshBAN" pitchFamily="2" charset="0"/>
                <a:cs typeface="NikoshBAN" pitchFamily="2" charset="0"/>
              </a:rPr>
              <a:t>লজিক গেইট কী</a:t>
            </a:r>
            <a:r>
              <a:rPr lang="as-IN" sz="3200" dirty="0" smtClean="0">
                <a:latin typeface="NikoshBAN" pitchFamily="2" charset="0"/>
                <a:cs typeface="NikoshBAN" pitchFamily="2" charset="0"/>
              </a:rPr>
              <a:t>?</a:t>
            </a:r>
            <a:endParaRPr lang="bn-IN" sz="3200" dirty="0" smtClean="0">
              <a:latin typeface="NikoshBAN" pitchFamily="2" charset="0"/>
              <a:cs typeface="NikoshBAN" pitchFamily="2" charset="0"/>
            </a:endParaRPr>
          </a:p>
          <a:p>
            <a:pPr fontAlgn="base">
              <a:buFont typeface="Wingdings" pitchFamily="2" charset="2"/>
              <a:buChar char="ü"/>
            </a:pPr>
            <a:r>
              <a:rPr lang="as-IN" sz="3200" dirty="0" smtClean="0">
                <a:latin typeface="NikoshBAN" pitchFamily="2" charset="0"/>
                <a:cs typeface="NikoshBAN" pitchFamily="2" charset="0"/>
              </a:rPr>
              <a:t>মৌলিক</a:t>
            </a:r>
            <a:r>
              <a:rPr lang="bn-IN" sz="3200" dirty="0" smtClean="0">
                <a:latin typeface="NikoshBAN" pitchFamily="2" charset="0"/>
                <a:cs typeface="NikoshBAN" pitchFamily="2" charset="0"/>
              </a:rPr>
              <a:t> </a:t>
            </a:r>
            <a:r>
              <a:rPr lang="as-IN" sz="3200" dirty="0" smtClean="0">
                <a:latin typeface="NikoshBAN" pitchFamily="2" charset="0"/>
                <a:cs typeface="NikoshBAN" pitchFamily="2" charset="0"/>
              </a:rPr>
              <a:t>লজিক গেইট </a:t>
            </a:r>
            <a:r>
              <a:rPr lang="bn-IN" sz="3200" dirty="0" smtClean="0">
                <a:latin typeface="NikoshBAN" pitchFamily="2" charset="0"/>
                <a:cs typeface="NikoshBAN" pitchFamily="2" charset="0"/>
              </a:rPr>
              <a:t>কত প্রকার ও কি কি?</a:t>
            </a:r>
            <a:endParaRPr lang="as-IN" sz="3200" dirty="0">
              <a:latin typeface="NikoshBAN" pitchFamily="2" charset="0"/>
              <a:cs typeface="NikoshBAN" pitchFamily="2"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685800"/>
            <a:ext cx="2363147" cy="830997"/>
          </a:xfrm>
          <a:prstGeom prst="rect">
            <a:avLst/>
          </a:prstGeom>
        </p:spPr>
        <p:txBody>
          <a:bodyPr wrap="none">
            <a:spAutoFit/>
          </a:bodyPr>
          <a:lstStyle/>
          <a:p>
            <a:pPr>
              <a:defRPr/>
            </a:pPr>
            <a:r>
              <a:rPr lang="bn-BD" sz="4800" b="1" u="sng" dirty="0">
                <a:ln w="11430"/>
                <a:solidFill>
                  <a:srgbClr val="000066"/>
                </a:solidFill>
                <a:effectLst>
                  <a:outerShdw blurRad="50800" dist="39000" dir="5460000" algn="tl">
                    <a:srgbClr val="000000">
                      <a:alpha val="38000"/>
                    </a:srgbClr>
                  </a:outerShdw>
                </a:effectLst>
                <a:latin typeface="NikoshBAN" pitchFamily="2" charset="0"/>
                <a:cs typeface="NikoshBAN" pitchFamily="2" charset="0"/>
              </a:rPr>
              <a:t>বাড়ির কাজ</a:t>
            </a:r>
            <a:endParaRPr lang="en-US" sz="4800" b="1" u="sng" dirty="0">
              <a:ln w="11430"/>
              <a:solidFill>
                <a:srgbClr val="000066"/>
              </a:solidFill>
              <a:effectLst>
                <a:outerShdw blurRad="50800" dist="39000" dir="5460000" algn="tl">
                  <a:srgbClr val="000000">
                    <a:alpha val="38000"/>
                  </a:srgbClr>
                </a:outerShdw>
              </a:effectLst>
              <a:latin typeface="NikoshBAN" pitchFamily="2" charset="0"/>
              <a:cs typeface="NikoshBAN" pitchFamily="2" charset="0"/>
            </a:endParaRPr>
          </a:p>
        </p:txBody>
      </p:sp>
      <p:sp>
        <p:nvSpPr>
          <p:cNvPr id="4" name="TextBox 3"/>
          <p:cNvSpPr txBox="1"/>
          <p:nvPr/>
        </p:nvSpPr>
        <p:spPr>
          <a:xfrm>
            <a:off x="152400" y="2133600"/>
            <a:ext cx="8763000" cy="3539430"/>
          </a:xfrm>
          <a:prstGeom prst="rect">
            <a:avLst/>
          </a:prstGeom>
          <a:noFill/>
        </p:spPr>
        <p:txBody>
          <a:bodyPr wrap="square" rtlCol="0">
            <a:spAutoFit/>
          </a:bodyPr>
          <a:lstStyle/>
          <a:p>
            <a:pPr algn="just" fontAlgn="base"/>
            <a:r>
              <a:rPr lang="as-IN" sz="2800" b="1" dirty="0">
                <a:latin typeface="NikoshBAN" pitchFamily="2" charset="0"/>
                <a:cs typeface="NikoshBAN" pitchFamily="2" charset="0"/>
              </a:rPr>
              <a:t>উদ্দীপকটি পড় এবং প্রশ্নের উত্তর দাওঃ  </a:t>
            </a:r>
            <a:endParaRPr lang="as-IN" sz="2800" dirty="0">
              <a:latin typeface="NikoshBAN" pitchFamily="2" charset="0"/>
              <a:cs typeface="NikoshBAN" pitchFamily="2" charset="0"/>
            </a:endParaRPr>
          </a:p>
          <a:p>
            <a:pPr algn="just" fontAlgn="base"/>
            <a:r>
              <a:rPr lang="as-IN" sz="2800" dirty="0">
                <a:latin typeface="NikoshBAN" pitchFamily="2" charset="0"/>
                <a:cs typeface="NikoshBAN" pitchFamily="2" charset="0"/>
              </a:rPr>
              <a:t>আতিক সাহেব তার শয়নকক্ষে ফ্যান চালানোর জন্য বেড সুইচ ব্যবহার করেন। ঠাণ্ডা অনুভূত হওয়ায় তিনি বেড সুইচটি অফ করলেন। ফলে ফ্যানটি বন্ধ হয়ে গেল। ফ্যানের একটি সুইচ অন থাকা সত্ত্বেও ফ্যানটি বন্ধ হয়ে যাওয়ায় চিন্তা করলেন এটি কীভাবে সম্ভব!</a:t>
            </a:r>
          </a:p>
          <a:p>
            <a:pPr algn="just" fontAlgn="base"/>
            <a:r>
              <a:rPr lang="as-IN" sz="2800" b="1" dirty="0">
                <a:latin typeface="NikoshBAN" pitchFamily="2" charset="0"/>
                <a:cs typeface="NikoshBAN" pitchFamily="2" charset="0"/>
              </a:rPr>
              <a:t>গ।</a:t>
            </a:r>
            <a:r>
              <a:rPr lang="as-IN" sz="2800" dirty="0">
                <a:latin typeface="NikoshBAN" pitchFamily="2" charset="0"/>
                <a:cs typeface="NikoshBAN" pitchFamily="2" charset="0"/>
              </a:rPr>
              <a:t> উদ্দীপকের সার্কিটটি অঙ্কন করে ফ্যান বন্ধ হওয়ার কারণ ব্যাখ্যা কর।</a:t>
            </a:r>
            <a:br>
              <a:rPr lang="as-IN" sz="2800" dirty="0">
                <a:latin typeface="NikoshBAN" pitchFamily="2" charset="0"/>
                <a:cs typeface="NikoshBAN" pitchFamily="2" charset="0"/>
              </a:rPr>
            </a:br>
            <a:r>
              <a:rPr lang="as-IN" sz="2800" b="1" dirty="0">
                <a:latin typeface="NikoshBAN" pitchFamily="2" charset="0"/>
                <a:cs typeface="NikoshBAN" pitchFamily="2" charset="0"/>
              </a:rPr>
              <a:t>ঘ।</a:t>
            </a:r>
            <a:r>
              <a:rPr lang="as-IN" sz="2800" dirty="0">
                <a:latin typeface="NikoshBAN" pitchFamily="2" charset="0"/>
                <a:cs typeface="NikoshBAN" pitchFamily="2" charset="0"/>
              </a:rPr>
              <a:t> উদ্দীপকের সার্কিটটিতে কী পরিবর্তন করলে একটি সুইচ বন্ধ করলেও ফ্যানটি বন্ধ হবে না? বিশ্লেষণ কর।</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438400"/>
            <a:ext cx="5334000" cy="1323439"/>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bn-IN" sz="8000" dirty="0" smtClean="0">
                <a:latin typeface="NikoshBAN" pitchFamily="2" charset="0"/>
                <a:cs typeface="NikoshBAN" pitchFamily="2" charset="0"/>
              </a:rPr>
              <a:t>আল্লাহ হফেজ</a:t>
            </a:r>
            <a:endParaRPr lang="en-US" sz="80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8600" y="2819400"/>
            <a:ext cx="4495800" cy="3657600"/>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bn-IN" sz="2800" b="1" i="0" u="sng"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শিক্ষক</a:t>
            </a:r>
            <a:r>
              <a:rPr kumimoji="0" lang="en-US" sz="2800" b="1" i="0" u="sng"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 </a:t>
            </a:r>
            <a:r>
              <a:rPr kumimoji="0" lang="en-US" sz="2800" b="1" i="0" u="sng" strike="noStrike" kern="1200" cap="none" spc="0" normalizeH="0" baseline="0" noProof="0" dirty="0" err="1" smtClean="0">
                <a:ln>
                  <a:noFill/>
                </a:ln>
                <a:solidFill>
                  <a:schemeClr val="tx1"/>
                </a:solidFill>
                <a:effectLst/>
                <a:uLnTx/>
                <a:uFillTx/>
                <a:latin typeface="NikoshBAN" pitchFamily="2" charset="0"/>
                <a:ea typeface="+mj-ea"/>
                <a:cs typeface="NikoshBAN" pitchFamily="2" charset="0"/>
              </a:rPr>
              <a:t>পরিচিত</a:t>
            </a:r>
            <a:endParaRPr lang="bn-IN" sz="2800" b="1" u="sng" dirty="0">
              <a:latin typeface="NikoshBAN" pitchFamily="2" charset="0"/>
              <a:ea typeface="+mj-ea"/>
              <a:cs typeface="NikoshBAN" pitchFamily="2"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bn-IN" sz="2800" i="0" strike="noStrike" kern="1200" cap="none" spc="0" normalizeH="0" baseline="0" noProof="0" dirty="0" smtClean="0">
                <a:ln>
                  <a:noFill/>
                </a:ln>
                <a:solidFill>
                  <a:schemeClr val="tx1"/>
                </a:solidFill>
                <a:effectLst/>
                <a:uLnTx/>
                <a:uFillTx/>
                <a:latin typeface="NikoshBAN" pitchFamily="2" charset="0"/>
                <a:ea typeface="+mj-ea"/>
                <a:cs typeface="NikoshBAN" pitchFamily="2" charset="0"/>
              </a:rPr>
              <a:t>মোহাম্মদ</a:t>
            </a:r>
            <a:r>
              <a:rPr kumimoji="0" lang="bn-IN" sz="2800" i="0" strike="noStrike" kern="1200" cap="none" spc="0" normalizeH="0" noProof="0" dirty="0" smtClean="0">
                <a:ln>
                  <a:noFill/>
                </a:ln>
                <a:solidFill>
                  <a:schemeClr val="tx1"/>
                </a:solidFill>
                <a:effectLst/>
                <a:uLnTx/>
                <a:uFillTx/>
                <a:latin typeface="NikoshBAN" pitchFamily="2" charset="0"/>
                <a:ea typeface="+mj-ea"/>
                <a:cs typeface="NikoshBAN" pitchFamily="2" charset="0"/>
              </a:rPr>
              <a:t> ফারুক</a:t>
            </a:r>
          </a:p>
          <a:p>
            <a:pPr>
              <a:spcBef>
                <a:spcPct val="0"/>
              </a:spcBef>
            </a:pPr>
            <a:r>
              <a:rPr lang="en-US" sz="2800" dirty="0" err="1" smtClean="0">
                <a:solidFill>
                  <a:schemeClr val="tx1"/>
                </a:solidFill>
                <a:latin typeface="NikoshBAN" pitchFamily="2" charset="0"/>
                <a:cs typeface="NikoshBAN" pitchFamily="2" charset="0"/>
              </a:rPr>
              <a:t>প্রভাষক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তথ্য</a:t>
            </a:r>
            <a:r>
              <a:rPr lang="en-US" sz="2800" dirty="0" smtClean="0">
                <a:solidFill>
                  <a:schemeClr val="tx1"/>
                </a:solidFill>
                <a:latin typeface="NikoshBAN" pitchFamily="2" charset="0"/>
                <a:cs typeface="NikoshBAN" pitchFamily="2" charset="0"/>
              </a:rPr>
              <a:t> ও </a:t>
            </a:r>
            <a:r>
              <a:rPr lang="en-US" sz="2800" dirty="0" err="1" smtClean="0">
                <a:solidFill>
                  <a:schemeClr val="tx1"/>
                </a:solidFill>
                <a:latin typeface="NikoshBAN" pitchFamily="2" charset="0"/>
                <a:cs typeface="NikoshBAN" pitchFamily="2" charset="0"/>
              </a:rPr>
              <a:t>যোগাযোগ</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প্রযুক্তি</a:t>
            </a:r>
            <a:r>
              <a:rPr lang="en-US" sz="2800" dirty="0" smtClean="0">
                <a:solidFill>
                  <a:schemeClr val="tx1"/>
                </a:solidFill>
                <a:latin typeface="NikoshBAN" pitchFamily="2" charset="0"/>
                <a:cs typeface="NikoshBAN" pitchFamily="2" charset="0"/>
              </a:rPr>
              <a:t>)</a:t>
            </a:r>
            <a:endParaRPr lang="bn-IN" sz="2800" dirty="0" smtClean="0">
              <a:solidFill>
                <a:schemeClr val="tx1"/>
              </a:solidFill>
              <a:latin typeface="NikoshBAN" pitchFamily="2" charset="0"/>
              <a:cs typeface="NikoshBAN" pitchFamily="2" charset="0"/>
            </a:endParaRPr>
          </a:p>
          <a:p>
            <a:pPr>
              <a:spcBef>
                <a:spcPct val="0"/>
              </a:spcBef>
            </a:pPr>
            <a:r>
              <a:rPr lang="bn-IN" sz="2800" dirty="0" smtClean="0">
                <a:latin typeface="NikoshBAN" pitchFamily="2" charset="0"/>
                <a:cs typeface="NikoshBAN" pitchFamily="2" charset="0"/>
              </a:rPr>
              <a:t>হাঁসাড়া কালী কিশোর স্কুল এন্ড কলেজ </a:t>
            </a:r>
          </a:p>
          <a:p>
            <a:pPr>
              <a:spcBef>
                <a:spcPct val="0"/>
              </a:spcBef>
            </a:pPr>
            <a:r>
              <a:rPr lang="bn-IN" sz="2800" dirty="0" smtClean="0">
                <a:latin typeface="NikoshBAN" pitchFamily="2" charset="0"/>
                <a:cs typeface="NikoshBAN" pitchFamily="2" charset="0"/>
              </a:rPr>
              <a:t>হাঁসাড়া, শ্রীনগর,মুন্সিগঞ্জ।</a:t>
            </a:r>
            <a:endParaRPr lang="en-US" sz="2800" dirty="0" smtClean="0">
              <a:solidFill>
                <a:schemeClr val="tx1"/>
              </a:solidFill>
              <a:latin typeface="NikoshBAN" pitchFamily="2" charset="0"/>
              <a:cs typeface="NikoshBAN" pitchFamily="2"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4" descr="Untitled.jpg"/>
          <p:cNvPicPr>
            <a:picLocks noChangeAspect="1"/>
          </p:cNvPicPr>
          <p:nvPr/>
        </p:nvPicPr>
        <p:blipFill>
          <a:blip r:embed="rId2"/>
          <a:stretch>
            <a:fillRect/>
          </a:stretch>
        </p:blipFill>
        <p:spPr>
          <a:xfrm>
            <a:off x="304800" y="152400"/>
            <a:ext cx="2438400" cy="2479869"/>
          </a:xfrm>
          <a:prstGeom prst="rect">
            <a:avLst/>
          </a:prstGeom>
        </p:spPr>
      </p:pic>
      <p:sp>
        <p:nvSpPr>
          <p:cNvPr id="6" name="Oval 5"/>
          <p:cNvSpPr/>
          <p:nvPr/>
        </p:nvSpPr>
        <p:spPr>
          <a:xfrm>
            <a:off x="5181600" y="228600"/>
            <a:ext cx="3124200" cy="194109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dirty="0" err="1" smtClean="0">
                <a:solidFill>
                  <a:schemeClr val="tx1"/>
                </a:solidFill>
                <a:latin typeface="NikoshBAN" pitchFamily="2" charset="0"/>
                <a:cs typeface="NikoshBAN" pitchFamily="2" charset="0"/>
              </a:rPr>
              <a:t>পরিচিতি</a:t>
            </a:r>
            <a:endParaRPr lang="en-US" sz="4400" dirty="0">
              <a:solidFill>
                <a:schemeClr val="tx1"/>
              </a:solidFill>
              <a:latin typeface="NikoshBAN" pitchFamily="2" charset="0"/>
              <a:cs typeface="NikoshBAN" pitchFamily="2" charset="0"/>
            </a:endParaRPr>
          </a:p>
        </p:txBody>
      </p:sp>
      <p:sp>
        <p:nvSpPr>
          <p:cNvPr id="7" name="TextBox 6"/>
          <p:cNvSpPr txBox="1"/>
          <p:nvPr/>
        </p:nvSpPr>
        <p:spPr>
          <a:xfrm>
            <a:off x="5029200" y="2819400"/>
            <a:ext cx="3352800"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u="sng" dirty="0" err="1" smtClean="0">
                <a:solidFill>
                  <a:schemeClr val="tx1"/>
                </a:solidFill>
                <a:latin typeface="NikoshBAN" pitchFamily="2" charset="0"/>
                <a:cs typeface="NikoshBAN" pitchFamily="2" charset="0"/>
              </a:rPr>
              <a:t>পাঠ</a:t>
            </a:r>
            <a:r>
              <a:rPr lang="en-US" sz="2800" b="1" u="sng" dirty="0" smtClean="0">
                <a:solidFill>
                  <a:schemeClr val="tx1"/>
                </a:solidFill>
                <a:latin typeface="NikoshBAN" pitchFamily="2" charset="0"/>
                <a:cs typeface="NikoshBAN" pitchFamily="2" charset="0"/>
              </a:rPr>
              <a:t> </a:t>
            </a:r>
            <a:r>
              <a:rPr lang="en-US" sz="2800" b="1" u="sng" dirty="0" err="1" smtClean="0">
                <a:solidFill>
                  <a:schemeClr val="tx1"/>
                </a:solidFill>
                <a:latin typeface="NikoshBAN" pitchFamily="2" charset="0"/>
                <a:cs typeface="NikoshBAN" pitchFamily="2" charset="0"/>
              </a:rPr>
              <a:t>পরিচিতি</a:t>
            </a:r>
            <a:r>
              <a:rPr lang="en-US" sz="2800" b="1" u="sng" dirty="0" smtClean="0">
                <a:solidFill>
                  <a:schemeClr val="tx1"/>
                </a:solidFill>
                <a:latin typeface="NikoshBAN" pitchFamily="2" charset="0"/>
                <a:cs typeface="NikoshBAN" pitchFamily="2" charset="0"/>
              </a:rPr>
              <a:t/>
            </a:r>
            <a:br>
              <a:rPr lang="en-US" sz="2800" b="1" u="sng" dirty="0" smtClean="0">
                <a:solidFill>
                  <a:schemeClr val="tx1"/>
                </a:solidFill>
                <a:latin typeface="NikoshBAN" pitchFamily="2" charset="0"/>
                <a:cs typeface="NikoshBAN" pitchFamily="2" charset="0"/>
              </a:rPr>
            </a:br>
            <a:r>
              <a:rPr lang="en-US" sz="2800" dirty="0" err="1" smtClean="0">
                <a:solidFill>
                  <a:schemeClr val="tx1"/>
                </a:solidFill>
                <a:latin typeface="NikoshBAN" pitchFamily="2" charset="0"/>
                <a:cs typeface="NikoshBAN" pitchFamily="2" charset="0"/>
              </a:rPr>
              <a:t>বিষয়ঃ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তথ্য</a:t>
            </a:r>
            <a:r>
              <a:rPr lang="en-US" sz="2800" dirty="0" smtClean="0">
                <a:solidFill>
                  <a:schemeClr val="tx1"/>
                </a:solidFill>
                <a:latin typeface="NikoshBAN" pitchFamily="2" charset="0"/>
                <a:cs typeface="NikoshBAN" pitchFamily="2" charset="0"/>
              </a:rPr>
              <a:t> ও </a:t>
            </a:r>
            <a:r>
              <a:rPr lang="en-US" sz="2800" dirty="0" err="1" smtClean="0">
                <a:solidFill>
                  <a:schemeClr val="tx1"/>
                </a:solidFill>
                <a:latin typeface="NikoshBAN" pitchFamily="2" charset="0"/>
                <a:cs typeface="NikoshBAN" pitchFamily="2" charset="0"/>
              </a:rPr>
              <a:t>যোগাযোগ</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প্রযুক্তি</a:t>
            </a:r>
            <a:r>
              <a:rPr lang="en-US" sz="2800" dirty="0" smtClean="0">
                <a:solidFill>
                  <a:schemeClr val="tx1"/>
                </a:solidFill>
                <a:latin typeface="NikoshBAN" pitchFamily="2" charset="0"/>
                <a:cs typeface="NikoshBAN" pitchFamily="2" charset="0"/>
              </a:rPr>
              <a:t/>
            </a:r>
            <a:br>
              <a:rPr lang="en-US" sz="2800" dirty="0" smtClean="0">
                <a:solidFill>
                  <a:schemeClr val="tx1"/>
                </a:solidFill>
                <a:latin typeface="NikoshBAN" pitchFamily="2" charset="0"/>
                <a:cs typeface="NikoshBAN" pitchFamily="2" charset="0"/>
              </a:rPr>
            </a:br>
            <a:r>
              <a:rPr lang="en-US" sz="2800" dirty="0" err="1" smtClean="0">
                <a:solidFill>
                  <a:schemeClr val="tx1"/>
                </a:solidFill>
                <a:latin typeface="NikoshBAN" pitchFamily="2" charset="0"/>
                <a:cs typeface="NikoshBAN" pitchFamily="2" charset="0"/>
              </a:rPr>
              <a:t>শ্রেণিঃ</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একাদশ</a:t>
            </a:r>
            <a:r>
              <a:rPr lang="en-US" sz="2800" dirty="0" smtClean="0">
                <a:solidFill>
                  <a:schemeClr val="tx1"/>
                </a:solidFill>
                <a:latin typeface="NikoshBAN" pitchFamily="2" charset="0"/>
                <a:cs typeface="NikoshBAN" pitchFamily="2" charset="0"/>
              </a:rPr>
              <a:t/>
            </a:r>
            <a:br>
              <a:rPr lang="en-US" sz="2800" dirty="0" smtClean="0">
                <a:solidFill>
                  <a:schemeClr val="tx1"/>
                </a:solidFill>
                <a:latin typeface="NikoshBAN" pitchFamily="2" charset="0"/>
                <a:cs typeface="NikoshBAN" pitchFamily="2" charset="0"/>
              </a:rPr>
            </a:br>
            <a:r>
              <a:rPr lang="en-US" sz="2800" dirty="0" err="1" smtClean="0">
                <a:solidFill>
                  <a:schemeClr val="tx1"/>
                </a:solidFill>
                <a:latin typeface="NikoshBAN" pitchFamily="2" charset="0"/>
                <a:cs typeface="NikoshBAN" pitchFamily="2" charset="0"/>
              </a:rPr>
              <a:t>অধ্যায়ঃ</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তৃতীয়</a:t>
            </a:r>
            <a:r>
              <a:rPr lang="en-US" sz="2800" dirty="0" smtClean="0">
                <a:solidFill>
                  <a:schemeClr val="tx1"/>
                </a:solidFill>
                <a:latin typeface="NikoshBAN" pitchFamily="2" charset="0"/>
                <a:cs typeface="NikoshBAN" pitchFamily="2" charset="0"/>
              </a:rPr>
              <a:t/>
            </a:r>
            <a:br>
              <a:rPr lang="en-US" sz="2800" dirty="0" smtClean="0">
                <a:solidFill>
                  <a:schemeClr val="tx1"/>
                </a:solidFill>
                <a:latin typeface="NikoshBAN" pitchFamily="2" charset="0"/>
                <a:cs typeface="NikoshBAN" pitchFamily="2" charset="0"/>
              </a:rPr>
            </a:br>
            <a:r>
              <a:rPr lang="en-US" sz="2800" dirty="0" err="1" smtClean="0">
                <a:solidFill>
                  <a:schemeClr val="tx1"/>
                </a:solidFill>
                <a:latin typeface="NikoshBAN" pitchFamily="2" charset="0"/>
                <a:cs typeface="NikoshBAN" pitchFamily="2" charset="0"/>
              </a:rPr>
              <a:t>সময়</a:t>
            </a:r>
            <a:r>
              <a:rPr lang="en-US" sz="2800" dirty="0" smtClean="0">
                <a:solidFill>
                  <a:schemeClr val="tx1"/>
                </a:solidFill>
                <a:latin typeface="NikoshBAN" pitchFamily="2" charset="0"/>
                <a:cs typeface="NikoshBAN" pitchFamily="2" charset="0"/>
              </a:rPr>
              <a:t>  ৪৫ </a:t>
            </a:r>
            <a:r>
              <a:rPr lang="en-US" sz="2800" dirty="0" err="1" smtClean="0">
                <a:solidFill>
                  <a:schemeClr val="tx1"/>
                </a:solidFill>
                <a:latin typeface="NikoshBAN" pitchFamily="2" charset="0"/>
                <a:cs typeface="NikoshBAN" pitchFamily="2" charset="0"/>
              </a:rPr>
              <a:t>মি</a:t>
            </a:r>
            <a:r>
              <a:rPr lang="en-US" sz="2800" dirty="0" smtClean="0">
                <a:solidFill>
                  <a:schemeClr val="tx1"/>
                </a:solidFill>
                <a:latin typeface="NikoshBAN" pitchFamily="2" charset="0"/>
                <a:cs typeface="NikoshBAN" pitchFamily="2" charset="0"/>
              </a:rPr>
              <a:t/>
            </a:r>
            <a:br>
              <a:rPr lang="en-US" sz="2800" dirty="0" smtClean="0">
                <a:solidFill>
                  <a:schemeClr val="tx1"/>
                </a:solidFill>
                <a:latin typeface="NikoshBAN" pitchFamily="2" charset="0"/>
                <a:cs typeface="NikoshBAN" pitchFamily="2" charset="0"/>
              </a:rPr>
            </a:br>
            <a:r>
              <a:rPr lang="en-US" sz="2800" dirty="0" err="1" smtClean="0">
                <a:solidFill>
                  <a:schemeClr val="tx1"/>
                </a:solidFill>
                <a:latin typeface="NikoshBAN" pitchFamily="2" charset="0"/>
                <a:cs typeface="NikoshBAN" pitchFamily="2" charset="0"/>
              </a:rPr>
              <a:t>তারিখঃ</a:t>
            </a:r>
            <a:r>
              <a:rPr lang="en-US" sz="2800" dirty="0" smtClean="0">
                <a:solidFill>
                  <a:schemeClr val="tx1"/>
                </a:solidFill>
                <a:latin typeface="NikoshBAN" pitchFamily="2" charset="0"/>
                <a:cs typeface="NikoshBAN" pitchFamily="2" charset="0"/>
              </a:rPr>
              <a:t> </a:t>
            </a:r>
            <a:r>
              <a:rPr lang="en-US" sz="2800" dirty="0" smtClean="0">
                <a:latin typeface="NikoshBAN" pitchFamily="2" charset="0"/>
                <a:cs typeface="NikoshBAN" pitchFamily="2" charset="0"/>
              </a:rPr>
              <a:t>18</a:t>
            </a:r>
            <a:r>
              <a:rPr lang="en-US" sz="2800" dirty="0" smtClean="0">
                <a:solidFill>
                  <a:schemeClr val="tx1"/>
                </a:solidFill>
                <a:latin typeface="NikoshBAN" pitchFamily="2" charset="0"/>
                <a:cs typeface="NikoshBAN" pitchFamily="2" charset="0"/>
              </a:rPr>
              <a:t>/০৭/২০</a:t>
            </a:r>
            <a:r>
              <a:rPr lang="bn-IN" sz="2800" dirty="0" smtClean="0">
                <a:solidFill>
                  <a:schemeClr val="tx1"/>
                </a:solidFill>
                <a:latin typeface="NikoshBAN" pitchFamily="2" charset="0"/>
                <a:cs typeface="NikoshBAN" pitchFamily="2" charset="0"/>
              </a:rPr>
              <a:t>২০</a:t>
            </a:r>
            <a:r>
              <a:rPr lang="en-US" sz="2800" dirty="0" smtClean="0">
                <a:solidFill>
                  <a:schemeClr val="tx1"/>
                </a:solidFill>
                <a:latin typeface="NikoshBAN" pitchFamily="2" charset="0"/>
                <a:cs typeface="NikoshBAN" pitchFamily="2" charset="0"/>
              </a:rPr>
              <a:t/>
            </a:r>
            <a:br>
              <a:rPr lang="en-US" sz="2800" dirty="0" smtClean="0">
                <a:solidFill>
                  <a:schemeClr val="tx1"/>
                </a:solidFill>
                <a:latin typeface="NikoshBAN" pitchFamily="2" charset="0"/>
                <a:cs typeface="NikoshBAN" pitchFamily="2" charset="0"/>
              </a:rPr>
            </a:br>
            <a:r>
              <a:rPr lang="en-US" sz="2800" dirty="0" err="1" smtClean="0">
                <a:solidFill>
                  <a:schemeClr val="tx1"/>
                </a:solidFill>
                <a:latin typeface="NikoshBAN" pitchFamily="2" charset="0"/>
                <a:cs typeface="NikoshBAN" pitchFamily="2" charset="0"/>
              </a:rPr>
              <a:t>বারঃ</a:t>
            </a:r>
            <a:r>
              <a:rPr lang="en-US" sz="2800" dirty="0" smtClean="0">
                <a:solidFill>
                  <a:schemeClr val="tx1"/>
                </a:solidFill>
                <a:latin typeface="NikoshBAN" pitchFamily="2" charset="0"/>
                <a:cs typeface="NikoshBAN" pitchFamily="2" charset="0"/>
              </a:rPr>
              <a:t> </a:t>
            </a:r>
            <a:r>
              <a:rPr lang="bn-IN" sz="2800" dirty="0" smtClean="0">
                <a:latin typeface="NikoshBAN" pitchFamily="2" charset="0"/>
                <a:cs typeface="NikoshBAN" pitchFamily="2" charset="0"/>
              </a:rPr>
              <a:t>শনিবার</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jpg"/>
          <p:cNvPicPr>
            <a:picLocks noChangeAspect="1"/>
          </p:cNvPicPr>
          <p:nvPr/>
        </p:nvPicPr>
        <p:blipFill>
          <a:blip r:embed="rId2"/>
          <a:stretch>
            <a:fillRect/>
          </a:stretch>
        </p:blipFill>
        <p:spPr>
          <a:xfrm>
            <a:off x="685799" y="2286000"/>
            <a:ext cx="3510001" cy="2971800"/>
          </a:xfrm>
          <a:prstGeom prst="rect">
            <a:avLst/>
          </a:prstGeom>
        </p:spPr>
      </p:pic>
      <p:sp>
        <p:nvSpPr>
          <p:cNvPr id="4"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bn-IN" sz="4400" b="0" i="0" u="none" strike="noStrike" kern="1200" cap="none" spc="0" normalizeH="0" baseline="0" noProof="0" smtClean="0">
                <a:ln>
                  <a:noFill/>
                </a:ln>
                <a:solidFill>
                  <a:schemeClr val="tx1"/>
                </a:solidFill>
                <a:effectLst/>
                <a:uLnTx/>
                <a:uFillTx/>
                <a:latin typeface="NikoshBAN" pitchFamily="2" charset="0"/>
                <a:ea typeface="+mj-ea"/>
                <a:cs typeface="NikoshBAN" pitchFamily="2" charset="0"/>
              </a:rPr>
              <a:t>ছবিগুলো কিসের?</a:t>
            </a:r>
            <a:endParaRPr kumimoji="0" lang="en-US" sz="4400" b="0" i="0" u="none" strike="noStrike" kern="1200" cap="none" spc="0" normalizeH="0" baseline="0" noProof="0" dirty="0">
              <a:ln>
                <a:noFill/>
              </a:ln>
              <a:solidFill>
                <a:schemeClr val="tx1"/>
              </a:solidFill>
              <a:effectLst/>
              <a:uLnTx/>
              <a:uFillTx/>
              <a:latin typeface="NikoshBAN" pitchFamily="2" charset="0"/>
              <a:ea typeface="+mj-ea"/>
              <a:cs typeface="NikoshBAN" pitchFamily="2" charset="0"/>
            </a:endParaRPr>
          </a:p>
        </p:txBody>
      </p:sp>
      <p:pic>
        <p:nvPicPr>
          <p:cNvPr id="5" name="Picture 4" descr="Untitled.jpg"/>
          <p:cNvPicPr>
            <a:picLocks noChangeAspect="1"/>
          </p:cNvPicPr>
          <p:nvPr/>
        </p:nvPicPr>
        <p:blipFill>
          <a:blip r:embed="rId3"/>
          <a:stretch>
            <a:fillRect/>
          </a:stretch>
        </p:blipFill>
        <p:spPr>
          <a:xfrm>
            <a:off x="4191000" y="1916139"/>
            <a:ext cx="4572000" cy="3341661"/>
          </a:xfrm>
          <a:prstGeom prst="rect">
            <a:avLst/>
          </a:prstGeom>
        </p:spPr>
      </p:pic>
      <p:sp>
        <p:nvSpPr>
          <p:cNvPr id="6" name="TextBox 5"/>
          <p:cNvSpPr txBox="1"/>
          <p:nvPr/>
        </p:nvSpPr>
        <p:spPr>
          <a:xfrm>
            <a:off x="2438400" y="6858000"/>
            <a:ext cx="3124200"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bn-IN" sz="2800" dirty="0" smtClean="0">
                <a:latin typeface="NikoshBAN" pitchFamily="2" charset="0"/>
                <a:cs typeface="NikoshBAN" pitchFamily="2" charset="0"/>
              </a:rPr>
              <a:t>লজিক গেট আই 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0.00416 0.16027 L 3.33333E-6 -0.14431 " pathEditMode="relative" rAng="0" ptsTypes="AA">
                                      <p:cBhvr>
                                        <p:cTn id="6" dur="2000" fill="hold"/>
                                        <p:tgtEl>
                                          <p:spTgt spid="6"/>
                                        </p:tgtEl>
                                        <p:attrNameLst>
                                          <p:attrName>ppt_x</p:attrName>
                                          <p:attrName>ppt_y</p:attrName>
                                        </p:attrNameLst>
                                      </p:cBhvr>
                                      <p:rCtr x="-2" y="-1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289175"/>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bn-IN" sz="16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dir="2700000" algn="tl" rotWithShape="0">
                    <a:prstClr val="black">
                      <a:alpha val="40000"/>
                    </a:prstClr>
                  </a:outerShdw>
                </a:effectLst>
                <a:latin typeface="NikoshBAN" pitchFamily="2" charset="0"/>
                <a:cs typeface="NikoshBAN" pitchFamily="2" charset="0"/>
              </a:rPr>
              <a:t>লজিক গেট</a:t>
            </a:r>
            <a:endParaRPr lang="en-US" sz="1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dir="2700000" algn="tl" rotWithShape="0">
                  <a:prstClr val="black">
                    <a:alpha val="40000"/>
                  </a:prstClr>
                </a:outerShdw>
              </a:effectLst>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143000"/>
            <a:ext cx="7924800"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fontAlgn="base"/>
            <a:r>
              <a:rPr lang="as-IN" sz="2800" dirty="0" smtClean="0">
                <a:latin typeface="NikoshBAN" pitchFamily="2" charset="0"/>
                <a:cs typeface="NikoshBAN" pitchFamily="2" charset="0"/>
              </a:rPr>
              <a:t>এই পাঠ শেষে যা যা শিখতে পারবে-</a:t>
            </a:r>
            <a:endParaRPr lang="as-IN" sz="2800" dirty="0">
              <a:latin typeface="NikoshBAN" pitchFamily="2" charset="0"/>
              <a:cs typeface="NikoshBAN" pitchFamily="2" charset="0"/>
            </a:endParaRPr>
          </a:p>
        </p:txBody>
      </p:sp>
      <p:sp>
        <p:nvSpPr>
          <p:cNvPr id="7" name="TextBox 6"/>
          <p:cNvSpPr txBox="1"/>
          <p:nvPr/>
        </p:nvSpPr>
        <p:spPr>
          <a:xfrm>
            <a:off x="2057400" y="228600"/>
            <a:ext cx="2667000" cy="707886"/>
          </a:xfrm>
          <a:prstGeom prst="rect">
            <a:avLst/>
          </a:prstGeom>
          <a:noFill/>
        </p:spPr>
        <p:txBody>
          <a:bodyPr wrap="square" rtlCol="0">
            <a:spAutoFit/>
          </a:bodyPr>
          <a:lstStyle/>
          <a:p>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শিখন</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 </a:t>
            </a:r>
            <a:r>
              <a:rPr lang="en-US" sz="4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NikoshBAN" pitchFamily="2" charset="0"/>
                <a:cs typeface="NikoshBAN" pitchFamily="2" charset="0"/>
              </a:rPr>
              <a:t>ফল</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0" name="Rectangle 9"/>
          <p:cNvSpPr/>
          <p:nvPr/>
        </p:nvSpPr>
        <p:spPr>
          <a:xfrm>
            <a:off x="838200" y="2438400"/>
            <a:ext cx="7924800" cy="2590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fontAlgn="base">
              <a:buFont typeface="Wingdings" pitchFamily="2" charset="2"/>
              <a:buChar char="q"/>
            </a:pPr>
            <a:r>
              <a:rPr lang="en-US" sz="3600" dirty="0" smtClean="0">
                <a:latin typeface="NikoshBAN" pitchFamily="2" charset="0"/>
                <a:cs typeface="NikoshBAN" pitchFamily="2" charset="0"/>
              </a:rPr>
              <a:t> </a:t>
            </a:r>
            <a:r>
              <a:rPr lang="as-IN" sz="3600" dirty="0" smtClean="0">
                <a:latin typeface="NikoshBAN" pitchFamily="2" charset="0"/>
                <a:cs typeface="NikoshBAN" pitchFamily="2" charset="0"/>
              </a:rPr>
              <a:t>লজিক </a:t>
            </a:r>
            <a:r>
              <a:rPr lang="as-IN" sz="3600" dirty="0">
                <a:latin typeface="NikoshBAN" pitchFamily="2" charset="0"/>
                <a:cs typeface="NikoshBAN" pitchFamily="2" charset="0"/>
              </a:rPr>
              <a:t>গেইট ব্যাখ্যা করতে পারবে।</a:t>
            </a:r>
          </a:p>
          <a:p>
            <a:pPr fontAlgn="base">
              <a:buFont typeface="Wingdings" pitchFamily="2" charset="2"/>
              <a:buChar char="q"/>
            </a:pPr>
            <a:r>
              <a:rPr lang="as-IN" sz="3600" dirty="0" smtClean="0">
                <a:latin typeface="NikoshBAN" pitchFamily="2" charset="0"/>
                <a:cs typeface="NikoshBAN" pitchFamily="2" charset="0"/>
              </a:rPr>
              <a:t> </a:t>
            </a:r>
            <a:r>
              <a:rPr lang="as-IN" sz="3600" dirty="0">
                <a:latin typeface="NikoshBAN" pitchFamily="2" charset="0"/>
                <a:cs typeface="NikoshBAN" pitchFamily="2" charset="0"/>
              </a:rPr>
              <a:t>লজিক গেইটের প্রকারভেদ বর্ণনা করতে পারবে।</a:t>
            </a:r>
          </a:p>
          <a:p>
            <a:pPr fontAlgn="base">
              <a:buFont typeface="Wingdings" pitchFamily="2" charset="2"/>
              <a:buChar char="q"/>
            </a:pPr>
            <a:r>
              <a:rPr lang="as-IN" sz="3600" dirty="0" smtClean="0">
                <a:latin typeface="NikoshBAN" pitchFamily="2" charset="0"/>
                <a:cs typeface="NikoshBAN" pitchFamily="2" charset="0"/>
              </a:rPr>
              <a:t> </a:t>
            </a:r>
            <a:r>
              <a:rPr lang="as-IN" sz="3600" dirty="0">
                <a:latin typeface="NikoshBAN" pitchFamily="2" charset="0"/>
                <a:cs typeface="NikoshBAN" pitchFamily="2" charset="0"/>
              </a:rPr>
              <a:t>মৌলিক লজিক গেইটের বিস্তারিত ব্যাখ্যা করতে পারবে।</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057400"/>
            <a:ext cx="7620000" cy="3416320"/>
          </a:xfrm>
          <a:prstGeom prst="rect">
            <a:avLst/>
          </a:prstGeom>
          <a:noFill/>
        </p:spPr>
        <p:txBody>
          <a:bodyPr wrap="square" rtlCol="0">
            <a:spAutoFit/>
          </a:bodyPr>
          <a:lstStyle/>
          <a:p>
            <a:pPr algn="just"/>
            <a:r>
              <a:rPr lang="bn-IN" sz="3600" dirty="0" smtClean="0">
                <a:latin typeface="NikoshBAN" pitchFamily="2" charset="0"/>
                <a:cs typeface="NikoshBAN" pitchFamily="2" charset="0"/>
              </a:rPr>
              <a:t>যে ইলেকট্রনিক সার্কিট যুক্তিমুলক প্রবাহ সংকেত নিয়ন্ত্রন করতে পারে থাকে </a:t>
            </a:r>
            <a:r>
              <a:rPr lang="as-IN" sz="3600" dirty="0" smtClean="0">
                <a:latin typeface="NikoshBAN" pitchFamily="2" charset="0"/>
                <a:cs typeface="NikoshBAN" pitchFamily="2" charset="0"/>
              </a:rPr>
              <a:t>লজিক গেইট </a:t>
            </a:r>
            <a:r>
              <a:rPr lang="bn-IN" sz="3600" dirty="0" smtClean="0">
                <a:latin typeface="NikoshBAN" pitchFamily="2" charset="0"/>
                <a:cs typeface="NikoshBAN" pitchFamily="2" charset="0"/>
              </a:rPr>
              <a:t>বলে</a:t>
            </a:r>
            <a:r>
              <a:rPr lang="as-IN" sz="3600" dirty="0" smtClean="0">
                <a:latin typeface="NikoshBAN" pitchFamily="2" charset="0"/>
                <a:cs typeface="NikoshBAN" pitchFamily="2" charset="0"/>
              </a:rPr>
              <a:t>। </a:t>
            </a:r>
            <a:r>
              <a:rPr lang="as-IN" sz="3600" dirty="0">
                <a:latin typeface="NikoshBAN" pitchFamily="2" charset="0"/>
                <a:cs typeface="NikoshBAN" pitchFamily="2" charset="0"/>
              </a:rPr>
              <a:t>লজিক গেইট বুলিয়ান অ্যালজেবরায় মৌলিক কাজগুলো বাস্তবায়নের জন্য ব্যবহার করা হয় । </a:t>
            </a:r>
            <a:r>
              <a:rPr lang="en-US" sz="3600" dirty="0">
                <a:latin typeface="NikoshBAN" pitchFamily="2" charset="0"/>
                <a:cs typeface="NikoshBAN" pitchFamily="2" charset="0"/>
              </a:rPr>
              <a:t>IC </a:t>
            </a:r>
            <a:r>
              <a:rPr lang="as-IN" sz="3600" dirty="0">
                <a:latin typeface="NikoshBAN" pitchFamily="2" charset="0"/>
                <a:cs typeface="NikoshBAN" pitchFamily="2" charset="0"/>
              </a:rPr>
              <a:t>এর মুলে রয়েছে লজিক গেইট এবং লজিক গেইট হচ্ছে বুলিয়ান অ্যালজেবরার ব্যবহারিক প্রয়োগ।</a:t>
            </a:r>
            <a:endParaRPr lang="en-US" sz="3600" dirty="0">
              <a:latin typeface="NikoshBAN" pitchFamily="2" charset="0"/>
              <a:cs typeface="NikoshBAN" pitchFamily="2" charset="0"/>
            </a:endParaRPr>
          </a:p>
        </p:txBody>
      </p:sp>
      <p:sp>
        <p:nvSpPr>
          <p:cNvPr id="3" name="TextBox 2"/>
          <p:cNvSpPr txBox="1"/>
          <p:nvPr/>
        </p:nvSpPr>
        <p:spPr>
          <a:xfrm>
            <a:off x="1828800" y="533400"/>
            <a:ext cx="40386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as-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লজিক গেইট</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1"/>
            <a:ext cx="60198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as-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লজিক গেইট</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 </a:t>
            </a:r>
            <a:r>
              <a:rPr lang="bn-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এর প্রকারবেদ</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3" name="Picture 2" descr="types-of-gate.png"/>
          <p:cNvPicPr>
            <a:picLocks noChangeAspect="1"/>
          </p:cNvPicPr>
          <p:nvPr/>
        </p:nvPicPr>
        <p:blipFill>
          <a:blip r:embed="rId2"/>
          <a:stretch>
            <a:fillRect/>
          </a:stretch>
        </p:blipFill>
        <p:spPr>
          <a:xfrm>
            <a:off x="1236133" y="1600200"/>
            <a:ext cx="6688667" cy="37623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04801"/>
            <a:ext cx="60198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bn-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মৌলিক</a:t>
            </a:r>
            <a:r>
              <a:rPr lang="as-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 গেইট</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TextBox 2"/>
          <p:cNvSpPr txBox="1"/>
          <p:nvPr/>
        </p:nvSpPr>
        <p:spPr>
          <a:xfrm>
            <a:off x="533400" y="1752600"/>
            <a:ext cx="7924800" cy="4154984"/>
          </a:xfrm>
          <a:prstGeom prst="rect">
            <a:avLst/>
          </a:prstGeom>
          <a:noFill/>
        </p:spPr>
        <p:txBody>
          <a:bodyPr wrap="square" rtlCol="0">
            <a:spAutoFit/>
          </a:bodyPr>
          <a:lstStyle/>
          <a:p>
            <a:pPr algn="just" fontAlgn="base"/>
            <a:r>
              <a:rPr lang="as-IN" sz="4400" dirty="0" smtClean="0">
                <a:latin typeface="NikoshBAN" pitchFamily="2" charset="0"/>
                <a:cs typeface="NikoshBAN" pitchFamily="2" charset="0"/>
              </a:rPr>
              <a:t>যেসকল </a:t>
            </a:r>
            <a:r>
              <a:rPr lang="as-IN" sz="4400" dirty="0">
                <a:latin typeface="NikoshBAN" pitchFamily="2" charset="0"/>
                <a:cs typeface="NikoshBAN" pitchFamily="2" charset="0"/>
              </a:rPr>
              <a:t>গেইট দ্বারা বুলিয়ান অ্যালজেবরার মৌলিক অপারেশনগুলো বাস্তবায়ন করা যায় তাদেরকে মৌলিক লজিক গেইট বলা হয়। মৌলিক লজিক গেইটের সাহায্যে সকল যৌগিক গেইট ও যেকোন সার্কিট তৈরি করা যায়</a:t>
            </a:r>
            <a:r>
              <a:rPr lang="as-IN" sz="4400" dirty="0" smtClean="0">
                <a:latin typeface="NikoshBAN" pitchFamily="2" charset="0"/>
                <a:cs typeface="NikoshBAN" pitchFamily="2" charset="0"/>
              </a:rPr>
              <a:t>।</a:t>
            </a:r>
            <a:endParaRPr lang="as-IN" sz="44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371600"/>
            <a:ext cx="8077200" cy="3693319"/>
          </a:xfrm>
          <a:prstGeom prst="rect">
            <a:avLst/>
          </a:prstGeom>
          <a:noFill/>
        </p:spPr>
        <p:txBody>
          <a:bodyPr wrap="square" rtlCol="0">
            <a:spAutoFit/>
          </a:bodyPr>
          <a:lstStyle/>
          <a:p>
            <a:pPr algn="just" fontAlgn="base">
              <a:lnSpc>
                <a:spcPct val="150000"/>
              </a:lnSpc>
            </a:pPr>
            <a:r>
              <a:rPr lang="as-IN" sz="3600" b="1" dirty="0" smtClean="0">
                <a:latin typeface="NikoshBAN" pitchFamily="2" charset="0"/>
                <a:cs typeface="NikoshBAN" pitchFamily="2" charset="0"/>
              </a:rPr>
              <a:t>ডিজিটাল ইলেক্ট্রনিক্সে মৌলিক লজিক গেইট তিনটি। যথা-</a:t>
            </a:r>
            <a:endParaRPr lang="en-US" sz="4000" b="1" dirty="0" smtClean="0">
              <a:latin typeface="NikoshBAN" pitchFamily="2" charset="0"/>
              <a:cs typeface="NikoshBAN" pitchFamily="2" charset="0"/>
            </a:endParaRPr>
          </a:p>
          <a:p>
            <a:pPr algn="just" fontAlgn="base">
              <a:lnSpc>
                <a:spcPct val="150000"/>
              </a:lnSpc>
            </a:pPr>
            <a:r>
              <a:rPr lang="en-US" sz="4000" dirty="0" smtClean="0">
                <a:latin typeface="NikoshBAN" pitchFamily="2" charset="0"/>
                <a:cs typeface="NikoshBAN" pitchFamily="2" charset="0"/>
              </a:rPr>
              <a:t>1</a:t>
            </a:r>
            <a:r>
              <a:rPr lang="bn-IN" sz="4000" dirty="0" smtClean="0">
                <a:latin typeface="NikoshBAN" pitchFamily="2" charset="0"/>
                <a:cs typeface="NikoshBAN" pitchFamily="2" charset="0"/>
              </a:rPr>
              <a:t>। </a:t>
            </a:r>
            <a:r>
              <a:rPr lang="as-IN" sz="4000" dirty="0" smtClean="0">
                <a:latin typeface="NikoshBAN" pitchFamily="2" charset="0"/>
                <a:cs typeface="NikoshBAN" pitchFamily="2" charset="0"/>
              </a:rPr>
              <a:t>অর গেইট (</a:t>
            </a:r>
            <a:r>
              <a:rPr lang="en-US" sz="4000" dirty="0" smtClean="0">
                <a:latin typeface="NikoshBAN" pitchFamily="2" charset="0"/>
                <a:cs typeface="NikoshBAN" pitchFamily="2" charset="0"/>
              </a:rPr>
              <a:t>OR Gate)</a:t>
            </a:r>
          </a:p>
          <a:p>
            <a:pPr algn="just" fontAlgn="base">
              <a:lnSpc>
                <a:spcPct val="150000"/>
              </a:lnSpc>
            </a:pPr>
            <a:r>
              <a:rPr lang="bn-IN" sz="4000" dirty="0" smtClean="0">
                <a:latin typeface="NikoshBAN" pitchFamily="2" charset="0"/>
                <a:cs typeface="NikoshBAN" pitchFamily="2" charset="0"/>
              </a:rPr>
              <a:t>২। </a:t>
            </a:r>
            <a:r>
              <a:rPr lang="as-IN" sz="4000" dirty="0" smtClean="0">
                <a:latin typeface="NikoshBAN" pitchFamily="2" charset="0"/>
                <a:cs typeface="NikoshBAN" pitchFamily="2" charset="0"/>
              </a:rPr>
              <a:t>অ্যান্ড গেইট (</a:t>
            </a:r>
            <a:r>
              <a:rPr lang="en-US" sz="4000" dirty="0" smtClean="0">
                <a:latin typeface="NikoshBAN" pitchFamily="2" charset="0"/>
                <a:cs typeface="NikoshBAN" pitchFamily="2" charset="0"/>
              </a:rPr>
              <a:t>AND Gate)</a:t>
            </a:r>
          </a:p>
          <a:p>
            <a:pPr algn="just" fontAlgn="base">
              <a:lnSpc>
                <a:spcPct val="150000"/>
              </a:lnSpc>
            </a:pPr>
            <a:r>
              <a:rPr lang="bn-IN" sz="4000" dirty="0" smtClean="0">
                <a:latin typeface="NikoshBAN" pitchFamily="2" charset="0"/>
                <a:cs typeface="NikoshBAN" pitchFamily="2" charset="0"/>
              </a:rPr>
              <a:t>৩। </a:t>
            </a:r>
            <a:r>
              <a:rPr lang="as-IN" sz="4000" dirty="0" smtClean="0">
                <a:latin typeface="NikoshBAN" pitchFamily="2" charset="0"/>
                <a:cs typeface="NikoshBAN" pitchFamily="2" charset="0"/>
              </a:rPr>
              <a:t>নট গেইট (</a:t>
            </a:r>
            <a:r>
              <a:rPr lang="en-US" sz="4000" dirty="0" smtClean="0">
                <a:latin typeface="NikoshBAN" pitchFamily="2" charset="0"/>
                <a:cs typeface="NikoshBAN" pitchFamily="2" charset="0"/>
              </a:rPr>
              <a:t>NOT Gate)</a:t>
            </a:r>
          </a:p>
        </p:txBody>
      </p:sp>
      <p:sp>
        <p:nvSpPr>
          <p:cNvPr id="3" name="TextBox 2"/>
          <p:cNvSpPr txBox="1"/>
          <p:nvPr/>
        </p:nvSpPr>
        <p:spPr>
          <a:xfrm>
            <a:off x="1905000" y="304801"/>
            <a:ext cx="6019800"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bn-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মৌলিক</a:t>
            </a:r>
            <a:r>
              <a:rPr lang="as-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 গেইট</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 </a:t>
            </a:r>
            <a:r>
              <a:rPr lang="bn-IN"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NikoshBAN" pitchFamily="2" charset="0"/>
                <a:cs typeface="NikoshBAN" pitchFamily="2" charset="0"/>
              </a:rPr>
              <a:t>এর প্রকারবেদ</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277</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সবাইকে শুভেচ্ছা</vt:lpstr>
      <vt:lpstr>Slide 2</vt:lpstr>
      <vt:lpstr>Slide 3</vt:lpstr>
      <vt:lpstr>লজিক গেট</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সবাইকে শুভেচ্ছা</dc:title>
  <dc:creator>X</dc:creator>
  <cp:lastModifiedBy>X</cp:lastModifiedBy>
  <cp:revision>9</cp:revision>
  <dcterms:created xsi:type="dcterms:W3CDTF">2020-07-18T10:00:51Z</dcterms:created>
  <dcterms:modified xsi:type="dcterms:W3CDTF">2020-07-18T12:56:32Z</dcterms:modified>
</cp:coreProperties>
</file>