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5" r:id="rId6"/>
    <p:sldId id="260" r:id="rId7"/>
    <p:sldId id="261" r:id="rId8"/>
    <p:sldId id="274" r:id="rId9"/>
    <p:sldId id="264" r:id="rId10"/>
    <p:sldId id="262" r:id="rId11"/>
    <p:sldId id="263"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924"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3273C7-31CA-457E-B112-72AF5726D426}" type="datetimeFigureOut">
              <a:rPr lang="en-US" smtClean="0"/>
              <a:pPr/>
              <a:t>18-Jul-2020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273C7-31CA-457E-B112-72AF5726D426}" type="datetimeFigureOut">
              <a:rPr lang="en-US" smtClean="0"/>
              <a:pPr/>
              <a:t>18-Jul-2020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273C7-31CA-457E-B112-72AF5726D426}" type="datetimeFigureOut">
              <a:rPr lang="en-US" smtClean="0"/>
              <a:pPr/>
              <a:t>18-Jul-2020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273C7-31CA-457E-B112-72AF5726D426}" type="datetimeFigureOut">
              <a:rPr lang="en-US" smtClean="0"/>
              <a:pPr/>
              <a:t>18-Jul-2020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3273C7-31CA-457E-B112-72AF5726D426}" type="datetimeFigureOut">
              <a:rPr lang="en-US" smtClean="0"/>
              <a:pPr/>
              <a:t>18-Jul-2020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3273C7-31CA-457E-B112-72AF5726D426}" type="datetimeFigureOut">
              <a:rPr lang="en-US" smtClean="0"/>
              <a:pPr/>
              <a:t>18-Jul-2020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3273C7-31CA-457E-B112-72AF5726D426}" type="datetimeFigureOut">
              <a:rPr lang="en-US" smtClean="0"/>
              <a:pPr/>
              <a:t>18-Jul-2020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3273C7-31CA-457E-B112-72AF5726D426}" type="datetimeFigureOut">
              <a:rPr lang="en-US" smtClean="0"/>
              <a:pPr/>
              <a:t>18-Jul-2020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273C7-31CA-457E-B112-72AF5726D426}" type="datetimeFigureOut">
              <a:rPr lang="en-US" smtClean="0"/>
              <a:pPr/>
              <a:t>18-Jul-2020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273C7-31CA-457E-B112-72AF5726D426}" type="datetimeFigureOut">
              <a:rPr lang="en-US" smtClean="0"/>
              <a:pPr/>
              <a:t>18-Jul-2020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273C7-31CA-457E-B112-72AF5726D426}" type="datetimeFigureOut">
              <a:rPr lang="en-US" smtClean="0"/>
              <a:pPr/>
              <a:t>18-Jul-2020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273C7-31CA-457E-B112-72AF5726D426}" type="datetimeFigureOut">
              <a:rPr lang="en-US" smtClean="0"/>
              <a:pPr/>
              <a:t>18-Jul-2020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C4373-3687-49C4-B875-A49C160A30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dfghh.jpg"/>
          <p:cNvPicPr>
            <a:picLocks noChangeAspect="1"/>
          </p:cNvPicPr>
          <p:nvPr/>
        </p:nvPicPr>
        <p:blipFill>
          <a:blip r:embed="rId2"/>
          <a:stretch>
            <a:fillRect/>
          </a:stretch>
        </p:blipFill>
        <p:spPr>
          <a:xfrm>
            <a:off x="106180" y="107430"/>
            <a:ext cx="8915400" cy="6629400"/>
          </a:xfrm>
          <a:prstGeom prst="rect">
            <a:avLst/>
          </a:prstGeom>
        </p:spPr>
      </p:pic>
      <p:sp>
        <p:nvSpPr>
          <p:cNvPr id="2" name="Title 1"/>
          <p:cNvSpPr>
            <a:spLocks noGrp="1"/>
          </p:cNvSpPr>
          <p:nvPr>
            <p:ph type="ctrTitle"/>
          </p:nvPr>
        </p:nvSpPr>
        <p:spPr>
          <a:xfrm>
            <a:off x="914400" y="2438400"/>
            <a:ext cx="7772400" cy="1470025"/>
          </a:xfrm>
          <a:noFill/>
          <a:ln>
            <a:noFill/>
          </a:ln>
        </p:spPr>
        <p:style>
          <a:lnRef idx="2">
            <a:schemeClr val="accent2"/>
          </a:lnRef>
          <a:fillRef idx="1">
            <a:schemeClr val="lt1"/>
          </a:fillRef>
          <a:effectRef idx="0">
            <a:schemeClr val="accent2"/>
          </a:effectRef>
          <a:fontRef idx="minor">
            <a:schemeClr val="dk1"/>
          </a:fontRef>
        </p:style>
        <p:txBody>
          <a:bodyPr>
            <a:noAutofit/>
          </a:bodyPr>
          <a:lstStyle/>
          <a:p>
            <a:r>
              <a:rPr lang="en-US" sz="13800" b="1" dirty="0" smtClean="0">
                <a:ln w="1905">
                  <a:solidFill>
                    <a:srgbClr val="0070C0"/>
                  </a:solidFill>
                </a:ln>
                <a:solidFill>
                  <a:srgbClr val="FFFF00"/>
                </a:solidFill>
                <a:effectLst>
                  <a:innerShdw blurRad="69850" dist="43180" dir="5400000">
                    <a:srgbClr val="000000">
                      <a:alpha val="65000"/>
                    </a:srgbClr>
                  </a:innerShdw>
                </a:effectLst>
              </a:rPr>
              <a:t>Welcome</a:t>
            </a:r>
            <a:endParaRPr lang="en-US" sz="13800" b="1" dirty="0">
              <a:ln w="1905">
                <a:solidFill>
                  <a:srgbClr val="0070C0"/>
                </a:solidFill>
              </a:ln>
              <a:solidFill>
                <a:srgbClr val="FFFF00"/>
              </a:solidFill>
              <a:effectLst>
                <a:innerShdw blurRad="69850" dist="43180" dir="5400000">
                  <a:srgbClr val="000000">
                    <a:alpha val="65000"/>
                  </a:srgbClr>
                </a:innerShdw>
              </a:effectLst>
            </a:endParaRPr>
          </a:p>
        </p:txBody>
      </p:sp>
      <p:sp>
        <p:nvSpPr>
          <p:cNvPr id="6" name="Rectangle 5"/>
          <p:cNvSpPr/>
          <p:nvPr/>
        </p:nvSpPr>
        <p:spPr>
          <a:xfrm>
            <a:off x="0" y="0"/>
            <a:ext cx="9144000" cy="6858000"/>
          </a:xfrm>
          <a:prstGeom prst="rect">
            <a:avLst/>
          </a:prstGeom>
          <a:noFill/>
          <a:ln w="228600">
            <a:solidFill>
              <a:schemeClr val="accent2">
                <a:lumMod val="60000"/>
                <a:lumOff val="4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afterEffect">
                                  <p:stCondLst>
                                    <p:cond delay="0"/>
                                  </p:stCondLst>
                                  <p:iterate type="lt">
                                    <p:tmPct val="10000"/>
                                  </p:iterate>
                                  <p:childTnLst>
                                    <p:set>
                                      <p:cBhvr override="childStyle">
                                        <p:cTn id="6" dur="1000" autoRev="1" fill="hold"/>
                                        <p:tgtEl>
                                          <p:spTgt spid="2"/>
                                        </p:tgtEl>
                                        <p:attrNameLst>
                                          <p:attrName>style.color</p:attrName>
                                        </p:attrNameLst>
                                      </p:cBhvr>
                                      <p:to>
                                        <p:clrVal>
                                          <a:schemeClr val="accent2"/>
                                        </p:clrVal>
                                      </p:to>
                                    </p:set>
                                    <p:set>
                                      <p:cBhvr>
                                        <p:cTn id="7" dur="1000" autoRev="1" fill="hold"/>
                                        <p:tgtEl>
                                          <p:spTgt spid="2"/>
                                        </p:tgtEl>
                                        <p:attrNameLst>
                                          <p:attrName>fillcolor</p:attrName>
                                        </p:attrNameLst>
                                      </p:cBhvr>
                                      <p:to>
                                        <p:clrVal>
                                          <a:schemeClr val="accent2"/>
                                        </p:clrVal>
                                      </p:to>
                                    </p:set>
                                    <p:set>
                                      <p:cBhvr>
                                        <p:cTn id="8" dur="1000" autoRev="1"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2286000" cy="5334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100" dirty="0" smtClean="0"/>
              <a:t>Read the text</a:t>
            </a:r>
            <a:r>
              <a:rPr lang="en-US" sz="3600" dirty="0" smtClean="0"/>
              <a:t>.</a:t>
            </a:r>
            <a:endParaRPr lang="en-US" sz="3600" dirty="0"/>
          </a:p>
        </p:txBody>
      </p:sp>
      <p:grpSp>
        <p:nvGrpSpPr>
          <p:cNvPr id="6" name="Group 5"/>
          <p:cNvGrpSpPr/>
          <p:nvPr/>
        </p:nvGrpSpPr>
        <p:grpSpPr>
          <a:xfrm>
            <a:off x="381000" y="685800"/>
            <a:ext cx="8458200" cy="5867400"/>
            <a:chOff x="381000" y="990600"/>
            <a:chExt cx="8458200" cy="5562600"/>
          </a:xfrm>
        </p:grpSpPr>
        <p:sp>
          <p:nvSpPr>
            <p:cNvPr id="4" name="TextBox 3"/>
            <p:cNvSpPr txBox="1"/>
            <p:nvPr/>
          </p:nvSpPr>
          <p:spPr>
            <a:xfrm>
              <a:off x="381000" y="4244876"/>
              <a:ext cx="845820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dirty="0" smtClean="0"/>
                <a:t>Paul went to Sundarpur High School to meet the teachers and students  there. He was warmly greeted by all. He quite enjoyed the green coconut drink that was served on his arrival. He gave a short lecture to the students and explained how they would fight against arsenic poisoning. Paul also answered the questions asked by some students. </a:t>
              </a:r>
              <a:endParaRPr lang="en-US" sz="2400" dirty="0"/>
            </a:p>
          </p:txBody>
        </p:sp>
        <p:pic>
          <p:nvPicPr>
            <p:cNvPr id="5" name="Picture 4" descr="vc.jpg"/>
            <p:cNvPicPr>
              <a:picLocks noChangeAspect="1"/>
            </p:cNvPicPr>
            <p:nvPr/>
          </p:nvPicPr>
          <p:blipFill>
            <a:blip r:embed="rId2"/>
            <a:stretch>
              <a:fillRect/>
            </a:stretch>
          </p:blipFill>
          <p:spPr>
            <a:xfrm>
              <a:off x="457200" y="990600"/>
              <a:ext cx="8229600" cy="3153658"/>
            </a:xfrm>
            <a:prstGeom prst="rect">
              <a:avLst/>
            </a:prstGeom>
          </p:spPr>
        </p:pic>
      </p:grpSp>
      <p:sp>
        <p:nvSpPr>
          <p:cNvPr id="7" name="Rectangle 6"/>
          <p:cNvSpPr/>
          <p:nvPr/>
        </p:nvSpPr>
        <p:spPr>
          <a:xfrm>
            <a:off x="0" y="0"/>
            <a:ext cx="9144000" cy="6858000"/>
          </a:xfrm>
          <a:prstGeom prst="rect">
            <a:avLst/>
          </a:prstGeom>
          <a:noFill/>
          <a:ln w="228600">
            <a:solidFill>
              <a:srgbClr val="92D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152400"/>
            <a:ext cx="8988294" cy="6553200"/>
            <a:chOff x="76200" y="152400"/>
            <a:chExt cx="8988294" cy="6553200"/>
          </a:xfrm>
        </p:grpSpPr>
        <p:sp>
          <p:nvSpPr>
            <p:cNvPr id="4" name="TextBox 3"/>
            <p:cNvSpPr txBox="1"/>
            <p:nvPr/>
          </p:nvSpPr>
          <p:spPr>
            <a:xfrm>
              <a:off x="76200" y="3658612"/>
              <a:ext cx="8988294" cy="304698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Times New Roman" pitchFamily="18" charset="0"/>
                  <a:cs typeface="Times New Roman" pitchFamily="18" charset="0"/>
                </a:rPr>
                <a:t>He liked most of the questions. He also took some pictures with the</a:t>
              </a:r>
            </a:p>
            <a:p>
              <a:r>
                <a:rPr lang="en-US" sz="2400" dirty="0" smtClean="0">
                  <a:latin typeface="Times New Roman" pitchFamily="18" charset="0"/>
                  <a:cs typeface="Times New Roman" pitchFamily="18" charset="0"/>
                </a:rPr>
                <a:t> students. He always takes his camera with him. He loves photography.</a:t>
              </a:r>
            </a:p>
            <a:p>
              <a:r>
                <a:rPr lang="en-US" sz="2400" dirty="0" smtClean="0">
                  <a:latin typeface="Times New Roman" pitchFamily="18" charset="0"/>
                  <a:cs typeface="Times New Roman" pitchFamily="18" charset="0"/>
                </a:rPr>
                <a:t>As he was taking leave, all the students followed him up to the school </a:t>
              </a:r>
            </a:p>
            <a:p>
              <a:pPr algn="just"/>
              <a:r>
                <a:rPr lang="en-US" sz="2400" dirty="0" smtClean="0">
                  <a:latin typeface="Times New Roman" pitchFamily="18" charset="0"/>
                  <a:cs typeface="Times New Roman" pitchFamily="18" charset="0"/>
                </a:rPr>
                <a:t>Gate. The teachers wanted to hire a rickshaw for him. He does not like </a:t>
              </a:r>
            </a:p>
            <a:p>
              <a:pPr algn="just"/>
              <a:r>
                <a:rPr lang="en-US" sz="2400" dirty="0" smtClean="0">
                  <a:latin typeface="Times New Roman" pitchFamily="18" charset="0"/>
                  <a:cs typeface="Times New Roman" pitchFamily="18" charset="0"/>
                </a:rPr>
                <a:t>Riding rickshaws. In fact, he hates the idea of sitting while another </a:t>
              </a:r>
            </a:p>
            <a:p>
              <a:pPr algn="just"/>
              <a:r>
                <a:rPr lang="en-US" sz="2400" dirty="0" err="1" smtClean="0">
                  <a:latin typeface="Times New Roman" pitchFamily="18" charset="0"/>
                  <a:cs typeface="Times New Roman" pitchFamily="18" charset="0"/>
                </a:rPr>
                <a:t>personIs</a:t>
              </a:r>
              <a:r>
                <a:rPr lang="en-US" sz="2400" dirty="0" smtClean="0">
                  <a:latin typeface="Times New Roman" pitchFamily="18" charset="0"/>
                  <a:cs typeface="Times New Roman" pitchFamily="18" charset="0"/>
                </a:rPr>
                <a:t> pulling the rickshaw. So, he did not mind walking towards the</a:t>
              </a:r>
            </a:p>
            <a:p>
              <a:pPr algn="just"/>
              <a:r>
                <a:rPr lang="en-US" sz="2400" dirty="0" smtClean="0">
                  <a:latin typeface="Times New Roman" pitchFamily="18" charset="0"/>
                  <a:cs typeface="Times New Roman" pitchFamily="18" charset="0"/>
                </a:rPr>
                <a:t> local Union Council Office. </a:t>
              </a:r>
            </a:p>
            <a:p>
              <a:endParaRPr lang="en-US" sz="2400" dirty="0">
                <a:latin typeface="Times New Roman" pitchFamily="18" charset="0"/>
                <a:cs typeface="Times New Roman" pitchFamily="18" charset="0"/>
              </a:endParaRPr>
            </a:p>
          </p:txBody>
        </p:sp>
        <p:pic>
          <p:nvPicPr>
            <p:cNvPr id="5" name="Picture 4" descr="index.,.jpg"/>
            <p:cNvPicPr>
              <a:picLocks noChangeAspect="1"/>
            </p:cNvPicPr>
            <p:nvPr/>
          </p:nvPicPr>
          <p:blipFill>
            <a:blip r:embed="rId2"/>
            <a:stretch>
              <a:fillRect/>
            </a:stretch>
          </p:blipFill>
          <p:spPr>
            <a:xfrm>
              <a:off x="107430" y="152400"/>
              <a:ext cx="8915400" cy="3429000"/>
            </a:xfrm>
            <a:prstGeom prst="rect">
              <a:avLst/>
            </a:prstGeom>
          </p:spPr>
        </p:pic>
      </p:grpSp>
      <p:sp>
        <p:nvSpPr>
          <p:cNvPr id="7" name="Rectangle 6"/>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2895600" cy="103663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smtClean="0">
                <a:effectLst>
                  <a:outerShdw blurRad="38100" dist="38100" dir="2700000" algn="tl">
                    <a:srgbClr val="000000">
                      <a:alpha val="43137"/>
                    </a:srgbClr>
                  </a:outerShdw>
                </a:effectLst>
              </a:rPr>
              <a:t>Group Work</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286000"/>
            <a:ext cx="8229600" cy="4221163"/>
          </a:xfrm>
        </p:spPr>
        <p:style>
          <a:lnRef idx="2">
            <a:schemeClr val="accent2"/>
          </a:lnRef>
          <a:fillRef idx="1">
            <a:schemeClr val="lt1"/>
          </a:fillRef>
          <a:effectRef idx="0">
            <a:schemeClr val="accent2"/>
          </a:effectRef>
          <a:fontRef idx="minor">
            <a:schemeClr val="dk1"/>
          </a:fontRef>
        </p:style>
        <p:txBody>
          <a:bodyPr>
            <a:normAutofit/>
          </a:bodyPr>
          <a:lstStyle/>
          <a:p>
            <a:pPr>
              <a:buNone/>
            </a:pPr>
            <a:r>
              <a:rPr lang="en-US" sz="2800" dirty="0" smtClean="0"/>
              <a:t>A	: I think, Paul went to Sundarpur High    School to meet the teachers and students of the school.</a:t>
            </a:r>
          </a:p>
          <a:p>
            <a:pPr>
              <a:buNone/>
            </a:pPr>
            <a:r>
              <a:rPr lang="en-US" sz="2800" dirty="0" smtClean="0"/>
              <a:t>B : Is there any other reason behind his visit?</a:t>
            </a:r>
          </a:p>
          <a:p>
            <a:pPr>
              <a:buNone/>
            </a:pPr>
            <a:r>
              <a:rPr lang="en-US" sz="2800" dirty="0" smtClean="0"/>
              <a:t>A : Yes. He wanted to make the students aware of arsenic poisoning. He gave a short lecture on arsenic poisoning.</a:t>
            </a:r>
          </a:p>
          <a:p>
            <a:pPr>
              <a:buNone/>
            </a:pPr>
            <a:r>
              <a:rPr lang="en-US" sz="2800" dirty="0" smtClean="0"/>
              <a:t>B : That’s great!</a:t>
            </a:r>
          </a:p>
        </p:txBody>
      </p:sp>
      <p:pic>
        <p:nvPicPr>
          <p:cNvPr id="4" name="Picture 3" descr="group work.jpg"/>
          <p:cNvPicPr>
            <a:picLocks noChangeAspect="1"/>
          </p:cNvPicPr>
          <p:nvPr/>
        </p:nvPicPr>
        <p:blipFill>
          <a:blip r:embed="rId2" cstate="print"/>
          <a:stretch>
            <a:fillRect/>
          </a:stretch>
        </p:blipFill>
        <p:spPr>
          <a:xfrm>
            <a:off x="6708648" y="0"/>
            <a:ext cx="2282952" cy="1520624"/>
          </a:xfrm>
          <a:prstGeom prst="rect">
            <a:avLst/>
          </a:prstGeom>
        </p:spPr>
      </p:pic>
      <p:sp>
        <p:nvSpPr>
          <p:cNvPr id="5" name="TextBox 4"/>
          <p:cNvSpPr txBox="1"/>
          <p:nvPr/>
        </p:nvSpPr>
        <p:spPr>
          <a:xfrm>
            <a:off x="455950" y="1492770"/>
            <a:ext cx="693545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effectLst>
                  <a:outerShdw blurRad="38100" dist="38100" dir="2700000" algn="tl">
                    <a:srgbClr val="000000">
                      <a:alpha val="43137"/>
                    </a:srgbClr>
                  </a:outerShdw>
                </a:effectLst>
              </a:rPr>
              <a:t> Why did Paul go to Sundarpur High School? </a:t>
            </a:r>
            <a:endParaRPr lang="en-US" sz="2800" b="1" dirty="0">
              <a:effectLst>
                <a:outerShdw blurRad="38100" dist="38100" dir="2700000" algn="tl">
                  <a:srgbClr val="000000">
                    <a:alpha val="43137"/>
                  </a:srgbClr>
                </a:outerShdw>
              </a:effectLst>
            </a:endParaRPr>
          </a:p>
        </p:txBody>
      </p:sp>
      <p:sp>
        <p:nvSpPr>
          <p:cNvPr id="6" name="Rectangle 5"/>
          <p:cNvSpPr/>
          <p:nvPr/>
        </p:nvSpPr>
        <p:spPr>
          <a:xfrm>
            <a:off x="0" y="0"/>
            <a:ext cx="9144000" cy="6858000"/>
          </a:xfrm>
          <a:prstGeom prst="rect">
            <a:avLst/>
          </a:prstGeom>
          <a:noFill/>
          <a:ln w="228600">
            <a:solidFill>
              <a:schemeClr val="accent5">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2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algn="l"/>
            <a:r>
              <a:rPr lang="en-US" sz="4800" b="1" dirty="0" smtClean="0">
                <a:effectLst>
                  <a:outerShdw blurRad="38100" dist="38100" dir="2700000" algn="tl">
                    <a:srgbClr val="000000">
                      <a:alpha val="43137"/>
                    </a:srgbClr>
                  </a:outerShdw>
                </a:effectLst>
              </a:rPr>
              <a:t>Individual Work</a:t>
            </a:r>
            <a:endParaRPr lang="en-US" sz="4800" b="1" dirty="0">
              <a:effectLst>
                <a:outerShdw blurRad="38100" dist="38100" dir="2700000" algn="tl">
                  <a:srgbClr val="000000">
                    <a:alpha val="43137"/>
                  </a:srgbClr>
                </a:outerShdw>
              </a:effectLst>
            </a:endParaRPr>
          </a:p>
        </p:txBody>
      </p:sp>
      <p:sp>
        <p:nvSpPr>
          <p:cNvPr id="5" name="TextBox 4"/>
          <p:cNvSpPr txBox="1"/>
          <p:nvPr/>
        </p:nvSpPr>
        <p:spPr>
          <a:xfrm>
            <a:off x="381000" y="1828800"/>
            <a:ext cx="6943055"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Write your likes and dislikes in the grid below</a:t>
            </a:r>
            <a:endParaRPr lang="en-US" sz="28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533400" y="2667000"/>
            <a:ext cx="3490659"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Things I really like</a:t>
            </a:r>
          </a:p>
          <a:p>
            <a:pPr>
              <a:buFont typeface="Arial" pitchFamily="34" charset="0"/>
              <a:buChar char="•"/>
            </a:pPr>
            <a:r>
              <a:rPr lang="en-US" sz="2400" dirty="0" smtClean="0"/>
              <a:t> …………………………</a:t>
            </a:r>
          </a:p>
          <a:p>
            <a:pPr>
              <a:buFont typeface="Arial" pitchFamily="34" charset="0"/>
              <a:buChar char="•"/>
            </a:pPr>
            <a:r>
              <a:rPr lang="en-US" sz="2400" dirty="0" smtClean="0"/>
              <a:t>………………………….</a:t>
            </a:r>
          </a:p>
          <a:p>
            <a:pPr>
              <a:buFont typeface="Arial" pitchFamily="34" charset="0"/>
              <a:buChar char="•"/>
            </a:pPr>
            <a:r>
              <a:rPr lang="en-US" sz="2400" dirty="0" smtClean="0"/>
              <a:t>…………………………..</a:t>
            </a:r>
            <a:endParaRPr lang="en-US" sz="2400" dirty="0"/>
          </a:p>
        </p:txBody>
      </p:sp>
      <p:sp>
        <p:nvSpPr>
          <p:cNvPr id="9" name="TextBox 8"/>
          <p:cNvSpPr txBox="1"/>
          <p:nvPr/>
        </p:nvSpPr>
        <p:spPr>
          <a:xfrm>
            <a:off x="4800600" y="2667000"/>
            <a:ext cx="3490659"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Things I   like</a:t>
            </a:r>
          </a:p>
          <a:p>
            <a:pPr>
              <a:buFont typeface="Arial" pitchFamily="34" charset="0"/>
              <a:buChar char="•"/>
            </a:pPr>
            <a:r>
              <a:rPr lang="en-US" sz="2400" dirty="0" smtClean="0"/>
              <a:t> …………………………</a:t>
            </a:r>
          </a:p>
          <a:p>
            <a:pPr>
              <a:buFont typeface="Arial" pitchFamily="34" charset="0"/>
              <a:buChar char="•"/>
            </a:pPr>
            <a:r>
              <a:rPr lang="en-US" sz="2400" dirty="0" smtClean="0"/>
              <a:t>………………………….</a:t>
            </a:r>
          </a:p>
          <a:p>
            <a:pPr>
              <a:buFont typeface="Arial" pitchFamily="34" charset="0"/>
              <a:buChar char="•"/>
            </a:pPr>
            <a:r>
              <a:rPr lang="en-US" sz="2400" dirty="0" smtClean="0"/>
              <a:t>…………………………..</a:t>
            </a:r>
            <a:endParaRPr lang="en-US" sz="2400" dirty="0"/>
          </a:p>
        </p:txBody>
      </p:sp>
      <p:sp>
        <p:nvSpPr>
          <p:cNvPr id="10" name="TextBox 9"/>
          <p:cNvSpPr txBox="1"/>
          <p:nvPr/>
        </p:nvSpPr>
        <p:spPr>
          <a:xfrm>
            <a:off x="457200" y="4648200"/>
            <a:ext cx="3490659"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Things I dislike</a:t>
            </a:r>
          </a:p>
          <a:p>
            <a:pPr>
              <a:buFont typeface="Arial" pitchFamily="34" charset="0"/>
              <a:buChar char="•"/>
            </a:pPr>
            <a:r>
              <a:rPr lang="en-US" sz="2400" dirty="0" smtClean="0"/>
              <a:t> …………………………</a:t>
            </a:r>
          </a:p>
          <a:p>
            <a:pPr>
              <a:buFont typeface="Arial" pitchFamily="34" charset="0"/>
              <a:buChar char="•"/>
            </a:pPr>
            <a:r>
              <a:rPr lang="en-US" sz="2400" dirty="0" smtClean="0"/>
              <a:t>………………………….</a:t>
            </a:r>
          </a:p>
          <a:p>
            <a:pPr>
              <a:buFont typeface="Arial" pitchFamily="34" charset="0"/>
              <a:buChar char="•"/>
            </a:pPr>
            <a:r>
              <a:rPr lang="en-US" sz="2400" dirty="0" smtClean="0"/>
              <a:t>…………………………..</a:t>
            </a:r>
            <a:endParaRPr lang="en-US" sz="2400" dirty="0"/>
          </a:p>
        </p:txBody>
      </p:sp>
      <p:sp>
        <p:nvSpPr>
          <p:cNvPr id="11" name="TextBox 10"/>
          <p:cNvSpPr txBox="1"/>
          <p:nvPr/>
        </p:nvSpPr>
        <p:spPr>
          <a:xfrm>
            <a:off x="4724400" y="4648200"/>
            <a:ext cx="37338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Things I really dislike</a:t>
            </a:r>
          </a:p>
          <a:p>
            <a:pPr>
              <a:buFont typeface="Arial" pitchFamily="34" charset="0"/>
              <a:buChar char="•"/>
            </a:pPr>
            <a:r>
              <a:rPr lang="en-US" sz="2400" dirty="0" smtClean="0"/>
              <a:t> …………………………</a:t>
            </a:r>
          </a:p>
          <a:p>
            <a:pPr>
              <a:buFont typeface="Arial" pitchFamily="34" charset="0"/>
              <a:buChar char="•"/>
            </a:pPr>
            <a:r>
              <a:rPr lang="en-US" sz="2400" dirty="0" smtClean="0"/>
              <a:t>………………………….</a:t>
            </a:r>
          </a:p>
          <a:p>
            <a:pPr>
              <a:buFont typeface="Arial" pitchFamily="34" charset="0"/>
              <a:buChar char="•"/>
            </a:pPr>
            <a:r>
              <a:rPr lang="en-US" sz="2400" dirty="0" smtClean="0"/>
              <a:t>…………………………..</a:t>
            </a:r>
            <a:endParaRPr lang="en-US" sz="2400" dirty="0"/>
          </a:p>
        </p:txBody>
      </p:sp>
      <p:pic>
        <p:nvPicPr>
          <p:cNvPr id="12" name="Picture 11" descr="fdjkdfjdlfjdaskf.jpg"/>
          <p:cNvPicPr>
            <a:picLocks noChangeAspect="1"/>
          </p:cNvPicPr>
          <p:nvPr/>
        </p:nvPicPr>
        <p:blipFill>
          <a:blip r:embed="rId2"/>
          <a:stretch>
            <a:fillRect/>
          </a:stretch>
        </p:blipFill>
        <p:spPr>
          <a:xfrm>
            <a:off x="6172200" y="0"/>
            <a:ext cx="2219325" cy="1755733"/>
          </a:xfrm>
          <a:prstGeom prst="rect">
            <a:avLst/>
          </a:prstGeom>
        </p:spPr>
      </p:pic>
      <p:sp>
        <p:nvSpPr>
          <p:cNvPr id="13" name="Rectangle 12"/>
          <p:cNvSpPr/>
          <p:nvPr/>
        </p:nvSpPr>
        <p:spPr>
          <a:xfrm>
            <a:off x="0" y="0"/>
            <a:ext cx="9144000" cy="6858000"/>
          </a:xfrm>
          <a:prstGeom prst="rect">
            <a:avLst/>
          </a:prstGeom>
          <a:noFill/>
          <a:ln w="228600">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800" decel="100000"/>
                                        <p:tgtEl>
                                          <p:spTgt spid="5"/>
                                        </p:tgtEl>
                                      </p:cBhvr>
                                    </p:animEffect>
                                    <p:anim calcmode="lin" valueType="num">
                                      <p:cBhvr>
                                        <p:cTn id="20" dur="800" decel="100000" fill="hold"/>
                                        <p:tgtEl>
                                          <p:spTgt spid="5"/>
                                        </p:tgtEl>
                                        <p:attrNameLst>
                                          <p:attrName>style.rotation</p:attrName>
                                        </p:attrNameLst>
                                      </p:cBhvr>
                                      <p:tavLst>
                                        <p:tav tm="0">
                                          <p:val>
                                            <p:fltVal val="-90"/>
                                          </p:val>
                                        </p:tav>
                                        <p:tav tm="100000">
                                          <p:val>
                                            <p:fltVal val="0"/>
                                          </p:val>
                                        </p:tav>
                                      </p:tavLst>
                                    </p:anim>
                                    <p:anim calcmode="lin" valueType="num">
                                      <p:cBhvr>
                                        <p:cTn id="21" dur="800" decel="100000" fill="hold"/>
                                        <p:tgtEl>
                                          <p:spTgt spid="5"/>
                                        </p:tgtEl>
                                        <p:attrNameLst>
                                          <p:attrName>ppt_x</p:attrName>
                                        </p:attrNameLst>
                                      </p:cBhvr>
                                      <p:tavLst>
                                        <p:tav tm="0">
                                          <p:val>
                                            <p:strVal val="#ppt_x+0.4"/>
                                          </p:val>
                                        </p:tav>
                                        <p:tav tm="100000">
                                          <p:val>
                                            <p:strVal val="#ppt_x-0.05"/>
                                          </p:val>
                                        </p:tav>
                                      </p:tavLst>
                                    </p:anim>
                                    <p:anim calcmode="lin" valueType="num">
                                      <p:cBhvr>
                                        <p:cTn id="22" dur="800" decel="100000" fill="hold"/>
                                        <p:tgtEl>
                                          <p:spTgt spid="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ox(in)">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229600" cy="4525963"/>
          </a:xfrm>
        </p:spPr>
        <p:txBody>
          <a:bodyPr>
            <a:normAutofit lnSpcReduction="10000"/>
          </a:bodyPr>
          <a:lstStyle/>
          <a:p>
            <a:pPr>
              <a:buNone/>
            </a:pPr>
            <a:r>
              <a:rPr lang="en-US" b="1" dirty="0" smtClean="0">
                <a:solidFill>
                  <a:srgbClr val="FF0000"/>
                </a:solidFill>
                <a:effectLst>
                  <a:outerShdw blurRad="38100" dist="38100" dir="2700000" algn="tl">
                    <a:srgbClr val="000000">
                      <a:alpha val="43137"/>
                    </a:srgbClr>
                  </a:outerShdw>
                </a:effectLst>
              </a:rPr>
              <a:t>Things I really like : </a:t>
            </a:r>
          </a:p>
          <a:p>
            <a:r>
              <a:rPr lang="en-US" dirty="0" smtClean="0"/>
              <a:t>I really like to read novels</a:t>
            </a:r>
          </a:p>
          <a:p>
            <a:r>
              <a:rPr lang="en-US" dirty="0" smtClean="0"/>
              <a:t>I really like to play crickets</a:t>
            </a:r>
          </a:p>
          <a:p>
            <a:r>
              <a:rPr lang="en-US" dirty="0" smtClean="0"/>
              <a:t>I really like to travel </a:t>
            </a:r>
          </a:p>
          <a:p>
            <a:pPr>
              <a:buNone/>
            </a:pPr>
            <a:r>
              <a:rPr lang="en-US" b="1" dirty="0" smtClean="0">
                <a:solidFill>
                  <a:srgbClr val="FF0000"/>
                </a:solidFill>
                <a:effectLst>
                  <a:outerShdw blurRad="38100" dist="38100" dir="2700000" algn="tl">
                    <a:srgbClr val="000000">
                      <a:alpha val="43137"/>
                    </a:srgbClr>
                  </a:outerShdw>
                </a:effectLst>
              </a:rPr>
              <a:t>Things I like : </a:t>
            </a:r>
          </a:p>
          <a:p>
            <a:pPr>
              <a:buNone/>
            </a:pPr>
            <a:r>
              <a:rPr lang="en-US" dirty="0" smtClean="0"/>
              <a:t>I like to read poems</a:t>
            </a:r>
          </a:p>
          <a:p>
            <a:pPr>
              <a:buNone/>
            </a:pPr>
            <a:r>
              <a:rPr lang="en-US" dirty="0" smtClean="0"/>
              <a:t>I like to walk in the morning</a:t>
            </a:r>
          </a:p>
          <a:p>
            <a:pPr>
              <a:buNone/>
            </a:pPr>
            <a:r>
              <a:rPr lang="en-US" dirty="0" smtClean="0"/>
              <a:t>I like to play chess</a:t>
            </a:r>
          </a:p>
        </p:txBody>
      </p:sp>
      <p:pic>
        <p:nvPicPr>
          <p:cNvPr id="5" name="Picture 4" descr="indexlo.jpg"/>
          <p:cNvPicPr>
            <a:picLocks noChangeAspect="1"/>
          </p:cNvPicPr>
          <p:nvPr/>
        </p:nvPicPr>
        <p:blipFill>
          <a:blip r:embed="rId2"/>
          <a:stretch>
            <a:fillRect/>
          </a:stretch>
        </p:blipFill>
        <p:spPr>
          <a:xfrm>
            <a:off x="5638800" y="685800"/>
            <a:ext cx="3326544" cy="4724400"/>
          </a:xfrm>
          <a:prstGeom prst="rect">
            <a:avLst/>
          </a:prstGeom>
          <a:ln>
            <a:noFill/>
          </a:ln>
          <a:effectLst>
            <a:softEdge rad="112500"/>
          </a:effectLst>
        </p:spPr>
      </p:pic>
      <p:sp>
        <p:nvSpPr>
          <p:cNvPr id="6" name="Rectangle 5"/>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p:cTn id="1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5" end="5"/>
                                            </p:txEl>
                                          </p:spTgt>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6" end="6"/>
                                            </p:txEl>
                                          </p:spTgt>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p:cTn id="2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229600" cy="4525963"/>
          </a:xfrm>
        </p:spPr>
        <p:txBody>
          <a:bodyPr>
            <a:normAutofit lnSpcReduction="10000"/>
          </a:bodyPr>
          <a:lstStyle/>
          <a:p>
            <a:r>
              <a:rPr lang="en-US" b="1" dirty="0" smtClean="0">
                <a:solidFill>
                  <a:srgbClr val="FF0000"/>
                </a:solidFill>
                <a:effectLst>
                  <a:outerShdw blurRad="38100" dist="38100" dir="2700000" algn="tl">
                    <a:srgbClr val="000000">
                      <a:alpha val="43137"/>
                    </a:srgbClr>
                  </a:outerShdw>
                </a:effectLst>
              </a:rPr>
              <a:t>Things I dislike : </a:t>
            </a:r>
          </a:p>
          <a:p>
            <a:r>
              <a:rPr lang="en-US" dirty="0" smtClean="0"/>
              <a:t>I dislike wasting time.</a:t>
            </a:r>
          </a:p>
          <a:p>
            <a:r>
              <a:rPr lang="en-US" dirty="0" smtClean="0"/>
              <a:t>I dislike sound pollution</a:t>
            </a:r>
          </a:p>
          <a:p>
            <a:r>
              <a:rPr lang="en-US" dirty="0" smtClean="0"/>
              <a:t>I dislike classical music</a:t>
            </a:r>
          </a:p>
          <a:p>
            <a:pPr>
              <a:buNone/>
            </a:pPr>
            <a:r>
              <a:rPr lang="en-US" b="1" dirty="0" smtClean="0">
                <a:solidFill>
                  <a:srgbClr val="FF0000"/>
                </a:solidFill>
                <a:effectLst>
                  <a:outerShdw blurRad="38100" dist="38100" dir="2700000" algn="tl">
                    <a:srgbClr val="000000">
                      <a:alpha val="43137"/>
                    </a:srgbClr>
                  </a:outerShdw>
                </a:effectLst>
              </a:rPr>
              <a:t>Things I really dislike : </a:t>
            </a:r>
          </a:p>
          <a:p>
            <a:r>
              <a:rPr lang="en-US" dirty="0" smtClean="0"/>
              <a:t>I really dislike bad people</a:t>
            </a:r>
          </a:p>
          <a:p>
            <a:r>
              <a:rPr lang="en-US" dirty="0" smtClean="0"/>
              <a:t>I really dislike lies</a:t>
            </a:r>
          </a:p>
          <a:p>
            <a:r>
              <a:rPr lang="en-US" dirty="0" smtClean="0"/>
              <a:t>I really dislike waking up late. </a:t>
            </a:r>
          </a:p>
          <a:p>
            <a:pPr>
              <a:buNone/>
            </a:pPr>
            <a:endParaRPr lang="en-US" dirty="0"/>
          </a:p>
        </p:txBody>
      </p:sp>
      <p:pic>
        <p:nvPicPr>
          <p:cNvPr id="4" name="Picture 3" descr="stock-vector-businessman-to-call-by-late-riser-222293875.jpg"/>
          <p:cNvPicPr>
            <a:picLocks noChangeAspect="1"/>
          </p:cNvPicPr>
          <p:nvPr/>
        </p:nvPicPr>
        <p:blipFill>
          <a:blip r:embed="rId2" cstate="print"/>
          <a:srcRect b="6250"/>
          <a:stretch>
            <a:fillRect/>
          </a:stretch>
        </p:blipFill>
        <p:spPr>
          <a:xfrm>
            <a:off x="5029200" y="0"/>
            <a:ext cx="4005943" cy="4572000"/>
          </a:xfrm>
          <a:prstGeom prst="rect">
            <a:avLst/>
          </a:prstGeom>
        </p:spPr>
      </p:pic>
      <p:sp>
        <p:nvSpPr>
          <p:cNvPr id="5" name="Rectangle 4"/>
          <p:cNvSpPr/>
          <p:nvPr/>
        </p:nvSpPr>
        <p:spPr>
          <a:xfrm>
            <a:off x="0" y="0"/>
            <a:ext cx="9144000" cy="6858000"/>
          </a:xfrm>
          <a:prstGeom prst="rect">
            <a:avLst/>
          </a:prstGeom>
          <a:noFill/>
          <a:ln w="228600">
            <a:solidFill>
              <a:schemeClr val="accent5">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p:cTn id="1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5" end="5"/>
                                            </p:txEl>
                                          </p:spTgt>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6" end="6"/>
                                            </p:txEl>
                                          </p:spTgt>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p:cTn id="2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9600" y="1981200"/>
            <a:ext cx="655320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rPr>
              <a:t>Individual Work</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819400"/>
            <a:ext cx="8229600" cy="2514600"/>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r>
              <a:rPr lang="en-US" dirty="0" smtClean="0"/>
              <a:t>Paul is a _____ volunteer. He ______ the school in order to _______ the students how to _______ against arsenic. He did not ________ walking towards the local Union office </a:t>
            </a:r>
            <a:endParaRPr lang="en-US" dirty="0"/>
          </a:p>
        </p:txBody>
      </p:sp>
      <p:sp>
        <p:nvSpPr>
          <p:cNvPr id="5" name="TextBox 4"/>
          <p:cNvSpPr txBox="1"/>
          <p:nvPr/>
        </p:nvSpPr>
        <p:spPr>
          <a:xfrm>
            <a:off x="826616" y="1981200"/>
            <a:ext cx="642484" cy="523220"/>
          </a:xfrm>
          <a:prstGeom prst="rect">
            <a:avLst/>
          </a:prstGeom>
          <a:noFill/>
        </p:spPr>
        <p:txBody>
          <a:bodyPr wrap="none" rtlCol="0">
            <a:spAutoFit/>
          </a:bodyPr>
          <a:lstStyle/>
          <a:p>
            <a:r>
              <a:rPr lang="en-US" sz="2800" dirty="0" smtClean="0"/>
              <a:t>tell</a:t>
            </a:r>
            <a:endParaRPr lang="en-US" sz="2800" dirty="0"/>
          </a:p>
        </p:txBody>
      </p:sp>
      <p:sp>
        <p:nvSpPr>
          <p:cNvPr id="6" name="TextBox 5"/>
          <p:cNvSpPr txBox="1"/>
          <p:nvPr/>
        </p:nvSpPr>
        <p:spPr>
          <a:xfrm>
            <a:off x="1741016" y="1981200"/>
            <a:ext cx="931665" cy="523220"/>
          </a:xfrm>
          <a:prstGeom prst="rect">
            <a:avLst/>
          </a:prstGeom>
          <a:noFill/>
        </p:spPr>
        <p:txBody>
          <a:bodyPr wrap="none" rtlCol="0">
            <a:spAutoFit/>
          </a:bodyPr>
          <a:lstStyle/>
          <a:p>
            <a:r>
              <a:rPr lang="en-US" sz="2800" dirty="0" smtClean="0"/>
              <a:t>mind</a:t>
            </a:r>
            <a:endParaRPr lang="en-US" sz="2800" dirty="0"/>
          </a:p>
        </p:txBody>
      </p:sp>
      <p:sp>
        <p:nvSpPr>
          <p:cNvPr id="7" name="TextBox 6"/>
          <p:cNvSpPr txBox="1"/>
          <p:nvPr/>
        </p:nvSpPr>
        <p:spPr>
          <a:xfrm>
            <a:off x="2960216" y="1981200"/>
            <a:ext cx="1078116" cy="523220"/>
          </a:xfrm>
          <a:prstGeom prst="rect">
            <a:avLst/>
          </a:prstGeom>
          <a:noFill/>
        </p:spPr>
        <p:txBody>
          <a:bodyPr wrap="none" rtlCol="0">
            <a:spAutoFit/>
          </a:bodyPr>
          <a:lstStyle/>
          <a:p>
            <a:r>
              <a:rPr lang="en-US" sz="2800" dirty="0" smtClean="0"/>
              <a:t>young</a:t>
            </a:r>
            <a:endParaRPr lang="en-US" sz="2800" dirty="0"/>
          </a:p>
        </p:txBody>
      </p:sp>
      <p:sp>
        <p:nvSpPr>
          <p:cNvPr id="8" name="TextBox 7"/>
          <p:cNvSpPr txBox="1"/>
          <p:nvPr/>
        </p:nvSpPr>
        <p:spPr>
          <a:xfrm>
            <a:off x="4484216" y="1981200"/>
            <a:ext cx="1258037" cy="523220"/>
          </a:xfrm>
          <a:prstGeom prst="rect">
            <a:avLst/>
          </a:prstGeom>
          <a:noFill/>
        </p:spPr>
        <p:txBody>
          <a:bodyPr wrap="none" rtlCol="0">
            <a:spAutoFit/>
          </a:bodyPr>
          <a:lstStyle/>
          <a:p>
            <a:r>
              <a:rPr lang="en-US" sz="2800" dirty="0" smtClean="0"/>
              <a:t>visited </a:t>
            </a:r>
            <a:endParaRPr lang="en-US" sz="2800" dirty="0"/>
          </a:p>
        </p:txBody>
      </p:sp>
      <p:sp>
        <p:nvSpPr>
          <p:cNvPr id="9" name="TextBox 8"/>
          <p:cNvSpPr txBox="1"/>
          <p:nvPr/>
        </p:nvSpPr>
        <p:spPr>
          <a:xfrm>
            <a:off x="6236816" y="1981200"/>
            <a:ext cx="849784" cy="523220"/>
          </a:xfrm>
          <a:prstGeom prst="rect">
            <a:avLst/>
          </a:prstGeom>
          <a:noFill/>
        </p:spPr>
        <p:txBody>
          <a:bodyPr wrap="none" rtlCol="0">
            <a:spAutoFit/>
          </a:bodyPr>
          <a:lstStyle/>
          <a:p>
            <a:r>
              <a:rPr lang="en-US" sz="2800" dirty="0" smtClean="0"/>
              <a:t>fight</a:t>
            </a:r>
            <a:endParaRPr lang="en-US" sz="2800" dirty="0"/>
          </a:p>
        </p:txBody>
      </p:sp>
      <p:pic>
        <p:nvPicPr>
          <p:cNvPr id="11" name="Picture 10" descr="fdjkdfjdlfjdaskf.jpg"/>
          <p:cNvPicPr>
            <a:picLocks noChangeAspect="1"/>
          </p:cNvPicPr>
          <p:nvPr/>
        </p:nvPicPr>
        <p:blipFill>
          <a:blip r:embed="rId2"/>
          <a:stretch>
            <a:fillRect/>
          </a:stretch>
        </p:blipFill>
        <p:spPr>
          <a:xfrm>
            <a:off x="7000875" y="0"/>
            <a:ext cx="2143125" cy="1695450"/>
          </a:xfrm>
          <a:prstGeom prst="rect">
            <a:avLst/>
          </a:prstGeom>
        </p:spPr>
      </p:pic>
      <p:sp>
        <p:nvSpPr>
          <p:cNvPr id="12" name="Rectangle 11"/>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1.11111E-6 4.79769E-6 L -0.03264 0.11722 " pathEditMode="relative" rAng="0" ptsTypes="AA">
                                      <p:cBhvr>
                                        <p:cTn id="18" dur="2000" fill="hold"/>
                                        <p:tgtEl>
                                          <p:spTgt spid="7"/>
                                        </p:tgtEl>
                                        <p:attrNameLst>
                                          <p:attrName>ppt_x</p:attrName>
                                          <p:attrName>ppt_y</p:attrName>
                                        </p:attrNameLst>
                                      </p:cBhvr>
                                      <p:rCtr x="-16" y="58"/>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1.38889E-6 4.79769E-6 L 0.23247 0.11722 " pathEditMode="relative" rAng="0" ptsTypes="AA">
                                      <p:cBhvr>
                                        <p:cTn id="22" dur="2000" fill="hold"/>
                                        <p:tgtEl>
                                          <p:spTgt spid="8"/>
                                        </p:tgtEl>
                                        <p:attrNameLst>
                                          <p:attrName>ppt_x</p:attrName>
                                          <p:attrName>ppt_y</p:attrName>
                                        </p:attrNameLst>
                                      </p:cBhvr>
                                      <p:rCtr x="116" y="58"/>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8.33333E-7 4.79769E-6 L 0.39115 0.18381 " pathEditMode="relative" rAng="0" ptsTypes="AA">
                                      <p:cBhvr>
                                        <p:cTn id="26" dur="2000" fill="hold"/>
                                        <p:tgtEl>
                                          <p:spTgt spid="5"/>
                                        </p:tgtEl>
                                        <p:attrNameLst>
                                          <p:attrName>ppt_x</p:attrName>
                                          <p:attrName>ppt_y</p:attrName>
                                        </p:attrNameLst>
                                      </p:cBhvr>
                                      <p:rCtr x="195" y="9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22222E-6 4.79769E-6 L -0.49514 0.2504 " pathEditMode="relative" rAng="0" ptsTypes="AA">
                                      <p:cBhvr>
                                        <p:cTn id="30" dur="2000" fill="hold"/>
                                        <p:tgtEl>
                                          <p:spTgt spid="9"/>
                                        </p:tgtEl>
                                        <p:attrNameLst>
                                          <p:attrName>ppt_x</p:attrName>
                                          <p:attrName>ppt_y</p:attrName>
                                        </p:attrNameLst>
                                      </p:cBhvr>
                                      <p:rCtr x="-248" y="12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5.55556E-7 4.79769E-6 L -0.04132 0.31699 " pathEditMode="relative" rAng="0" ptsTypes="AA">
                                      <p:cBhvr>
                                        <p:cTn id="34" dur="2000" fill="hold"/>
                                        <p:tgtEl>
                                          <p:spTgt spid="6"/>
                                        </p:tgtEl>
                                        <p:attrNameLst>
                                          <p:attrName>ppt_x</p:attrName>
                                          <p:attrName>ppt_y</p:attrName>
                                        </p:attrNameLst>
                                      </p:cBhvr>
                                      <p:rCtr x="-21" y="1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a:bodyPr>
          <a:lstStyle/>
          <a:p>
            <a:pPr algn="l"/>
            <a:r>
              <a:rPr lang="en-US" sz="5400" b="1" dirty="0" smtClean="0">
                <a:solidFill>
                  <a:srgbClr val="FF0000"/>
                </a:solidFill>
                <a:effectLst>
                  <a:outerShdw blurRad="38100" dist="38100" dir="2700000" algn="tl">
                    <a:srgbClr val="000000">
                      <a:alpha val="43137"/>
                    </a:srgbClr>
                  </a:outerShdw>
                </a:effectLst>
              </a:rPr>
              <a:t>Evaluation</a:t>
            </a:r>
            <a:endParaRPr lang="en-US"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743200"/>
            <a:ext cx="8458200" cy="1981200"/>
          </a:xfrm>
        </p:spPr>
        <p:txBody>
          <a:bodyPr/>
          <a:lstStyle/>
          <a:p>
            <a:pPr marL="514350" indent="-514350">
              <a:buAutoNum type="arabicPeriod"/>
            </a:pPr>
            <a:r>
              <a:rPr lang="en-US" dirty="0" smtClean="0">
                <a:solidFill>
                  <a:srgbClr val="7030A0"/>
                </a:solidFill>
                <a:effectLst>
                  <a:outerShdw blurRad="38100" dist="38100" dir="2700000" algn="tl">
                    <a:srgbClr val="000000">
                      <a:alpha val="43137"/>
                    </a:srgbClr>
                  </a:outerShdw>
                </a:effectLst>
              </a:rPr>
              <a:t>How was Paul entertained at the school?</a:t>
            </a:r>
          </a:p>
          <a:p>
            <a:pPr marL="514350" indent="-514350">
              <a:buAutoNum type="arabicPeriod"/>
            </a:pPr>
            <a:r>
              <a:rPr lang="en-US" dirty="0" smtClean="0">
                <a:solidFill>
                  <a:srgbClr val="7030A0"/>
                </a:solidFill>
                <a:effectLst>
                  <a:outerShdw blurRad="38100" dist="38100" dir="2700000" algn="tl">
                    <a:srgbClr val="000000">
                      <a:alpha val="43137"/>
                    </a:srgbClr>
                  </a:outerShdw>
                </a:effectLst>
              </a:rPr>
              <a:t>What did Paul talk about?</a:t>
            </a:r>
          </a:p>
          <a:p>
            <a:pPr marL="514350" indent="-514350">
              <a:buAutoNum type="arabicPeriod"/>
            </a:pPr>
            <a:r>
              <a:rPr lang="en-US" dirty="0" smtClean="0">
                <a:solidFill>
                  <a:srgbClr val="7030A0"/>
                </a:solidFill>
                <a:effectLst>
                  <a:outerShdw blurRad="38100" dist="38100" dir="2700000" algn="tl">
                    <a:srgbClr val="000000">
                      <a:alpha val="43137"/>
                    </a:srgbClr>
                  </a:outerShdw>
                </a:effectLst>
              </a:rPr>
              <a:t>Why doesn’t Paul like riding rickshaw?</a:t>
            </a:r>
          </a:p>
          <a:p>
            <a:pPr marL="514350" indent="-514350">
              <a:buNone/>
            </a:pPr>
            <a:endParaRPr lang="en-US" dirty="0" smtClean="0">
              <a:solidFill>
                <a:srgbClr val="7030A0"/>
              </a:solidFill>
              <a:effectLst>
                <a:outerShdw blurRad="38100" dist="38100" dir="2700000" algn="tl">
                  <a:srgbClr val="000000">
                    <a:alpha val="43137"/>
                  </a:srgbClr>
                </a:outerShdw>
              </a:effectLst>
            </a:endParaRPr>
          </a:p>
        </p:txBody>
      </p:sp>
      <p:pic>
        <p:nvPicPr>
          <p:cNvPr id="5" name="Picture 4" descr="concentrade.jpg"/>
          <p:cNvPicPr>
            <a:picLocks noChangeAspect="1"/>
          </p:cNvPicPr>
          <p:nvPr/>
        </p:nvPicPr>
        <p:blipFill>
          <a:blip r:embed="rId3"/>
          <a:stretch>
            <a:fillRect/>
          </a:stretch>
        </p:blipFill>
        <p:spPr>
          <a:xfrm>
            <a:off x="5486400" y="381000"/>
            <a:ext cx="3276600" cy="1965960"/>
          </a:xfrm>
          <a:prstGeom prst="rect">
            <a:avLst/>
          </a:prstGeom>
          <a:ln>
            <a:noFill/>
          </a:ln>
          <a:effectLst>
            <a:softEdge rad="112500"/>
          </a:effectLst>
        </p:spPr>
      </p:pic>
      <p:sp>
        <p:nvSpPr>
          <p:cNvPr id="6" name="Rectangle 5"/>
          <p:cNvSpPr/>
          <p:nvPr/>
        </p:nvSpPr>
        <p:spPr>
          <a:xfrm>
            <a:off x="0" y="0"/>
            <a:ext cx="9144000" cy="6858000"/>
          </a:xfrm>
          <a:prstGeom prst="rect">
            <a:avLst/>
          </a:prstGeom>
          <a:noFill/>
          <a:ln w="228600">
            <a:solidFill>
              <a:srgbClr val="0070C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86200"/>
            <a:ext cx="8229600" cy="2514600"/>
          </a:xfrm>
        </p:spPr>
        <p:txBody>
          <a:bodyPr/>
          <a:lstStyle/>
          <a:p>
            <a:pPr marL="514350" indent="-514350">
              <a:buAutoNum type="arabicPeriod"/>
            </a:pPr>
            <a:r>
              <a:rPr lang="en-US" dirty="0" smtClean="0">
                <a:effectLst>
                  <a:outerShdw blurRad="38100" dist="38100" dir="2700000" algn="tl">
                    <a:srgbClr val="000000">
                      <a:alpha val="43137"/>
                    </a:srgbClr>
                  </a:outerShdw>
                </a:effectLst>
              </a:rPr>
              <a:t>Paul was entertained with a green coconut.</a:t>
            </a:r>
          </a:p>
          <a:p>
            <a:pPr marL="514350" indent="-514350">
              <a:buAutoNum type="arabicPeriod"/>
            </a:pPr>
            <a:r>
              <a:rPr lang="en-US" dirty="0" smtClean="0">
                <a:effectLst>
                  <a:outerShdw blurRad="38100" dist="38100" dir="2700000" algn="tl">
                    <a:srgbClr val="000000">
                      <a:alpha val="43137"/>
                    </a:srgbClr>
                  </a:outerShdw>
                </a:effectLst>
              </a:rPr>
              <a:t>Paul talked about arsenic poisoning.</a:t>
            </a:r>
          </a:p>
          <a:p>
            <a:pPr marL="514350" indent="-514350">
              <a:buAutoNum type="arabicPeriod"/>
            </a:pPr>
            <a:r>
              <a:rPr lang="en-US" dirty="0" smtClean="0">
                <a:effectLst>
                  <a:outerShdw blurRad="38100" dist="38100" dir="2700000" algn="tl">
                    <a:srgbClr val="000000">
                      <a:alpha val="43137"/>
                    </a:srgbClr>
                  </a:outerShdw>
                </a:effectLst>
              </a:rPr>
              <a:t>He dislikes the idea of sitting idle while another person is pulling the rickshaw. </a:t>
            </a:r>
            <a:endParaRPr lang="en-US" dirty="0">
              <a:effectLst>
                <a:outerShdw blurRad="38100" dist="38100" dir="2700000" algn="tl">
                  <a:srgbClr val="000000">
                    <a:alpha val="43137"/>
                  </a:srgbClr>
                </a:outerShdw>
              </a:effectLst>
            </a:endParaRPr>
          </a:p>
        </p:txBody>
      </p:sp>
      <p:sp>
        <p:nvSpPr>
          <p:cNvPr id="4" name="Content Placeholder 2"/>
          <p:cNvSpPr txBox="1">
            <a:spLocks/>
          </p:cNvSpPr>
          <p:nvPr/>
        </p:nvSpPr>
        <p:spPr>
          <a:xfrm>
            <a:off x="381000" y="1905000"/>
            <a:ext cx="8458200" cy="19812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How was Paul entertained at the school?</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What did Paul talk about?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Why doesn’t Paul like riding rickshaw?</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endParaRPr>
          </a:p>
        </p:txBody>
      </p:sp>
      <p:pic>
        <p:nvPicPr>
          <p:cNvPr id="5" name="Picture 4" descr="indexvcx.jpg"/>
          <p:cNvPicPr>
            <a:picLocks noChangeAspect="1"/>
          </p:cNvPicPr>
          <p:nvPr/>
        </p:nvPicPr>
        <p:blipFill>
          <a:blip r:embed="rId3"/>
          <a:stretch>
            <a:fillRect/>
          </a:stretch>
        </p:blipFill>
        <p:spPr>
          <a:xfrm>
            <a:off x="304800" y="76200"/>
            <a:ext cx="1943100" cy="1753730"/>
          </a:xfrm>
          <a:prstGeom prst="rect">
            <a:avLst/>
          </a:prstGeom>
          <a:ln>
            <a:noFill/>
          </a:ln>
          <a:effectLst>
            <a:softEdge rad="112500"/>
          </a:effectLst>
        </p:spPr>
      </p:pic>
      <p:sp>
        <p:nvSpPr>
          <p:cNvPr id="6" name="Rectangle 5"/>
          <p:cNvSpPr/>
          <p:nvPr/>
        </p:nvSpPr>
        <p:spPr>
          <a:xfrm>
            <a:off x="0" y="0"/>
            <a:ext cx="9144000" cy="6858000"/>
          </a:xfrm>
          <a:prstGeom prst="rect">
            <a:avLst/>
          </a:prstGeom>
          <a:noFill/>
          <a:ln w="228600">
            <a:solidFill>
              <a:schemeClr val="accent5">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Content Placeholder 3" descr="homework.png"/>
          <p:cNvPicPr>
            <a:picLocks noGrp="1" noChangeAspect="1"/>
          </p:cNvPicPr>
          <p:nvPr>
            <p:ph idx="1"/>
          </p:nvPr>
        </p:nvPicPr>
        <p:blipFill>
          <a:blip r:embed="rId2"/>
          <a:stretch>
            <a:fillRect/>
          </a:stretch>
        </p:blipFill>
        <p:spPr>
          <a:xfrm>
            <a:off x="2895600" y="228600"/>
            <a:ext cx="3200400" cy="3200400"/>
          </a:xfrm>
          <a:prstGeom prst="ellipse">
            <a:avLst/>
          </a:prstGeom>
          <a:ln>
            <a:noFill/>
          </a:ln>
          <a:effectLst>
            <a:softEdge rad="112500"/>
          </a:effectLst>
        </p:spPr>
      </p:pic>
      <p:sp>
        <p:nvSpPr>
          <p:cNvPr id="5" name="TextBox 4"/>
          <p:cNvSpPr txBox="1"/>
          <p:nvPr/>
        </p:nvSpPr>
        <p:spPr>
          <a:xfrm>
            <a:off x="762000" y="3505200"/>
            <a:ext cx="7471212"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3600" b="1" dirty="0" smtClean="0">
                <a:solidFill>
                  <a:srgbClr val="0070C0"/>
                </a:solidFill>
                <a:effectLst>
                  <a:outerShdw blurRad="38100" dist="38100" dir="2700000" algn="tl">
                    <a:srgbClr val="000000">
                      <a:alpha val="43137"/>
                    </a:srgbClr>
                  </a:outerShdw>
                </a:effectLst>
              </a:rPr>
              <a:t>Write a short paragraph on </a:t>
            </a:r>
          </a:p>
          <a:p>
            <a:pPr algn="ctr"/>
            <a:r>
              <a:rPr lang="en-US" sz="3600" b="1" dirty="0" smtClean="0">
                <a:solidFill>
                  <a:srgbClr val="FF0000"/>
                </a:solidFill>
                <a:effectLst>
                  <a:outerShdw blurRad="38100" dist="38100" dir="2700000" algn="tl">
                    <a:srgbClr val="000000">
                      <a:alpha val="43137"/>
                    </a:srgbClr>
                  </a:outerShdw>
                </a:effectLst>
              </a:rPr>
              <a:t>“Paul visits to Sundarpur High School”</a:t>
            </a:r>
            <a:endParaRPr lang="en-US" sz="3600" b="1" dirty="0">
              <a:solidFill>
                <a:srgbClr val="FF0000"/>
              </a:solidFill>
              <a:effectLst>
                <a:outerShdw blurRad="38100" dist="38100" dir="2700000" algn="tl">
                  <a:srgbClr val="000000">
                    <a:alpha val="43137"/>
                  </a:srgbClr>
                </a:outerShdw>
              </a:effectLst>
            </a:endParaRPr>
          </a:p>
        </p:txBody>
      </p:sp>
      <p:sp>
        <p:nvSpPr>
          <p:cNvPr id="7" name="Rectangle 6"/>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a:ln w="228600" cmpd="db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4221540"/>
            <a:ext cx="4419600" cy="163121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500" b="1" dirty="0" smtClean="0">
                <a:solidFill>
                  <a:srgbClr val="00B050"/>
                </a:solidFill>
                <a:effectLst>
                  <a:outerShdw blurRad="38100" dist="38100" dir="2700000" algn="tl">
                    <a:srgbClr val="000000">
                      <a:alpha val="43137"/>
                    </a:srgbClr>
                  </a:outerShdw>
                </a:effectLst>
              </a:rPr>
              <a:t>Abdul Aziz</a:t>
            </a:r>
          </a:p>
          <a:p>
            <a:r>
              <a:rPr lang="en-US" sz="2500" b="1" dirty="0" smtClean="0">
                <a:solidFill>
                  <a:srgbClr val="7030A0"/>
                </a:solidFill>
                <a:effectLst>
                  <a:outerShdw blurRad="38100" dist="38100" dir="2700000" algn="tl">
                    <a:srgbClr val="000000">
                      <a:alpha val="43137"/>
                    </a:srgbClr>
                  </a:outerShdw>
                </a:effectLst>
              </a:rPr>
              <a:t>Assistant Teacher (English) </a:t>
            </a:r>
          </a:p>
          <a:p>
            <a:r>
              <a:rPr lang="en-US" sz="2500" b="1" spc="-150" dirty="0" smtClean="0">
                <a:solidFill>
                  <a:srgbClr val="00B050"/>
                </a:solidFill>
                <a:effectLst>
                  <a:outerShdw blurRad="38100" dist="38100" dir="2700000" algn="tl">
                    <a:srgbClr val="000000">
                      <a:alpha val="43137"/>
                    </a:srgbClr>
                  </a:outerShdw>
                </a:effectLst>
              </a:rPr>
              <a:t>Madhaia </a:t>
            </a:r>
            <a:r>
              <a:rPr lang="en-US" sz="2500" b="1" spc="-150" dirty="0" err="1" smtClean="0">
                <a:solidFill>
                  <a:srgbClr val="00B050"/>
                </a:solidFill>
                <a:effectLst>
                  <a:outerShdw blurRad="38100" dist="38100" dir="2700000" algn="tl">
                    <a:srgbClr val="000000">
                      <a:alpha val="43137"/>
                    </a:srgbClr>
                  </a:outerShdw>
                </a:effectLst>
              </a:rPr>
              <a:t>Bazar</a:t>
            </a:r>
            <a:r>
              <a:rPr lang="en-US" sz="2500" b="1" spc="-150" dirty="0" smtClean="0">
                <a:solidFill>
                  <a:srgbClr val="00B050"/>
                </a:solidFill>
                <a:effectLst>
                  <a:outerShdw blurRad="38100" dist="38100" dir="2700000" algn="tl">
                    <a:srgbClr val="000000">
                      <a:alpha val="43137"/>
                    </a:srgbClr>
                  </a:outerShdw>
                </a:effectLst>
              </a:rPr>
              <a:t> </a:t>
            </a:r>
            <a:r>
              <a:rPr lang="en-US" sz="2500" b="1" spc="-150" dirty="0" err="1" smtClean="0">
                <a:solidFill>
                  <a:srgbClr val="00B050"/>
                </a:solidFill>
                <a:effectLst>
                  <a:outerShdw blurRad="38100" dist="38100" dir="2700000" algn="tl">
                    <a:srgbClr val="000000">
                      <a:alpha val="43137"/>
                    </a:srgbClr>
                  </a:outerShdw>
                </a:effectLst>
              </a:rPr>
              <a:t>Sadim</a:t>
            </a:r>
            <a:r>
              <a:rPr lang="en-US" sz="2500" b="1" spc="-150" dirty="0" smtClean="0">
                <a:solidFill>
                  <a:srgbClr val="00B050"/>
                </a:solidFill>
                <a:effectLst>
                  <a:outerShdw blurRad="38100" dist="38100" dir="2700000" algn="tl">
                    <a:srgbClr val="000000">
                      <a:alpha val="43137"/>
                    </a:srgbClr>
                  </a:outerShdw>
                </a:effectLst>
              </a:rPr>
              <a:t> High School</a:t>
            </a:r>
          </a:p>
          <a:p>
            <a:r>
              <a:rPr lang="en-US" sz="2500" b="1" dirty="0" smtClean="0">
                <a:solidFill>
                  <a:srgbClr val="FF0000"/>
                </a:solidFill>
                <a:effectLst>
                  <a:outerShdw blurRad="38100" dist="38100" dir="2700000" algn="tl">
                    <a:srgbClr val="000000">
                      <a:alpha val="43137"/>
                    </a:srgbClr>
                  </a:outerShdw>
                </a:effectLst>
              </a:rPr>
              <a:t>E-mail : azizabidpur@gmail.com</a:t>
            </a:r>
            <a:endParaRPr lang="en-US" sz="25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4953000" y="4221540"/>
            <a:ext cx="4038600" cy="1677382"/>
          </a:xfrm>
          <a:prstGeom prst="rect">
            <a:avLst/>
          </a:prstGeom>
          <a:ln/>
        </p:spPr>
        <p:style>
          <a:lnRef idx="0">
            <a:schemeClr val="accent1"/>
          </a:lnRef>
          <a:fillRef idx="1003">
            <a:schemeClr val="dk2"/>
          </a:fillRef>
          <a:effectRef idx="3">
            <a:schemeClr val="accent1"/>
          </a:effectRef>
          <a:fontRef idx="minor">
            <a:schemeClr val="lt1"/>
          </a:fontRef>
        </p:style>
        <p:txBody>
          <a:bodyPr wrap="square" rtlCol="0">
            <a:spAutoFit/>
          </a:bodyPr>
          <a:lstStyle/>
          <a:p>
            <a:r>
              <a:rPr lang="en-US" sz="2500" b="1" dirty="0" smtClean="0">
                <a:solidFill>
                  <a:srgbClr val="FFFF00"/>
                </a:solidFill>
                <a:effectLst>
                  <a:outerShdw blurRad="38100" dist="38100" dir="2700000" algn="tl">
                    <a:srgbClr val="000000">
                      <a:alpha val="43137"/>
                    </a:srgbClr>
                  </a:outerShdw>
                </a:effectLst>
              </a:rPr>
              <a:t>Class –Seven</a:t>
            </a:r>
          </a:p>
          <a:p>
            <a:r>
              <a:rPr lang="en-US" sz="2500" b="1" dirty="0" smtClean="0">
                <a:solidFill>
                  <a:srgbClr val="FFFF00"/>
                </a:solidFill>
                <a:effectLst>
                  <a:outerShdw blurRad="38100" dist="38100" dir="2700000" algn="tl">
                    <a:srgbClr val="000000">
                      <a:alpha val="43137"/>
                    </a:srgbClr>
                  </a:outerShdw>
                </a:effectLst>
              </a:rPr>
              <a:t>English First Paper </a:t>
            </a:r>
          </a:p>
          <a:p>
            <a:r>
              <a:rPr lang="en-US" sz="2500" b="1" dirty="0" smtClean="0">
                <a:solidFill>
                  <a:srgbClr val="FFFF00"/>
                </a:solidFill>
                <a:effectLst>
                  <a:outerShdw blurRad="38100" dist="38100" dir="2700000" algn="tl">
                    <a:srgbClr val="000000">
                      <a:alpha val="43137"/>
                    </a:srgbClr>
                  </a:outerShdw>
                </a:effectLst>
              </a:rPr>
              <a:t>Unit -08, Lesson -03</a:t>
            </a:r>
          </a:p>
          <a:p>
            <a:r>
              <a:rPr lang="en-US" sz="2800" b="1" dirty="0" smtClean="0">
                <a:solidFill>
                  <a:schemeClr val="bg1"/>
                </a:solidFill>
                <a:effectLst>
                  <a:outerShdw blurRad="38100" dist="38100" dir="2700000" algn="tl">
                    <a:srgbClr val="000000">
                      <a:alpha val="43137"/>
                    </a:srgbClr>
                  </a:outerShdw>
                </a:effectLst>
              </a:rPr>
              <a:t>Paul visits to Sundarpur</a:t>
            </a:r>
            <a:endParaRPr lang="en-US" sz="2800" b="1" dirty="0">
              <a:solidFill>
                <a:schemeClr val="bg1"/>
              </a:solidFill>
              <a:effectLst>
                <a:outerShdw blurRad="38100" dist="38100" dir="2700000" algn="tl">
                  <a:srgbClr val="000000">
                    <a:alpha val="43137"/>
                  </a:srgbClr>
                </a:outerShdw>
              </a:effectLst>
            </a:endParaRPr>
          </a:p>
        </p:txBody>
      </p:sp>
      <p:grpSp>
        <p:nvGrpSpPr>
          <p:cNvPr id="2" name="Group 11"/>
          <p:cNvGrpSpPr/>
          <p:nvPr/>
        </p:nvGrpSpPr>
        <p:grpSpPr>
          <a:xfrm>
            <a:off x="381000" y="1371600"/>
            <a:ext cx="2438400" cy="2590800"/>
            <a:chOff x="1447800" y="1295400"/>
            <a:chExt cx="2438400" cy="2590800"/>
          </a:xfrm>
        </p:grpSpPr>
        <p:sp>
          <p:nvSpPr>
            <p:cNvPr id="11" name="Rectangle 10"/>
            <p:cNvSpPr/>
            <p:nvPr/>
          </p:nvSpPr>
          <p:spPr>
            <a:xfrm>
              <a:off x="1447800" y="1295400"/>
              <a:ext cx="2438400" cy="2590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ziz pic 3.jpg"/>
            <p:cNvPicPr>
              <a:picLocks noChangeAspect="1"/>
            </p:cNvPicPr>
            <p:nvPr/>
          </p:nvPicPr>
          <p:blipFill>
            <a:blip r:embed="rId2"/>
            <a:stretch>
              <a:fillRect/>
            </a:stretch>
          </p:blipFill>
          <p:spPr>
            <a:xfrm>
              <a:off x="1524000" y="1371600"/>
              <a:ext cx="2286000" cy="2438400"/>
            </a:xfrm>
            <a:prstGeom prst="rect">
              <a:avLst/>
            </a:prstGeom>
            <a:ln>
              <a:noFill/>
            </a:ln>
            <a:effectLst>
              <a:softEdge rad="112500"/>
            </a:effectLst>
          </p:spPr>
        </p:pic>
      </p:grpSp>
      <p:sp>
        <p:nvSpPr>
          <p:cNvPr id="10" name="TextBox 9"/>
          <p:cNvSpPr txBox="1"/>
          <p:nvPr/>
        </p:nvSpPr>
        <p:spPr>
          <a:xfrm>
            <a:off x="2971800" y="457200"/>
            <a:ext cx="284424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4000" b="1" dirty="0" smtClean="0">
                <a:effectLst>
                  <a:outerShdw blurRad="38100" dist="38100" dir="2700000" algn="tl">
                    <a:srgbClr val="000000">
                      <a:alpha val="43137"/>
                    </a:srgbClr>
                  </a:outerShdw>
                </a:effectLst>
              </a:rPr>
              <a:t>Introduction</a:t>
            </a:r>
            <a:endParaRPr lang="en-US" sz="4000" b="1" dirty="0">
              <a:effectLst>
                <a:outerShdw blurRad="38100" dist="38100" dir="2700000" algn="tl">
                  <a:srgbClr val="000000">
                    <a:alpha val="43137"/>
                  </a:srgbClr>
                </a:outerShdw>
              </a:effectLst>
            </a:endParaRPr>
          </a:p>
        </p:txBody>
      </p:sp>
      <p:pic>
        <p:nvPicPr>
          <p:cNvPr id="13" name="Picture 12" descr="Logo.jpg"/>
          <p:cNvPicPr>
            <a:picLocks noChangeAspect="1"/>
          </p:cNvPicPr>
          <p:nvPr/>
        </p:nvPicPr>
        <p:blipFill>
          <a:blip r:embed="rId3"/>
          <a:stretch>
            <a:fillRect/>
          </a:stretch>
        </p:blipFill>
        <p:spPr>
          <a:xfrm>
            <a:off x="3505200" y="1524000"/>
            <a:ext cx="1905000" cy="1905000"/>
          </a:xfrm>
          <a:prstGeom prst="rect">
            <a:avLst/>
          </a:prstGeom>
        </p:spPr>
      </p:pic>
      <p:pic>
        <p:nvPicPr>
          <p:cNvPr id="14" name="Picture 13" descr="English-For-Today-Class-7.jpg"/>
          <p:cNvPicPr>
            <a:picLocks noChangeAspect="1"/>
          </p:cNvPicPr>
          <p:nvPr/>
        </p:nvPicPr>
        <p:blipFill>
          <a:blip r:embed="rId4"/>
          <a:stretch>
            <a:fillRect/>
          </a:stretch>
        </p:blipFill>
        <p:spPr>
          <a:xfrm>
            <a:off x="6324600" y="1295400"/>
            <a:ext cx="2390775" cy="27086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0.7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norghgh.gif"/>
          <p:cNvPicPr>
            <a:picLocks noGrp="1" noChangeAspect="1"/>
          </p:cNvPicPr>
          <p:nvPr>
            <p:ph idx="1"/>
          </p:nvPr>
        </p:nvPicPr>
        <p:blipFill>
          <a:blip r:embed="rId2"/>
          <a:stretch>
            <a:fillRect/>
          </a:stretch>
        </p:blipFill>
        <p:spPr>
          <a:xfrm>
            <a:off x="1828800" y="1524000"/>
            <a:ext cx="4886325" cy="3961885"/>
          </a:xfrm>
        </p:spPr>
      </p:pic>
      <p:sp>
        <p:nvSpPr>
          <p:cNvPr id="5" name="Rectangle 4"/>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163762"/>
          </a:xfrm>
        </p:spPr>
        <p:txBody>
          <a:bodyPr>
            <a:noAutofit/>
          </a:bodyPr>
          <a:lstStyle/>
          <a:p>
            <a:pPr algn="just"/>
            <a:r>
              <a:rPr lang="en-US" sz="3600" dirty="0" smtClean="0">
                <a:solidFill>
                  <a:srgbClr val="7030A0"/>
                </a:solidFill>
              </a:rPr>
              <a:t>In pairs, tell your partner the names of four things –one thing you like , one thing you dislike, one thing you love and one thing you hate. </a:t>
            </a:r>
            <a:endParaRPr lang="en-US" sz="3600" dirty="0">
              <a:solidFill>
                <a:srgbClr val="7030A0"/>
              </a:solidFill>
            </a:endParaRPr>
          </a:p>
        </p:txBody>
      </p:sp>
      <p:sp>
        <p:nvSpPr>
          <p:cNvPr id="4" name="TextBox 3"/>
          <p:cNvSpPr txBox="1"/>
          <p:nvPr/>
        </p:nvSpPr>
        <p:spPr>
          <a:xfrm>
            <a:off x="304800" y="228600"/>
            <a:ext cx="2125903"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b="1" dirty="0" smtClean="0">
                <a:effectLst>
                  <a:outerShdw blurRad="38100" dist="38100" dir="2700000" algn="tl">
                    <a:srgbClr val="000000">
                      <a:alpha val="43137"/>
                    </a:srgbClr>
                  </a:outerShdw>
                </a:effectLst>
              </a:rPr>
              <a:t>Section -A</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6629400" y="228600"/>
            <a:ext cx="2063578"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b="1" dirty="0" smtClean="0">
                <a:effectLst>
                  <a:outerShdw blurRad="38100" dist="38100" dir="2700000" algn="tl">
                    <a:srgbClr val="000000">
                      <a:alpha val="43137"/>
                    </a:srgbClr>
                  </a:outerShdw>
                </a:effectLst>
              </a:rPr>
              <a:t>Pair Work</a:t>
            </a:r>
            <a:endParaRPr lang="en-US" sz="3600" b="1" dirty="0">
              <a:effectLst>
                <a:outerShdw blurRad="38100" dist="38100" dir="2700000" algn="tl">
                  <a:srgbClr val="000000">
                    <a:alpha val="43137"/>
                  </a:srgbClr>
                </a:outerShdw>
              </a:effectLst>
            </a:endParaRPr>
          </a:p>
        </p:txBody>
      </p:sp>
      <p:pic>
        <p:nvPicPr>
          <p:cNvPr id="6" name="Picture 5" descr="index.png"/>
          <p:cNvPicPr>
            <a:picLocks noChangeAspect="1"/>
          </p:cNvPicPr>
          <p:nvPr/>
        </p:nvPicPr>
        <p:blipFill>
          <a:blip r:embed="rId2"/>
          <a:stretch>
            <a:fillRect/>
          </a:stretch>
        </p:blipFill>
        <p:spPr>
          <a:xfrm>
            <a:off x="990600" y="3429000"/>
            <a:ext cx="2695575"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images.png"/>
          <p:cNvPicPr>
            <a:picLocks noChangeAspect="1"/>
          </p:cNvPicPr>
          <p:nvPr/>
        </p:nvPicPr>
        <p:blipFill>
          <a:blip r:embed="rId3"/>
          <a:stretch>
            <a:fillRect/>
          </a:stretch>
        </p:blipFill>
        <p:spPr>
          <a:xfrm>
            <a:off x="5410200" y="3276600"/>
            <a:ext cx="2295525" cy="2295525"/>
          </a:xfrm>
          <a:prstGeom prst="rect">
            <a:avLst/>
          </a:prstGeom>
        </p:spPr>
      </p:pic>
      <p:sp>
        <p:nvSpPr>
          <p:cNvPr id="7" name="Rectangle 6"/>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382000" cy="4724400"/>
          </a:xfrm>
        </p:spPr>
        <p:style>
          <a:lnRef idx="1">
            <a:schemeClr val="accent5"/>
          </a:lnRef>
          <a:fillRef idx="2">
            <a:schemeClr val="accent5"/>
          </a:fillRef>
          <a:effectRef idx="1">
            <a:schemeClr val="accent5"/>
          </a:effectRef>
          <a:fontRef idx="minor">
            <a:schemeClr val="dk1"/>
          </a:fontRef>
        </p:style>
        <p:txBody>
          <a:bodyPr>
            <a:noAutofit/>
          </a:bodyPr>
          <a:lstStyle/>
          <a:p>
            <a:pPr algn="l"/>
            <a:r>
              <a:rPr lang="en-US" sz="3200" dirty="0" smtClean="0"/>
              <a:t>A : banana, tea, milk, carrot</a:t>
            </a:r>
            <a:br>
              <a:rPr lang="en-US" sz="3200" dirty="0" smtClean="0"/>
            </a:br>
            <a:r>
              <a:rPr lang="en-US" sz="3200" dirty="0" smtClean="0"/>
              <a:t>B : You like banana </a:t>
            </a:r>
            <a:br>
              <a:rPr lang="en-US" sz="3200" dirty="0" smtClean="0"/>
            </a:br>
            <a:r>
              <a:rPr lang="en-US" sz="3200" dirty="0" smtClean="0"/>
              <a:t>A : You’re right.</a:t>
            </a:r>
            <a:br>
              <a:rPr lang="en-US" sz="3200" dirty="0" smtClean="0"/>
            </a:br>
            <a:r>
              <a:rPr lang="en-US" sz="3200" dirty="0" smtClean="0"/>
              <a:t>B : You love carrot. </a:t>
            </a:r>
            <a:br>
              <a:rPr lang="en-US" sz="3200" dirty="0" smtClean="0"/>
            </a:br>
            <a:r>
              <a:rPr lang="en-US" sz="3200" dirty="0" smtClean="0"/>
              <a:t>A : That’s not right. I dislike it. </a:t>
            </a:r>
            <a:br>
              <a:rPr lang="en-US" sz="3200" dirty="0" smtClean="0"/>
            </a:br>
            <a:r>
              <a:rPr lang="en-US" sz="3200" dirty="0" smtClean="0"/>
              <a:t>B : Then you love milk. </a:t>
            </a:r>
            <a:br>
              <a:rPr lang="en-US" sz="3200" dirty="0" smtClean="0"/>
            </a:br>
            <a:r>
              <a:rPr lang="en-US" sz="3200" dirty="0" smtClean="0"/>
              <a:t>A : Yes. </a:t>
            </a:r>
            <a:br>
              <a:rPr lang="en-US" sz="3200" dirty="0" smtClean="0"/>
            </a:br>
            <a:r>
              <a:rPr lang="en-US" sz="3200" dirty="0" smtClean="0"/>
              <a:t>B : And you like tea. </a:t>
            </a:r>
            <a:br>
              <a:rPr lang="en-US" sz="3200" dirty="0" smtClean="0"/>
            </a:br>
            <a:r>
              <a:rPr lang="en-US" sz="3200" dirty="0" smtClean="0"/>
              <a:t>A : No, I hate it. </a:t>
            </a:r>
            <a:br>
              <a:rPr lang="en-US" sz="3200" dirty="0" smtClean="0"/>
            </a:br>
            <a:endParaRPr lang="en-US" sz="3200" dirty="0"/>
          </a:p>
        </p:txBody>
      </p:sp>
      <p:sp>
        <p:nvSpPr>
          <p:cNvPr id="4" name="TextBox 3"/>
          <p:cNvSpPr txBox="1"/>
          <p:nvPr/>
        </p:nvSpPr>
        <p:spPr>
          <a:xfrm>
            <a:off x="457200" y="533400"/>
            <a:ext cx="6967357"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b="1" dirty="0" smtClean="0">
                <a:effectLst>
                  <a:outerShdw blurRad="38100" dist="38100" dir="2700000" algn="tl">
                    <a:srgbClr val="000000">
                      <a:alpha val="43137"/>
                    </a:srgbClr>
                  </a:outerShdw>
                </a:effectLst>
              </a:rPr>
              <a:t>Suppose, you have made a pair A and B </a:t>
            </a:r>
            <a:endParaRPr lang="en-US" sz="3200" b="1" dirty="0">
              <a:effectLst>
                <a:outerShdw blurRad="38100" dist="38100" dir="2700000" algn="tl">
                  <a:srgbClr val="000000">
                    <a:alpha val="43137"/>
                  </a:srgbClr>
                </a:outerShdw>
              </a:effectLst>
            </a:endParaRPr>
          </a:p>
        </p:txBody>
      </p:sp>
      <p:sp>
        <p:nvSpPr>
          <p:cNvPr id="5" name="Rectangle 4"/>
          <p:cNvSpPr/>
          <p:nvPr/>
        </p:nvSpPr>
        <p:spPr>
          <a:xfrm>
            <a:off x="0" y="0"/>
            <a:ext cx="9144000" cy="6858000"/>
          </a:xfrm>
          <a:prstGeom prst="rect">
            <a:avLst/>
          </a:prstGeom>
          <a:noFill/>
          <a:ln w="228600">
            <a:solidFill>
              <a:schemeClr val="accent2">
                <a:lumMod val="60000"/>
                <a:lumOff val="4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0000"/>
                </a:solidFill>
                <a:effectLst>
                  <a:outerShdw blurRad="38100" dist="38100" dir="2700000" algn="tl">
                    <a:srgbClr val="000000">
                      <a:alpha val="43137"/>
                    </a:srgbClr>
                  </a:outerShdw>
                </a:effectLst>
              </a:rPr>
              <a:t>Let’s watch a video </a:t>
            </a:r>
            <a:endParaRPr lang="en-US" sz="6000" b="1" dirty="0">
              <a:solidFill>
                <a:srgbClr val="FF0000"/>
              </a:solidFill>
              <a:effectLst>
                <a:outerShdw blurRad="38100" dist="38100" dir="2700000" algn="tl">
                  <a:srgbClr val="000000">
                    <a:alpha val="43137"/>
                  </a:srgbClr>
                </a:outerShdw>
              </a:effectLst>
            </a:endParaRPr>
          </a:p>
        </p:txBody>
      </p:sp>
      <p:graphicFrame>
        <p:nvGraphicFramePr>
          <p:cNvPr id="5" name="Object 4"/>
          <p:cNvGraphicFramePr>
            <a:graphicFrameLocks noChangeAspect="1"/>
          </p:cNvGraphicFramePr>
          <p:nvPr/>
        </p:nvGraphicFramePr>
        <p:xfrm>
          <a:off x="4114800" y="3043238"/>
          <a:ext cx="914400" cy="771525"/>
        </p:xfrm>
        <a:graphic>
          <a:graphicData uri="http://schemas.openxmlformats.org/presentationml/2006/ole">
            <p:oleObj spid="_x0000_s1027" name="Packager Shell Object" showAsIcon="1" r:id="rId3" imgW="914400" imgH="771480" progId="Package">
              <p:embed/>
            </p:oleObj>
          </a:graphicData>
        </a:graphic>
      </p:graphicFrame>
      <p:sp>
        <p:nvSpPr>
          <p:cNvPr id="6" name="Rectangle 5"/>
          <p:cNvSpPr/>
          <p:nvPr/>
        </p:nvSpPr>
        <p:spPr>
          <a:xfrm>
            <a:off x="0" y="0"/>
            <a:ext cx="9144000" cy="6858000"/>
          </a:xfrm>
          <a:prstGeom prst="rect">
            <a:avLst/>
          </a:prstGeom>
          <a:noFill/>
          <a:ln w="228600">
            <a:solidFill>
              <a:schemeClr val="accent2">
                <a:lumMod val="60000"/>
                <a:lumOff val="4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90600" y="4419600"/>
            <a:ext cx="5433923" cy="584775"/>
          </a:xfrm>
          <a:prstGeom prst="rect">
            <a:avLst/>
          </a:prstGeom>
          <a:noFill/>
        </p:spPr>
        <p:txBody>
          <a:bodyPr wrap="none" rtlCol="0">
            <a:spAutoFit/>
          </a:bodyPr>
          <a:lstStyle/>
          <a:p>
            <a:r>
              <a:rPr lang="en-US" sz="3200" dirty="0" smtClean="0"/>
              <a:t>What did you see in the video? </a:t>
            </a:r>
            <a:endParaRPr lang="en-US" sz="3200" dirty="0"/>
          </a:p>
        </p:txBody>
      </p:sp>
      <p:sp>
        <p:nvSpPr>
          <p:cNvPr id="8" name="TextBox 7"/>
          <p:cNvSpPr txBox="1"/>
          <p:nvPr/>
        </p:nvSpPr>
        <p:spPr>
          <a:xfrm>
            <a:off x="685800" y="5257800"/>
            <a:ext cx="6955558" cy="584775"/>
          </a:xfrm>
          <a:prstGeom prst="rect">
            <a:avLst/>
          </a:prstGeom>
          <a:noFill/>
        </p:spPr>
        <p:txBody>
          <a:bodyPr wrap="none" rtlCol="0">
            <a:spAutoFit/>
          </a:bodyPr>
          <a:lstStyle/>
          <a:p>
            <a:r>
              <a:rPr lang="en-US" sz="3200" dirty="0" smtClean="0"/>
              <a:t>A teacher is taking a class on democracy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n-US" sz="6600" b="1" dirty="0" smtClean="0">
                <a:effectLst>
                  <a:outerShdw blurRad="38100" dist="38100" dir="2700000" algn="tl">
                    <a:srgbClr val="000000">
                      <a:alpha val="43137"/>
                    </a:srgbClr>
                  </a:outerShdw>
                </a:effectLst>
              </a:rPr>
              <a:t>Look at the pictures</a:t>
            </a:r>
            <a:endParaRPr lang="en-US" sz="6600" b="1" dirty="0">
              <a:effectLst>
                <a:outerShdw blurRad="38100" dist="38100" dir="2700000" algn="tl">
                  <a:srgbClr val="000000">
                    <a:alpha val="43137"/>
                  </a:srgbClr>
                </a:outerShdw>
              </a:effectLst>
            </a:endParaRPr>
          </a:p>
        </p:txBody>
      </p:sp>
      <p:pic>
        <p:nvPicPr>
          <p:cNvPr id="4" name="Content Placeholder 3" descr="indexddd.jpg"/>
          <p:cNvPicPr>
            <a:picLocks noGrp="1" noChangeAspect="1"/>
          </p:cNvPicPr>
          <p:nvPr>
            <p:ph idx="1"/>
          </p:nvPr>
        </p:nvPicPr>
        <p:blipFill>
          <a:blip r:embed="rId2"/>
          <a:stretch>
            <a:fillRect/>
          </a:stretch>
        </p:blipFill>
        <p:spPr>
          <a:xfrm>
            <a:off x="304800" y="1981200"/>
            <a:ext cx="3939238" cy="2621384"/>
          </a:xfrm>
        </p:spPr>
      </p:pic>
      <p:pic>
        <p:nvPicPr>
          <p:cNvPr id="5" name="Picture 4" descr="index;lll.jpg"/>
          <p:cNvPicPr>
            <a:picLocks noChangeAspect="1"/>
          </p:cNvPicPr>
          <p:nvPr/>
        </p:nvPicPr>
        <p:blipFill>
          <a:blip r:embed="rId3"/>
          <a:stretch>
            <a:fillRect/>
          </a:stretch>
        </p:blipFill>
        <p:spPr>
          <a:xfrm>
            <a:off x="4724400" y="1981200"/>
            <a:ext cx="3657600" cy="2667000"/>
          </a:xfrm>
          <a:prstGeom prst="rect">
            <a:avLst/>
          </a:prstGeom>
        </p:spPr>
      </p:pic>
      <p:sp>
        <p:nvSpPr>
          <p:cNvPr id="6" name="TextBox 5"/>
          <p:cNvSpPr txBox="1"/>
          <p:nvPr/>
        </p:nvSpPr>
        <p:spPr>
          <a:xfrm>
            <a:off x="304800" y="4876800"/>
            <a:ext cx="3722879" cy="830997"/>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effectLst>
                  <a:outerShdw blurRad="38100" dist="38100" dir="2700000" algn="tl">
                    <a:srgbClr val="000000">
                      <a:alpha val="43137"/>
                    </a:srgbClr>
                  </a:outerShdw>
                </a:effectLst>
              </a:rPr>
              <a:t>Hilary Clinton visits a school </a:t>
            </a:r>
          </a:p>
          <a:p>
            <a:r>
              <a:rPr lang="en-US" sz="2400" dirty="0" smtClean="0">
                <a:effectLst>
                  <a:outerShdw blurRad="38100" dist="38100" dir="2700000" algn="tl">
                    <a:srgbClr val="000000">
                      <a:alpha val="43137"/>
                    </a:srgbClr>
                  </a:outerShdw>
                </a:effectLst>
              </a:rPr>
              <a:t>and talks with the students.</a:t>
            </a:r>
            <a:endParaRPr lang="en-US" sz="2400" dirty="0">
              <a:effectLst>
                <a:outerShdw blurRad="38100" dist="38100" dir="2700000" algn="tl">
                  <a:srgbClr val="000000">
                    <a:alpha val="43137"/>
                  </a:srgbClr>
                </a:outerShdw>
              </a:effectLst>
            </a:endParaRPr>
          </a:p>
        </p:txBody>
      </p:sp>
      <p:sp>
        <p:nvSpPr>
          <p:cNvPr id="9" name="TextBox 8"/>
          <p:cNvSpPr txBox="1"/>
          <p:nvPr/>
        </p:nvSpPr>
        <p:spPr>
          <a:xfrm>
            <a:off x="4298430" y="4876800"/>
            <a:ext cx="4724400" cy="83099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effectLst>
                  <a:outerShdw blurRad="38100" dist="38100" dir="2700000" algn="tl">
                    <a:srgbClr val="000000">
                      <a:alpha val="43137"/>
                    </a:srgbClr>
                  </a:outerShdw>
                </a:effectLst>
              </a:rPr>
              <a:t>Hilary Clinton visits  Bangladesh and talks with the Bangladeshi students  </a:t>
            </a:r>
            <a:endParaRPr lang="en-US" sz="2400" dirty="0">
              <a:effectLst>
                <a:outerShdw blurRad="38100" dist="38100" dir="2700000" algn="tl">
                  <a:srgbClr val="000000">
                    <a:alpha val="43137"/>
                  </a:srgbClr>
                </a:outerShdw>
              </a:effectLst>
            </a:endParaRPr>
          </a:p>
        </p:txBody>
      </p:sp>
      <p:sp>
        <p:nvSpPr>
          <p:cNvPr id="7" name="Rectangle 6"/>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ln w="1905"/>
                <a:solidFill>
                  <a:srgbClr val="00B050"/>
                </a:solidFill>
                <a:effectLst>
                  <a:innerShdw blurRad="69850" dist="43180" dir="5400000">
                    <a:srgbClr val="000000">
                      <a:alpha val="65000"/>
                    </a:srgbClr>
                  </a:innerShdw>
                </a:effectLst>
              </a:rPr>
              <a:t>So , Our today’s topic </a:t>
            </a:r>
            <a:endParaRPr lang="en-US" sz="6600" b="1" dirty="0">
              <a:ln w="1905"/>
              <a:solidFill>
                <a:srgbClr val="00B050"/>
              </a:solidFill>
              <a:effectLst>
                <a:innerShdw blurRad="69850" dist="43180" dir="5400000">
                  <a:srgbClr val="000000">
                    <a:alpha val="65000"/>
                  </a:srgbClr>
                </a:innerShdw>
              </a:effectLst>
            </a:endParaRPr>
          </a:p>
        </p:txBody>
      </p:sp>
      <p:grpSp>
        <p:nvGrpSpPr>
          <p:cNvPr id="8" name="Group 7"/>
          <p:cNvGrpSpPr/>
          <p:nvPr/>
        </p:nvGrpSpPr>
        <p:grpSpPr>
          <a:xfrm>
            <a:off x="1051810" y="1843790"/>
            <a:ext cx="6891054" cy="4252210"/>
            <a:chOff x="1051810" y="1843790"/>
            <a:chExt cx="6891054" cy="4252210"/>
          </a:xfrm>
        </p:grpSpPr>
        <p:sp>
          <p:nvSpPr>
            <p:cNvPr id="4" name="TextBox 3"/>
            <p:cNvSpPr txBox="1"/>
            <p:nvPr/>
          </p:nvSpPr>
          <p:spPr>
            <a:xfrm>
              <a:off x="1051810" y="1843790"/>
              <a:ext cx="6891054" cy="101566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6000" b="1" dirty="0" smtClean="0">
                  <a:effectLst>
                    <a:outerShdw blurRad="38100" dist="38100" dir="2700000" algn="tl">
                      <a:srgbClr val="000000">
                        <a:alpha val="43137"/>
                      </a:srgbClr>
                    </a:outerShdw>
                  </a:effectLst>
                </a:rPr>
                <a:t>Paul visits Sundarpur</a:t>
              </a:r>
              <a:endParaRPr lang="en-US" sz="6000" b="1" dirty="0">
                <a:effectLst>
                  <a:outerShdw blurRad="38100" dist="38100" dir="2700000" algn="tl">
                    <a:srgbClr val="000000">
                      <a:alpha val="43137"/>
                    </a:srgbClr>
                  </a:outerShdw>
                </a:effectLst>
              </a:endParaRPr>
            </a:p>
          </p:txBody>
        </p:sp>
        <p:pic>
          <p:nvPicPr>
            <p:cNvPr id="5" name="Picture 4" descr="fdfghh.jpg"/>
            <p:cNvPicPr>
              <a:picLocks noChangeAspect="1"/>
            </p:cNvPicPr>
            <p:nvPr/>
          </p:nvPicPr>
          <p:blipFill>
            <a:blip r:embed="rId3"/>
            <a:stretch>
              <a:fillRect/>
            </a:stretch>
          </p:blipFill>
          <p:spPr>
            <a:xfrm>
              <a:off x="1216126" y="2895600"/>
              <a:ext cx="6553200" cy="3200400"/>
            </a:xfrm>
            <a:prstGeom prst="rect">
              <a:avLst/>
            </a:prstGeom>
          </p:spPr>
        </p:pic>
      </p:grpSp>
      <p:sp>
        <p:nvSpPr>
          <p:cNvPr id="7" name="Rectangle 6"/>
          <p:cNvSpPr/>
          <p:nvPr/>
        </p:nvSpPr>
        <p:spPr>
          <a:xfrm>
            <a:off x="0" y="0"/>
            <a:ext cx="9144000" cy="6858000"/>
          </a:xfrm>
          <a:prstGeom prst="rect">
            <a:avLst/>
          </a:prstGeom>
          <a:noFill/>
          <a:ln w="228600">
            <a:solidFill>
              <a:schemeClr val="accent5">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en-US" sz="6600" b="1" dirty="0" smtClean="0">
                <a:effectLst>
                  <a:outerShdw blurRad="38100" dist="38100" dir="2700000" algn="tl">
                    <a:srgbClr val="000000">
                      <a:alpha val="43137"/>
                    </a:srgbClr>
                  </a:outerShdw>
                </a:effectLst>
              </a:rPr>
              <a:t>Learning Outcomes</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en-US" b="1" dirty="0" smtClean="0">
                <a:solidFill>
                  <a:srgbClr val="FF0000"/>
                </a:solidFill>
                <a:effectLst>
                  <a:outerShdw blurRad="38100" dist="38100" dir="2700000" algn="tl">
                    <a:srgbClr val="000000">
                      <a:alpha val="43137"/>
                    </a:srgbClr>
                  </a:outerShdw>
                </a:effectLst>
              </a:rPr>
              <a:t>After the end of the lesson, students will be able to-</a:t>
            </a:r>
          </a:p>
          <a:p>
            <a:r>
              <a:rPr lang="en-US" dirty="0" smtClean="0">
                <a:solidFill>
                  <a:srgbClr val="0070C0"/>
                </a:solidFill>
                <a:effectLst>
                  <a:outerShdw blurRad="38100" dist="38100" dir="2700000" algn="tl">
                    <a:srgbClr val="000000">
                      <a:alpha val="43137"/>
                    </a:srgbClr>
                  </a:outerShdw>
                </a:effectLst>
              </a:rPr>
              <a:t>Talk about a visit</a:t>
            </a:r>
          </a:p>
          <a:p>
            <a:r>
              <a:rPr lang="en-US" dirty="0" smtClean="0">
                <a:solidFill>
                  <a:srgbClr val="0070C0"/>
                </a:solidFill>
                <a:effectLst>
                  <a:outerShdw blurRad="38100" dist="38100" dir="2700000" algn="tl">
                    <a:srgbClr val="000000">
                      <a:alpha val="43137"/>
                    </a:srgbClr>
                  </a:outerShdw>
                </a:effectLst>
              </a:rPr>
              <a:t>Infer vocabulary</a:t>
            </a:r>
          </a:p>
          <a:p>
            <a:r>
              <a:rPr lang="en-US" dirty="0" smtClean="0">
                <a:solidFill>
                  <a:srgbClr val="0070C0"/>
                </a:solidFill>
                <a:effectLst>
                  <a:outerShdw blurRad="38100" dist="38100" dir="2700000" algn="tl">
                    <a:srgbClr val="000000">
                      <a:alpha val="43137"/>
                    </a:srgbClr>
                  </a:outerShdw>
                </a:effectLst>
              </a:rPr>
              <a:t>Ask and Answer Questions. </a:t>
            </a:r>
            <a:endParaRPr lang="en-US" dirty="0">
              <a:solidFill>
                <a:srgbClr val="0070C0"/>
              </a:solidFill>
              <a:effectLst>
                <a:outerShdw blurRad="38100" dist="38100" dir="2700000" algn="tl">
                  <a:srgbClr val="000000">
                    <a:alpha val="43137"/>
                  </a:srgbClr>
                </a:outerShdw>
              </a:effectLst>
            </a:endParaRPr>
          </a:p>
        </p:txBody>
      </p:sp>
      <p:sp>
        <p:nvSpPr>
          <p:cNvPr id="4" name="Rectangle 3"/>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plant"/>
          <p:cNvSpPr>
            <a:spLocks noEditPoints="1" noChangeArrowheads="1"/>
          </p:cNvSpPr>
          <p:nvPr/>
        </p:nvSpPr>
        <p:spPr bwMode="auto">
          <a:xfrm>
            <a:off x="76200" y="4895850"/>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FF0000"/>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6" name="plant"/>
          <p:cNvSpPr>
            <a:spLocks noEditPoints="1" noChangeArrowheads="1"/>
          </p:cNvSpPr>
          <p:nvPr/>
        </p:nvSpPr>
        <p:spPr bwMode="auto">
          <a:xfrm>
            <a:off x="7181850" y="4895850"/>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FF0000"/>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533400" y="381000"/>
            <a:ext cx="2597442" cy="76944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400" b="1" dirty="0" smtClean="0">
                <a:effectLst>
                  <a:outerShdw blurRad="38100" dist="38100" dir="2700000" algn="tl">
                    <a:srgbClr val="000000">
                      <a:alpha val="43137"/>
                    </a:srgbClr>
                  </a:outerShdw>
                </a:effectLst>
              </a:rPr>
              <a:t>Key words</a:t>
            </a:r>
            <a:endParaRPr lang="en-US" sz="4400" b="1" dirty="0">
              <a:effectLst>
                <a:outerShdw blurRad="38100" dist="38100" dir="2700000" algn="tl">
                  <a:srgbClr val="000000">
                    <a:alpha val="43137"/>
                  </a:srgbClr>
                </a:outerShdw>
              </a:effectLst>
            </a:endParaRPr>
          </a:p>
        </p:txBody>
      </p:sp>
      <p:sp>
        <p:nvSpPr>
          <p:cNvPr id="8" name="TextBox 7"/>
          <p:cNvSpPr txBox="1"/>
          <p:nvPr/>
        </p:nvSpPr>
        <p:spPr>
          <a:xfrm>
            <a:off x="457200" y="1524000"/>
            <a:ext cx="1652697"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Volunteer</a:t>
            </a:r>
            <a:endParaRPr lang="en-US" sz="2800" b="1"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5105400" y="1447800"/>
            <a:ext cx="1866217" cy="523220"/>
          </a:xfrm>
          <a:prstGeom prst="rect">
            <a:avLst/>
          </a:prstGeom>
          <a:noFill/>
        </p:spPr>
        <p:txBody>
          <a:bodyPr wrap="none" rtlCol="0">
            <a:spAutoFit/>
          </a:bodyPr>
          <a:lstStyle/>
          <a:p>
            <a:r>
              <a:rPr lang="en-US" sz="2800" b="1" dirty="0" err="1" smtClean="0">
                <a:solidFill>
                  <a:srgbClr val="FF0000"/>
                </a:solidFill>
                <a:effectLst>
                  <a:outerShdw blurRad="38100" dist="38100" dir="2700000" algn="tl">
                    <a:srgbClr val="000000">
                      <a:alpha val="43137"/>
                    </a:srgbClr>
                  </a:outerShdw>
                </a:effectLst>
              </a:rPr>
              <a:t>স্বেচ্ছাসেবক</a:t>
            </a:r>
            <a:endParaRPr lang="en-US"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4113456" y="1219200"/>
            <a:ext cx="5030544" cy="954107"/>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rPr>
              <a:t>A person who does something</a:t>
            </a:r>
          </a:p>
          <a:p>
            <a:r>
              <a:rPr lang="en-US" sz="2800" b="1" dirty="0" smtClean="0">
                <a:solidFill>
                  <a:srgbClr val="00B050"/>
                </a:solidFill>
                <a:effectLst>
                  <a:outerShdw blurRad="38100" dist="38100" dir="2700000" algn="tl">
                    <a:srgbClr val="000000">
                      <a:alpha val="43137"/>
                    </a:srgbClr>
                  </a:outerShdw>
                </a:effectLst>
              </a:rPr>
              <a:t>Willingly and without being paid</a:t>
            </a:r>
            <a:endParaRPr lang="en-US" sz="2800" b="1" dirty="0">
              <a:solidFill>
                <a:srgbClr val="00B050"/>
              </a:solidFill>
              <a:effectLst>
                <a:outerShdw blurRad="38100" dist="38100" dir="2700000" algn="tl">
                  <a:srgbClr val="000000">
                    <a:alpha val="43137"/>
                  </a:srgbClr>
                </a:outerShdw>
              </a:effectLst>
            </a:endParaRPr>
          </a:p>
        </p:txBody>
      </p:sp>
      <p:sp>
        <p:nvSpPr>
          <p:cNvPr id="11" name="TextBox 10"/>
          <p:cNvSpPr txBox="1"/>
          <p:nvPr/>
        </p:nvSpPr>
        <p:spPr>
          <a:xfrm>
            <a:off x="381000" y="2590800"/>
            <a:ext cx="2814040"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Arsenic poisoning</a:t>
            </a:r>
            <a:endParaRPr lang="en-US" sz="2800" b="1" dirty="0">
              <a:solidFill>
                <a:srgbClr val="FF0000"/>
              </a:solidFill>
              <a:effectLst>
                <a:outerShdw blurRad="38100" dist="38100" dir="2700000" algn="tl">
                  <a:srgbClr val="000000">
                    <a:alpha val="43137"/>
                  </a:srgbClr>
                </a:outerShdw>
              </a:effectLst>
            </a:endParaRPr>
          </a:p>
        </p:txBody>
      </p:sp>
      <p:sp>
        <p:nvSpPr>
          <p:cNvPr id="12" name="TextBox 11"/>
          <p:cNvSpPr txBox="1"/>
          <p:nvPr/>
        </p:nvSpPr>
        <p:spPr>
          <a:xfrm>
            <a:off x="5867400" y="2514600"/>
            <a:ext cx="2672526" cy="523220"/>
          </a:xfrm>
          <a:prstGeom prst="rect">
            <a:avLst/>
          </a:prstGeom>
          <a:noFill/>
        </p:spPr>
        <p:txBody>
          <a:bodyPr wrap="none" rtlCol="0">
            <a:spAutoFit/>
          </a:bodyPr>
          <a:lstStyle/>
          <a:p>
            <a:r>
              <a:rPr lang="en-US" sz="2800" dirty="0" err="1" smtClean="0">
                <a:solidFill>
                  <a:srgbClr val="FF0000"/>
                </a:solidFill>
                <a:effectLst>
                  <a:outerShdw blurRad="38100" dist="38100" dir="2700000" algn="tl">
                    <a:srgbClr val="000000">
                      <a:alpha val="43137"/>
                    </a:srgbClr>
                  </a:outerShdw>
                </a:effectLst>
              </a:rPr>
              <a:t>আর্সেনিক</a:t>
            </a:r>
            <a:r>
              <a:rPr lang="en-US" sz="2800" dirty="0" smtClean="0">
                <a:solidFill>
                  <a:srgbClr val="FF0000"/>
                </a:solidFill>
                <a:effectLst>
                  <a:outerShdw blurRad="38100" dist="38100" dir="2700000" algn="tl">
                    <a:srgbClr val="000000">
                      <a:alpha val="43137"/>
                    </a:srgbClr>
                  </a:outerShdw>
                </a:effectLst>
              </a:rPr>
              <a:t> </a:t>
            </a:r>
            <a:r>
              <a:rPr lang="en-US" sz="2800" dirty="0" err="1" smtClean="0">
                <a:solidFill>
                  <a:srgbClr val="FF0000"/>
                </a:solidFill>
                <a:effectLst>
                  <a:outerShdw blurRad="38100" dist="38100" dir="2700000" algn="tl">
                    <a:srgbClr val="000000">
                      <a:alpha val="43137"/>
                    </a:srgbClr>
                  </a:outerShdw>
                </a:effectLst>
              </a:rPr>
              <a:t>বিষক্রিয়া</a:t>
            </a:r>
            <a:endParaRPr lang="en-US" sz="2800" dirty="0">
              <a:solidFill>
                <a:srgbClr val="FF0000"/>
              </a:solidFill>
              <a:effectLst>
                <a:outerShdw blurRad="38100" dist="38100" dir="2700000" algn="tl">
                  <a:srgbClr val="000000">
                    <a:alpha val="43137"/>
                  </a:srgbClr>
                </a:outerShdw>
              </a:effectLst>
            </a:endParaRPr>
          </a:p>
        </p:txBody>
      </p:sp>
      <p:sp>
        <p:nvSpPr>
          <p:cNvPr id="13" name="TextBox 12"/>
          <p:cNvSpPr txBox="1"/>
          <p:nvPr/>
        </p:nvSpPr>
        <p:spPr>
          <a:xfrm>
            <a:off x="5105400" y="2590800"/>
            <a:ext cx="3877985" cy="523220"/>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rPr>
              <a:t>Contaminated by arsenic</a:t>
            </a:r>
            <a:endParaRPr lang="en-US" sz="2800" b="1" dirty="0">
              <a:solidFill>
                <a:srgbClr val="00B050"/>
              </a:solidFill>
              <a:effectLst>
                <a:outerShdw blurRad="38100" dist="38100" dir="2700000" algn="tl">
                  <a:srgbClr val="000000">
                    <a:alpha val="43137"/>
                  </a:srgbClr>
                </a:outerShdw>
              </a:effectLst>
            </a:endParaRPr>
          </a:p>
        </p:txBody>
      </p:sp>
      <p:sp>
        <p:nvSpPr>
          <p:cNvPr id="14" name="TextBox 13"/>
          <p:cNvSpPr txBox="1"/>
          <p:nvPr/>
        </p:nvSpPr>
        <p:spPr>
          <a:xfrm>
            <a:off x="381000" y="3429000"/>
            <a:ext cx="1228221" cy="523220"/>
          </a:xfrm>
          <a:prstGeom prst="rect">
            <a:avLst/>
          </a:prstGeom>
          <a:noFill/>
        </p:spPr>
        <p:txBody>
          <a:bodyPr wrap="none" rtlCol="0">
            <a:spAutoFit/>
          </a:bodyPr>
          <a:lstStyle/>
          <a:p>
            <a:r>
              <a:rPr lang="en-US" sz="2800" dirty="0" smtClean="0">
                <a:solidFill>
                  <a:srgbClr val="FF0000"/>
                </a:solidFill>
                <a:effectLst>
                  <a:outerShdw blurRad="38100" dist="38100" dir="2700000" algn="tl">
                    <a:srgbClr val="000000">
                      <a:alpha val="43137"/>
                    </a:srgbClr>
                  </a:outerShdw>
                </a:effectLst>
              </a:rPr>
              <a:t>Explain</a:t>
            </a:r>
            <a:endParaRPr lang="en-US" sz="2800" dirty="0">
              <a:solidFill>
                <a:srgbClr val="FF0000"/>
              </a:solidFill>
              <a:effectLst>
                <a:outerShdw blurRad="38100" dist="38100" dir="2700000" algn="tl">
                  <a:srgbClr val="000000">
                    <a:alpha val="43137"/>
                  </a:srgbClr>
                </a:outerShdw>
              </a:effectLst>
            </a:endParaRPr>
          </a:p>
        </p:txBody>
      </p:sp>
      <p:sp>
        <p:nvSpPr>
          <p:cNvPr id="16" name="TextBox 15"/>
          <p:cNvSpPr txBox="1"/>
          <p:nvPr/>
        </p:nvSpPr>
        <p:spPr>
          <a:xfrm>
            <a:off x="228600" y="4343400"/>
            <a:ext cx="2208553" cy="523220"/>
          </a:xfrm>
          <a:prstGeom prst="rect">
            <a:avLst/>
          </a:prstGeom>
          <a:noFill/>
        </p:spPr>
        <p:txBody>
          <a:bodyPr wrap="none" rtlCol="0">
            <a:spAutoFit/>
          </a:bodyPr>
          <a:lstStyle/>
          <a:p>
            <a:r>
              <a:rPr lang="en-US" sz="2800" b="1" dirty="0" err="1" smtClean="0">
                <a:solidFill>
                  <a:srgbClr val="FF0000"/>
                </a:solidFill>
              </a:rPr>
              <a:t>Phtotography</a:t>
            </a:r>
            <a:endParaRPr lang="en-US" sz="2800" b="1" dirty="0">
              <a:solidFill>
                <a:srgbClr val="FF0000"/>
              </a:solidFill>
            </a:endParaRPr>
          </a:p>
        </p:txBody>
      </p:sp>
      <p:sp>
        <p:nvSpPr>
          <p:cNvPr id="17" name="TextBox 16"/>
          <p:cNvSpPr txBox="1"/>
          <p:nvPr/>
        </p:nvSpPr>
        <p:spPr>
          <a:xfrm>
            <a:off x="5562600" y="3352800"/>
            <a:ext cx="1888659" cy="523220"/>
          </a:xfrm>
          <a:prstGeom prst="rect">
            <a:avLst/>
          </a:prstGeom>
          <a:noFill/>
        </p:spPr>
        <p:txBody>
          <a:bodyPr wrap="none" rtlCol="0">
            <a:spAutoFit/>
          </a:bodyPr>
          <a:lstStyle/>
          <a:p>
            <a:r>
              <a:rPr lang="en-US" sz="2800" b="1" dirty="0" err="1" smtClean="0">
                <a:solidFill>
                  <a:srgbClr val="FF0000"/>
                </a:solidFill>
              </a:rPr>
              <a:t>ব্যাখ্যা</a:t>
            </a:r>
            <a:r>
              <a:rPr lang="en-US" sz="2800" b="1" dirty="0" smtClean="0">
                <a:solidFill>
                  <a:srgbClr val="FF0000"/>
                </a:solidFill>
              </a:rPr>
              <a:t> </a:t>
            </a:r>
            <a:r>
              <a:rPr lang="en-US" sz="2800" b="1" dirty="0" err="1" smtClean="0">
                <a:solidFill>
                  <a:srgbClr val="FF0000"/>
                </a:solidFill>
              </a:rPr>
              <a:t>করা</a:t>
            </a:r>
            <a:endParaRPr lang="en-US" sz="2800" b="1" dirty="0">
              <a:solidFill>
                <a:srgbClr val="FF0000"/>
              </a:solidFill>
            </a:endParaRPr>
          </a:p>
        </p:txBody>
      </p:sp>
      <p:sp>
        <p:nvSpPr>
          <p:cNvPr id="18" name="TextBox 17"/>
          <p:cNvSpPr txBox="1"/>
          <p:nvPr/>
        </p:nvSpPr>
        <p:spPr>
          <a:xfrm>
            <a:off x="3581400" y="4343400"/>
            <a:ext cx="5224315" cy="523220"/>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rPr>
              <a:t>The art or process of taking photo</a:t>
            </a:r>
            <a:endParaRPr lang="en-US" sz="2800" b="1" dirty="0">
              <a:solidFill>
                <a:srgbClr val="00B050"/>
              </a:solidFill>
              <a:effectLst>
                <a:outerShdw blurRad="38100" dist="38100" dir="2700000" algn="tl">
                  <a:srgbClr val="000000">
                    <a:alpha val="43137"/>
                  </a:srgbClr>
                </a:outerShdw>
              </a:effectLst>
            </a:endParaRPr>
          </a:p>
        </p:txBody>
      </p:sp>
      <p:sp>
        <p:nvSpPr>
          <p:cNvPr id="19" name="TextBox 18"/>
          <p:cNvSpPr txBox="1"/>
          <p:nvPr/>
        </p:nvSpPr>
        <p:spPr>
          <a:xfrm>
            <a:off x="5562600" y="4343400"/>
            <a:ext cx="2662908" cy="523220"/>
          </a:xfrm>
          <a:prstGeom prst="rect">
            <a:avLst/>
          </a:prstGeom>
          <a:noFill/>
        </p:spPr>
        <p:txBody>
          <a:bodyPr wrap="none" rtlCol="0">
            <a:spAutoFit/>
          </a:bodyPr>
          <a:lstStyle/>
          <a:p>
            <a:r>
              <a:rPr lang="en-US" sz="2800" b="1" dirty="0" err="1" smtClean="0">
                <a:solidFill>
                  <a:srgbClr val="FF0000"/>
                </a:solidFill>
                <a:effectLst>
                  <a:outerShdw blurRad="38100" dist="38100" dir="2700000" algn="tl">
                    <a:srgbClr val="000000">
                      <a:alpha val="43137"/>
                    </a:srgbClr>
                  </a:outerShdw>
                </a:effectLst>
              </a:rPr>
              <a:t>আলোকচিত্রবিদ্যা</a:t>
            </a:r>
            <a:endParaRPr lang="en-US" sz="2800" b="1" dirty="0">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2350858" y="3352800"/>
            <a:ext cx="6793142" cy="523220"/>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rPr>
              <a:t>To make something clear or understandable </a:t>
            </a:r>
            <a:endParaRPr lang="en-US" sz="2800" b="1" dirty="0">
              <a:solidFill>
                <a:srgbClr val="00B050"/>
              </a:solidFill>
              <a:effectLst>
                <a:outerShdw blurRad="38100" dist="38100" dir="2700000" algn="tl">
                  <a:srgbClr val="000000">
                    <a:alpha val="43137"/>
                  </a:srgbClr>
                </a:outerShdw>
              </a:effectLst>
            </a:endParaRPr>
          </a:p>
        </p:txBody>
      </p:sp>
      <p:sp>
        <p:nvSpPr>
          <p:cNvPr id="21" name="TextBox 20"/>
          <p:cNvSpPr txBox="1"/>
          <p:nvPr/>
        </p:nvSpPr>
        <p:spPr>
          <a:xfrm>
            <a:off x="609600" y="5257800"/>
            <a:ext cx="885948"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Hire </a:t>
            </a:r>
            <a:endParaRPr lang="en-US" sz="2800" b="1" dirty="0">
              <a:solidFill>
                <a:srgbClr val="FF0000"/>
              </a:solidFill>
              <a:effectLst>
                <a:outerShdw blurRad="38100" dist="38100" dir="2700000" algn="tl">
                  <a:srgbClr val="000000">
                    <a:alpha val="43137"/>
                  </a:srgbClr>
                </a:outerShdw>
              </a:effectLst>
            </a:endParaRPr>
          </a:p>
        </p:txBody>
      </p:sp>
      <p:sp>
        <p:nvSpPr>
          <p:cNvPr id="22" name="TextBox 21"/>
          <p:cNvSpPr txBox="1"/>
          <p:nvPr/>
        </p:nvSpPr>
        <p:spPr>
          <a:xfrm>
            <a:off x="2585025" y="5334000"/>
            <a:ext cx="6558975" cy="523220"/>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rPr>
              <a:t>To pay to use something for a short period </a:t>
            </a:r>
            <a:endParaRPr lang="en-US" sz="2800" b="1" dirty="0">
              <a:solidFill>
                <a:srgbClr val="00B050"/>
              </a:solidFill>
              <a:effectLst>
                <a:outerShdw blurRad="38100" dist="38100" dir="2700000" algn="tl">
                  <a:srgbClr val="000000">
                    <a:alpha val="43137"/>
                  </a:srgbClr>
                </a:outerShdw>
              </a:effectLst>
            </a:endParaRPr>
          </a:p>
        </p:txBody>
      </p:sp>
      <p:sp>
        <p:nvSpPr>
          <p:cNvPr id="23" name="TextBox 22"/>
          <p:cNvSpPr txBox="1"/>
          <p:nvPr/>
        </p:nvSpPr>
        <p:spPr>
          <a:xfrm>
            <a:off x="5105400" y="5410200"/>
            <a:ext cx="1822935" cy="523220"/>
          </a:xfrm>
          <a:prstGeom prst="rect">
            <a:avLst/>
          </a:prstGeom>
          <a:noFill/>
        </p:spPr>
        <p:txBody>
          <a:bodyPr wrap="none" rtlCol="0">
            <a:spAutoFit/>
          </a:bodyPr>
          <a:lstStyle/>
          <a:p>
            <a:r>
              <a:rPr lang="en-US" sz="2800" b="1" dirty="0" err="1" smtClean="0">
                <a:solidFill>
                  <a:srgbClr val="FF0000"/>
                </a:solidFill>
                <a:effectLst>
                  <a:outerShdw blurRad="38100" dist="38100" dir="2700000" algn="tl">
                    <a:srgbClr val="000000">
                      <a:alpha val="43137"/>
                    </a:srgbClr>
                  </a:outerShdw>
                </a:effectLst>
              </a:rPr>
              <a:t>ভাড়া</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করা</a:t>
            </a:r>
            <a:r>
              <a:rPr lang="en-US" sz="2800" b="1" dirty="0" smtClean="0">
                <a:solidFill>
                  <a:srgbClr val="FF0000"/>
                </a:solidFill>
                <a:effectLst>
                  <a:outerShdw blurRad="38100" dist="38100" dir="2700000" algn="tl">
                    <a:srgbClr val="000000">
                      <a:alpha val="43137"/>
                    </a:srgbClr>
                  </a:outerShdw>
                </a:effectLst>
              </a:rPr>
              <a:t> </a:t>
            </a:r>
            <a:endParaRPr lang="en-US" sz="2800" b="1" dirty="0">
              <a:solidFill>
                <a:srgbClr val="FF0000"/>
              </a:solidFill>
              <a:effectLst>
                <a:outerShdw blurRad="38100" dist="38100" dir="2700000" algn="tl">
                  <a:srgbClr val="000000">
                    <a:alpha val="43137"/>
                  </a:srgbClr>
                </a:outerShdw>
              </a:effectLst>
            </a:endParaRPr>
          </a:p>
        </p:txBody>
      </p:sp>
      <p:sp>
        <p:nvSpPr>
          <p:cNvPr id="24" name="Rectangle 23"/>
          <p:cNvSpPr/>
          <p:nvPr/>
        </p:nvSpPr>
        <p:spPr>
          <a:xfrm>
            <a:off x="0" y="0"/>
            <a:ext cx="9144000" cy="6858000"/>
          </a:xfrm>
          <a:prstGeom prst="rect">
            <a:avLst/>
          </a:prstGeom>
          <a:noFill/>
          <a:ln w="2286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2000"/>
                                        <p:tgtEl>
                                          <p:spTgt spid="12"/>
                                        </p:tgtEl>
                                      </p:cBhvr>
                                    </p:animEffect>
                                    <p:set>
                                      <p:cBhvr>
                                        <p:cTn id="42" dur="1" fill="hold">
                                          <p:stCondLst>
                                            <p:cond delay="19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ox(in)">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2000"/>
                                        <p:tgtEl>
                                          <p:spTgt spid="17"/>
                                        </p:tgtEl>
                                      </p:cBhvr>
                                    </p:animEffect>
                                    <p:set>
                                      <p:cBhvr>
                                        <p:cTn id="65" dur="1" fill="hold">
                                          <p:stCondLst>
                                            <p:cond delay="1999"/>
                                          </p:stCondLst>
                                        </p:cTn>
                                        <p:tgtEl>
                                          <p:spTgt spid="1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20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xit" presetSubtype="16" fill="hold" grpId="1" nodeType="clickEffect">
                                  <p:stCondLst>
                                    <p:cond delay="0"/>
                                  </p:stCondLst>
                                  <p:childTnLst>
                                    <p:animEffect transition="out" filter="box(in)">
                                      <p:cBhvr>
                                        <p:cTn id="87" dur="500"/>
                                        <p:tgtEl>
                                          <p:spTgt spid="19"/>
                                        </p:tgtEl>
                                      </p:cBhvr>
                                    </p:animEffect>
                                    <p:set>
                                      <p:cBhvr>
                                        <p:cTn id="88" dur="1" fill="hold">
                                          <p:stCondLst>
                                            <p:cond delay="499"/>
                                          </p:stCondLst>
                                        </p:cTn>
                                        <p:tgtEl>
                                          <p:spTgt spid="19"/>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500" fill="hold"/>
                                        <p:tgtEl>
                                          <p:spTgt spid="21"/>
                                        </p:tgtEl>
                                        <p:attrNameLst>
                                          <p:attrName>ppt_w</p:attrName>
                                        </p:attrNameLst>
                                      </p:cBhvr>
                                      <p:tavLst>
                                        <p:tav tm="0">
                                          <p:val>
                                            <p:fltVal val="0"/>
                                          </p:val>
                                        </p:tav>
                                        <p:tav tm="100000">
                                          <p:val>
                                            <p:strVal val="#ppt_w"/>
                                          </p:val>
                                        </p:tav>
                                      </p:tavLst>
                                    </p:anim>
                                    <p:anim calcmode="lin" valueType="num">
                                      <p:cBhvr>
                                        <p:cTn id="100"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1000" fill="hold"/>
                                        <p:tgtEl>
                                          <p:spTgt spid="23"/>
                                        </p:tgtEl>
                                        <p:attrNameLst>
                                          <p:attrName>ppt_w</p:attrName>
                                        </p:attrNameLst>
                                      </p:cBhvr>
                                      <p:tavLst>
                                        <p:tav tm="0">
                                          <p:val>
                                            <p:strVal val="#ppt_w*0.70"/>
                                          </p:val>
                                        </p:tav>
                                        <p:tav tm="100000">
                                          <p:val>
                                            <p:strVal val="#ppt_w"/>
                                          </p:val>
                                        </p:tav>
                                      </p:tavLst>
                                    </p:anim>
                                    <p:anim calcmode="lin" valueType="num">
                                      <p:cBhvr>
                                        <p:cTn id="106" dur="1000" fill="hold"/>
                                        <p:tgtEl>
                                          <p:spTgt spid="23"/>
                                        </p:tgtEl>
                                        <p:attrNameLst>
                                          <p:attrName>ppt_h</p:attrName>
                                        </p:attrNameLst>
                                      </p:cBhvr>
                                      <p:tavLst>
                                        <p:tav tm="0">
                                          <p:val>
                                            <p:strVal val="#ppt_h"/>
                                          </p:val>
                                        </p:tav>
                                        <p:tav tm="100000">
                                          <p:val>
                                            <p:strVal val="#ppt_h"/>
                                          </p:val>
                                        </p:tav>
                                      </p:tavLst>
                                    </p:anim>
                                    <p:animEffect transition="in" filter="fade">
                                      <p:cBhvr>
                                        <p:cTn id="107" dur="10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2000"/>
                                        <p:tgtEl>
                                          <p:spTgt spid="23"/>
                                        </p:tgtEl>
                                      </p:cBhvr>
                                    </p:animEffect>
                                    <p:set>
                                      <p:cBhvr>
                                        <p:cTn id="112" dur="1" fill="hold">
                                          <p:stCondLst>
                                            <p:cond delay="1999"/>
                                          </p:stCondLst>
                                        </p:cTn>
                                        <p:tgtEl>
                                          <p:spTgt spid="2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P spid="11" grpId="0"/>
      <p:bldP spid="12" grpId="0"/>
      <p:bldP spid="12" grpId="1"/>
      <p:bldP spid="13" grpId="0"/>
      <p:bldP spid="14" grpId="0"/>
      <p:bldP spid="16" grpId="0"/>
      <p:bldP spid="17" grpId="0"/>
      <p:bldP spid="17" grpId="1"/>
      <p:bldP spid="18" grpId="0"/>
      <p:bldP spid="19" grpId="0"/>
      <p:bldP spid="19" grpId="1"/>
      <p:bldP spid="20" grpId="0"/>
      <p:bldP spid="21" grpId="0"/>
      <p:bldP spid="22" grpId="0"/>
      <p:bldP spid="23" grpId="0"/>
      <p:bldP spid="2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639</Words>
  <Application>Microsoft Office PowerPoint</Application>
  <PresentationFormat>On-screen Show (4:3)</PresentationFormat>
  <Paragraphs>114</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Package</vt:lpstr>
      <vt:lpstr>Welcome</vt:lpstr>
      <vt:lpstr>Slide 2</vt:lpstr>
      <vt:lpstr>In pairs, tell your partner the names of four things –one thing you like , one thing you dislike, one thing you love and one thing you hate. </vt:lpstr>
      <vt:lpstr>A : banana, tea, milk, carrot B : You like banana  A : You’re right. B : You love carrot.  A : That’s not right. I dislike it.  B : Then you love milk.  A : Yes.  B : And you like tea.  A : No, I hate it.  </vt:lpstr>
      <vt:lpstr>Let’s watch a video </vt:lpstr>
      <vt:lpstr>Look at the pictures</vt:lpstr>
      <vt:lpstr>So , Our today’s topic </vt:lpstr>
      <vt:lpstr>Learning Outcomes</vt:lpstr>
      <vt:lpstr>Slide 9</vt:lpstr>
      <vt:lpstr>Read the text.</vt:lpstr>
      <vt:lpstr>Slide 11</vt:lpstr>
      <vt:lpstr>Group Work</vt:lpstr>
      <vt:lpstr>Individual Work</vt:lpstr>
      <vt:lpstr>Slide 14</vt:lpstr>
      <vt:lpstr>Slide 15</vt:lpstr>
      <vt:lpstr>Individual Work</vt:lpstr>
      <vt:lpstr>Evaluation</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hp</dc:creator>
  <cp:lastModifiedBy>hp</cp:lastModifiedBy>
  <cp:revision>24</cp:revision>
  <dcterms:created xsi:type="dcterms:W3CDTF">2020-07-17T15:20:09Z</dcterms:created>
  <dcterms:modified xsi:type="dcterms:W3CDTF">2020-07-18T07:06:17Z</dcterms:modified>
</cp:coreProperties>
</file>