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300" r:id="rId4"/>
    <p:sldId id="292" r:id="rId5"/>
    <p:sldId id="315" r:id="rId6"/>
    <p:sldId id="301" r:id="rId7"/>
    <p:sldId id="305" r:id="rId8"/>
    <p:sldId id="306" r:id="rId9"/>
    <p:sldId id="307" r:id="rId10"/>
    <p:sldId id="317" r:id="rId11"/>
    <p:sldId id="310" r:id="rId12"/>
    <p:sldId id="312" r:id="rId13"/>
    <p:sldId id="313" r:id="rId14"/>
    <p:sldId id="298" r:id="rId15"/>
    <p:sldId id="314" r:id="rId16"/>
    <p:sldId id="318" r:id="rId17"/>
    <p:sldId id="319" r:id="rId18"/>
    <p:sldId id="261" r:id="rId19"/>
    <p:sldId id="320" r:id="rId20"/>
    <p:sldId id="32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459" autoAdjust="0"/>
  </p:normalViewPr>
  <p:slideViewPr>
    <p:cSldViewPr>
      <p:cViewPr varScale="1">
        <p:scale>
          <a:sx n="63" d="100"/>
          <a:sy n="63" d="100"/>
        </p:scale>
        <p:origin x="-15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melon01121966@gmail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56708" y="3839718"/>
            <a:ext cx="4572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chool picture 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914400"/>
            <a:ext cx="8115300" cy="548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4701064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পাল্লা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মাহবুব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উচ্চ বিদ্যালয়। 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ynamiccontent.properties.n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1" y="228600"/>
            <a:ext cx="762000" cy="9144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05201" y="304800"/>
            <a:ext cx="2819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29093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447800"/>
            <a:ext cx="487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i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8800" b="1" i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4015769"/>
            <a:ext cx="6657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9600" b="1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b="1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223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115602" y="10179"/>
            <a:ext cx="3104598" cy="3876021"/>
            <a:chOff x="3200400" y="162579"/>
            <a:chExt cx="3104598" cy="3876021"/>
          </a:xfrm>
        </p:grpSpPr>
        <p:sp>
          <p:nvSpPr>
            <p:cNvPr id="14" name="TextBox 13"/>
            <p:cNvSpPr txBox="1"/>
            <p:nvPr/>
          </p:nvSpPr>
          <p:spPr>
            <a:xfrm>
              <a:off x="5715000" y="2971800"/>
              <a:ext cx="5899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itchFamily="2" charset="0"/>
                  <a:cs typeface="NikoshBAN" pitchFamily="2" charset="0"/>
                </a:rPr>
                <a:t>D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200400" y="162579"/>
              <a:ext cx="2886166" cy="3876021"/>
              <a:chOff x="3200400" y="228600"/>
              <a:chExt cx="2886166" cy="3876021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3200400" y="685800"/>
                <a:ext cx="2886166" cy="2886166"/>
                <a:chOff x="2438400" y="228600"/>
                <a:chExt cx="4648200" cy="4648200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2438400" y="228600"/>
                  <a:ext cx="4648200" cy="4648200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solidFill>
                    <a:srgbClr val="1407B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4700787" y="2471909"/>
                  <a:ext cx="156411" cy="16158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4419600" y="228600"/>
                <a:ext cx="58999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A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419600" y="2133600"/>
                <a:ext cx="58999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O</a:t>
                </a:r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276600" y="3048000"/>
                <a:ext cx="58999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B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495800" y="3581400"/>
                <a:ext cx="589998" cy="523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C</a:t>
                </a: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228600" y="0"/>
            <a:ext cx="7106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" y="533400"/>
            <a:ext cx="4079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BAD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……….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00" y="1143000"/>
            <a:ext cx="47227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অধিচাপ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(খ)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উপচাপ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কেন্দ্রস্থ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(ঘ)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বৃত্তস্থ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কোণ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2133600"/>
            <a:ext cx="4087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……….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00" y="2667000"/>
            <a:ext cx="45207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অধিচাপ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       (খ)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উপচাপ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কেন্দ্রস্থ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  (ঘ)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বৃত্তস্থ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কোণ</a:t>
            </a:r>
            <a:endParaRPr lang="en-US" sz="3200" b="1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" y="3657600"/>
            <a:ext cx="4451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3200" b="1" dirty="0">
                <a:solidFill>
                  <a:srgbClr val="CC0066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∠ </a:t>
            </a:r>
            <a:r>
              <a:rPr lang="en-US" sz="32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BAD </a:t>
            </a:r>
            <a:r>
              <a:rPr lang="en-US" sz="32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……….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00" y="4114800"/>
            <a:ext cx="7404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অধিচাপ</a:t>
            </a:r>
            <a:r>
              <a:rPr lang="en-US" sz="32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32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উপচাপ</a:t>
            </a:r>
            <a:r>
              <a:rPr lang="en-US" sz="32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(গ) </a:t>
            </a:r>
            <a:r>
              <a:rPr lang="en-US" sz="32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কেন্দ্রস্থ</a:t>
            </a:r>
            <a:r>
              <a:rPr lang="en-US" sz="32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(ঘ) </a:t>
            </a:r>
            <a:r>
              <a:rPr lang="en-US" sz="32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বৃত্তস্থ</a:t>
            </a:r>
            <a:r>
              <a:rPr lang="en-US" sz="32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কোণ</a:t>
            </a:r>
            <a:endParaRPr lang="en-US" sz="3200" b="1" dirty="0" smtClean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" y="4572000"/>
            <a:ext cx="4461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3200" b="1" dirty="0">
                <a:solidFill>
                  <a:srgbClr val="00FF00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∠ </a:t>
            </a:r>
            <a:r>
              <a:rPr lang="en-US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BCD </a:t>
            </a:r>
            <a:r>
              <a:rPr lang="en-US" sz="3200" b="1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……….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009" y="5054025"/>
            <a:ext cx="7404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অধিচাপ</a:t>
            </a:r>
            <a:r>
              <a:rPr lang="en-US" sz="32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3200" b="1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উপচাপ</a:t>
            </a:r>
            <a:r>
              <a:rPr lang="en-US" sz="32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(গ) </a:t>
            </a:r>
            <a:r>
              <a:rPr lang="en-US" sz="3200" b="1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কেন্দ্রস্থ</a:t>
            </a:r>
            <a:r>
              <a:rPr lang="en-US" sz="32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(ঘ) </a:t>
            </a:r>
            <a:r>
              <a:rPr lang="en-US" sz="3200" b="1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বৃত্তস্থ</a:t>
            </a:r>
            <a:r>
              <a:rPr lang="en-US" sz="32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কোণ</a:t>
            </a:r>
            <a:endParaRPr lang="en-US" sz="3200" b="1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465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60000"/>
    </mc:Choice>
    <mc:Fallback>
      <p:transition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115602" y="10179"/>
            <a:ext cx="3104598" cy="3876021"/>
            <a:chOff x="3200400" y="162579"/>
            <a:chExt cx="3104598" cy="3876021"/>
          </a:xfrm>
        </p:grpSpPr>
        <p:sp>
          <p:nvSpPr>
            <p:cNvPr id="14" name="TextBox 13"/>
            <p:cNvSpPr txBox="1"/>
            <p:nvPr/>
          </p:nvSpPr>
          <p:spPr>
            <a:xfrm>
              <a:off x="5715000" y="2971800"/>
              <a:ext cx="5899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itchFamily="2" charset="0"/>
                  <a:cs typeface="NikoshBAN" pitchFamily="2" charset="0"/>
                </a:rPr>
                <a:t>D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200400" y="162579"/>
              <a:ext cx="2886166" cy="3876021"/>
              <a:chOff x="3200400" y="228600"/>
              <a:chExt cx="2886166" cy="3876021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3200400" y="685800"/>
                <a:ext cx="2886166" cy="2886166"/>
                <a:chOff x="2438400" y="228600"/>
                <a:chExt cx="4648200" cy="4648200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2438400" y="228600"/>
                  <a:ext cx="4648200" cy="4648200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solidFill>
                    <a:srgbClr val="1407B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4700787" y="2471909"/>
                  <a:ext cx="156411" cy="16158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4419600" y="228600"/>
                <a:ext cx="58999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A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419600" y="2133600"/>
                <a:ext cx="58999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O</a:t>
                </a:r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276600" y="3048000"/>
                <a:ext cx="58999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B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495800" y="3581400"/>
                <a:ext cx="589998" cy="523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C</a:t>
                </a: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228600" y="0"/>
            <a:ext cx="7106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" y="533400"/>
            <a:ext cx="4079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BAD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……….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00" y="1143000"/>
            <a:ext cx="47227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অধিচাপ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(খ)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উপচাপ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কেন্দ্রস্থ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(ঘ)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বৃত্তস্থ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কোণ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2133600"/>
            <a:ext cx="4078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(2)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……….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00" y="2667000"/>
            <a:ext cx="45207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অধিচাপ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       (খ)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উপচাপ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কেন্দ্রস্থ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  (ঘ)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বৃত্তস্থ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কোণ</a:t>
            </a:r>
            <a:endParaRPr lang="en-US" sz="3200" b="1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" y="3657600"/>
            <a:ext cx="4366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(3) </a:t>
            </a:r>
            <a:r>
              <a:rPr lang="en-US" sz="3200" b="1" dirty="0" smtClean="0">
                <a:solidFill>
                  <a:srgbClr val="CC0066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∠</a:t>
            </a:r>
            <a:r>
              <a:rPr lang="en-US" sz="32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BAD</a:t>
            </a:r>
            <a:r>
              <a:rPr lang="en-US" sz="32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……….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00" y="4114800"/>
            <a:ext cx="7404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অধিচাপ</a:t>
            </a:r>
            <a:r>
              <a:rPr lang="en-US" sz="32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32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উপচাপ</a:t>
            </a:r>
            <a:r>
              <a:rPr lang="en-US" sz="32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(গ) </a:t>
            </a:r>
            <a:r>
              <a:rPr lang="en-US" sz="32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কেন্দ্রস্থ</a:t>
            </a:r>
            <a:r>
              <a:rPr lang="en-US" sz="32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(ঘ) </a:t>
            </a:r>
            <a:r>
              <a:rPr lang="en-US" sz="32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বৃত্তস্থ</a:t>
            </a:r>
            <a:r>
              <a:rPr lang="en-US" sz="32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কোণ</a:t>
            </a:r>
            <a:endParaRPr lang="en-US" sz="3200" b="1" dirty="0" smtClean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" y="4572000"/>
            <a:ext cx="4338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(4) </a:t>
            </a:r>
            <a:r>
              <a:rPr lang="en-US" sz="3200" b="1" dirty="0" smtClean="0">
                <a:solidFill>
                  <a:srgbClr val="00FF00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∠</a:t>
            </a:r>
            <a:r>
              <a:rPr lang="en-US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BOD</a:t>
            </a:r>
            <a:r>
              <a:rPr lang="en-US" sz="32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……….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009" y="5054025"/>
            <a:ext cx="7404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অধিচাপ</a:t>
            </a:r>
            <a:r>
              <a:rPr lang="en-US" sz="32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3200" b="1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উপচাপ</a:t>
            </a:r>
            <a:r>
              <a:rPr lang="en-US" sz="32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(গ) </a:t>
            </a:r>
            <a:r>
              <a:rPr lang="en-US" sz="3200" b="1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কেন্দ্রস্থ</a:t>
            </a:r>
            <a:r>
              <a:rPr lang="en-US" sz="32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(ঘ) </a:t>
            </a:r>
            <a:r>
              <a:rPr lang="en-US" sz="3200" b="1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বৃত্তস্থ</a:t>
            </a:r>
            <a:r>
              <a:rPr lang="en-US" sz="32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কোণ</a:t>
            </a:r>
            <a:endParaRPr lang="en-US" sz="3200" b="1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143000"/>
            <a:ext cx="1828800" cy="538609"/>
          </a:xfrm>
          <a:prstGeom prst="rect">
            <a:avLst/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590800" y="2667000"/>
            <a:ext cx="1828800" cy="538609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506001" y="4137882"/>
            <a:ext cx="1974789" cy="538609"/>
          </a:xfrm>
          <a:prstGeom prst="rect">
            <a:avLst/>
          </a:prstGeom>
          <a:noFill/>
          <a:ln w="57150">
            <a:solidFill>
              <a:srgbClr val="0000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774744" y="5100191"/>
            <a:ext cx="1712264" cy="538609"/>
          </a:xfrm>
          <a:prstGeom prst="rect">
            <a:avLst/>
          </a:prstGeom>
          <a:noFill/>
          <a:ln w="57150">
            <a:solidFill>
              <a:srgbClr val="0000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0755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105400" y="3048000"/>
            <a:ext cx="3663372" cy="357402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>
          <a:xfrm>
            <a:off x="6937086" y="3048000"/>
            <a:ext cx="0" cy="27776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3"/>
          </p:cNvCxnSpPr>
          <p:nvPr/>
        </p:nvCxnSpPr>
        <p:spPr>
          <a:xfrm flipV="1">
            <a:off x="5641888" y="4758811"/>
            <a:ext cx="1295198" cy="13398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4" idx="5"/>
          </p:cNvCxnSpPr>
          <p:nvPr/>
        </p:nvCxnSpPr>
        <p:spPr>
          <a:xfrm>
            <a:off x="6937086" y="4758811"/>
            <a:ext cx="1295198" cy="13398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3"/>
            <a:endCxn id="4" idx="0"/>
          </p:cNvCxnSpPr>
          <p:nvPr/>
        </p:nvCxnSpPr>
        <p:spPr>
          <a:xfrm flipV="1">
            <a:off x="5641888" y="3048000"/>
            <a:ext cx="1295198" cy="30506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0"/>
            <a:endCxn id="4" idx="5"/>
          </p:cNvCxnSpPr>
          <p:nvPr/>
        </p:nvCxnSpPr>
        <p:spPr>
          <a:xfrm>
            <a:off x="6937086" y="3048000"/>
            <a:ext cx="1295198" cy="30506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82772" y="441057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91745" y="258177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71655" y="6038487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11835" y="60198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05600" y="58306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2" name="Arc 21"/>
          <p:cNvSpPr/>
          <p:nvPr/>
        </p:nvSpPr>
        <p:spPr>
          <a:xfrm rot="8539492">
            <a:off x="6619145" y="4571877"/>
            <a:ext cx="803362" cy="625645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0" y="13648"/>
            <a:ext cx="906780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i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প্রমান কর যে, </a:t>
            </a:r>
            <a:r>
              <a:rPr lang="en-US" sz="4000" b="1" i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000" b="1" i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চাপের</a:t>
            </a:r>
            <a:r>
              <a:rPr lang="en-US" sz="4000" b="1" i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b="1" i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দন্ডায়মান</a:t>
            </a:r>
            <a:r>
              <a:rPr lang="en-US" sz="4000" b="1" i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i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কেন্দ্রস্থ কোন বৃত্তস্থ কোনের দ্বিগুন</a:t>
            </a:r>
          </a:p>
          <a:p>
            <a:r>
              <a:rPr lang="bn-BD" sz="3200" b="1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মনে করি 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কেন্দ্র বিশিষ্ট 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sz="3200" b="1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বৃত্তের 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3200" b="1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3200" b="1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সমান জ্যা </a:t>
            </a:r>
          </a:p>
          <a:p>
            <a:r>
              <a:rPr lang="bn-BD" sz="3200" i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বৃত্তস্থ কোণ </a:t>
            </a:r>
            <a:r>
              <a:rPr lang="en-US" sz="3200" i="1" dirty="0" smtClean="0">
                <a:solidFill>
                  <a:srgbClr val="000066"/>
                </a:solidFill>
                <a:latin typeface="Cambria Math"/>
                <a:ea typeface="Cambria Math"/>
                <a:cs typeface="NikoshBAN" pitchFamily="2" charset="0"/>
              </a:rPr>
              <a:t>∠BAC </a:t>
            </a:r>
            <a:r>
              <a:rPr lang="bn-BD" sz="3200" i="1" dirty="0" smtClean="0">
                <a:solidFill>
                  <a:srgbClr val="000066"/>
                </a:solidFill>
                <a:latin typeface="Cambria Math"/>
                <a:ea typeface="Cambria Math"/>
                <a:cs typeface="NikoshBAN" pitchFamily="2" charset="0"/>
              </a:rPr>
              <a:t>এবং কেন্দ্রস্থ কোণ </a:t>
            </a:r>
            <a:r>
              <a:rPr lang="en-US" sz="3200" i="1" dirty="0" smtClean="0">
                <a:solidFill>
                  <a:srgbClr val="000066"/>
                </a:solidFill>
                <a:latin typeface="Cambria Math"/>
                <a:ea typeface="Cambria Math"/>
                <a:cs typeface="NikoshBAN" pitchFamily="2" charset="0"/>
              </a:rPr>
              <a:t>∠BOC,</a:t>
            </a:r>
            <a:r>
              <a:rPr lang="bn-BD" sz="3200" i="1" dirty="0" smtClean="0">
                <a:solidFill>
                  <a:srgbClr val="000066"/>
                </a:solidFill>
                <a:latin typeface="Cambria Math"/>
                <a:ea typeface="Cambria Math"/>
                <a:cs typeface="NikoshBAN" pitchFamily="2" charset="0"/>
              </a:rPr>
              <a:t> প্রমান করতে হবে যে,</a:t>
            </a:r>
          </a:p>
          <a:p>
            <a:r>
              <a:rPr lang="en-US" sz="3200" i="1" dirty="0">
                <a:latin typeface="Cambria Math"/>
                <a:ea typeface="Cambria Math"/>
                <a:cs typeface="NikoshBAN" pitchFamily="2" charset="0"/>
              </a:rPr>
              <a:t>∠BOC </a:t>
            </a:r>
            <a:r>
              <a:rPr lang="bn-BD" sz="3200" i="1" dirty="0" smtClean="0">
                <a:latin typeface="Cambria Math"/>
                <a:ea typeface="Cambria Math"/>
                <a:cs typeface="NikoshBAN" pitchFamily="2" charset="0"/>
              </a:rPr>
              <a:t>=</a:t>
            </a:r>
            <a:r>
              <a:rPr lang="en-US" sz="3200" i="1" dirty="0" smtClean="0">
                <a:latin typeface="Cambria Math"/>
                <a:ea typeface="Cambria Math"/>
                <a:cs typeface="NikoshBAN" pitchFamily="2" charset="0"/>
              </a:rPr>
              <a:t>2∠BAC </a:t>
            </a:r>
            <a:endParaRPr lang="bn-BD" sz="3200" i="1" dirty="0" smtClean="0">
              <a:latin typeface="Cambria Math"/>
              <a:ea typeface="Cambria Math"/>
              <a:cs typeface="NikoshBAN" pitchFamily="2" charset="0"/>
            </a:endParaRPr>
          </a:p>
          <a:p>
            <a:r>
              <a:rPr lang="bn-BD" sz="3200" i="1" dirty="0" smtClean="0">
                <a:solidFill>
                  <a:srgbClr val="19B400"/>
                </a:solidFill>
                <a:latin typeface="Cambria Math"/>
                <a:ea typeface="Cambria Math"/>
                <a:cs typeface="NikoshBAN" pitchFamily="2" charset="0"/>
              </a:rPr>
              <a:t>অংকনঃ </a:t>
            </a:r>
            <a:r>
              <a:rPr lang="en-US" sz="3200" i="1" dirty="0" smtClean="0">
                <a:solidFill>
                  <a:srgbClr val="19B400"/>
                </a:solidFill>
                <a:latin typeface="Cambria Math"/>
                <a:ea typeface="Cambria Math"/>
                <a:cs typeface="NikoshBAN" pitchFamily="2" charset="0"/>
              </a:rPr>
              <a:t>OA,OB</a:t>
            </a:r>
            <a:r>
              <a:rPr lang="bn-BD" sz="3200" i="1" dirty="0" smtClean="0">
                <a:solidFill>
                  <a:srgbClr val="19B400"/>
                </a:solidFill>
                <a:latin typeface="Cambria Math"/>
                <a:ea typeface="Cambria Math"/>
                <a:cs typeface="NikoshBAN" pitchFamily="2" charset="0"/>
              </a:rPr>
              <a:t>,</a:t>
            </a:r>
            <a:r>
              <a:rPr lang="en-US" sz="3200" i="1" dirty="0" smtClean="0">
                <a:solidFill>
                  <a:srgbClr val="19B400"/>
                </a:solidFill>
                <a:latin typeface="Cambria Math"/>
                <a:ea typeface="Cambria Math"/>
                <a:cs typeface="NikoshBAN" pitchFamily="2" charset="0"/>
              </a:rPr>
              <a:t>OC </a:t>
            </a:r>
            <a:r>
              <a:rPr lang="bn-BD" sz="3200" i="1" dirty="0" smtClean="0">
                <a:solidFill>
                  <a:srgbClr val="19B400"/>
                </a:solidFill>
                <a:latin typeface="Cambria Math"/>
                <a:ea typeface="Cambria Math"/>
                <a:cs typeface="NikoshBAN" pitchFamily="2" charset="0"/>
              </a:rPr>
              <a:t> যোগ করি</a:t>
            </a:r>
            <a:r>
              <a:rPr lang="en-US" sz="3200" i="1" dirty="0" smtClean="0">
                <a:solidFill>
                  <a:srgbClr val="19B400"/>
                </a:solidFill>
                <a:latin typeface="Cambria Math"/>
                <a:ea typeface="Cambria Math"/>
                <a:cs typeface="NikoshBAN" pitchFamily="2" charset="0"/>
              </a:rPr>
              <a:t> </a:t>
            </a:r>
            <a:r>
              <a:rPr lang="bn-BD" sz="3200" i="1" dirty="0" smtClean="0">
                <a:solidFill>
                  <a:srgbClr val="19B400"/>
                </a:solidFill>
                <a:latin typeface="Cambria Math"/>
                <a:ea typeface="Cambria Math"/>
                <a:cs typeface="NikoshBAN" pitchFamily="2" charset="0"/>
              </a:rPr>
              <a:t>এবং </a:t>
            </a:r>
            <a:endParaRPr lang="en-US" sz="3200" i="1" dirty="0" smtClean="0">
              <a:solidFill>
                <a:srgbClr val="19B400"/>
              </a:solidFill>
              <a:latin typeface="Cambria Math"/>
              <a:ea typeface="Cambria Math"/>
              <a:cs typeface="NikoshBAN" pitchFamily="2" charset="0"/>
            </a:endParaRPr>
          </a:p>
          <a:p>
            <a:r>
              <a:rPr lang="en-US" sz="3200" i="1" dirty="0" smtClean="0">
                <a:solidFill>
                  <a:srgbClr val="19B400"/>
                </a:solidFill>
                <a:latin typeface="Cambria Math"/>
                <a:ea typeface="Cambria Math"/>
                <a:cs typeface="NikoshBAN" pitchFamily="2" charset="0"/>
              </a:rPr>
              <a:t>AO </a:t>
            </a:r>
            <a:r>
              <a:rPr lang="bn-BD" sz="3200" i="1" dirty="0" smtClean="0">
                <a:solidFill>
                  <a:srgbClr val="19B400"/>
                </a:solidFill>
                <a:latin typeface="Cambria Math"/>
                <a:ea typeface="Cambria Math"/>
                <a:cs typeface="NikoshBAN" pitchFamily="2" charset="0"/>
              </a:rPr>
              <a:t>ব্যাসার্ধ কে </a:t>
            </a:r>
            <a:r>
              <a:rPr lang="en-US" sz="3200" i="1" dirty="0" smtClean="0">
                <a:solidFill>
                  <a:srgbClr val="19B400"/>
                </a:solidFill>
                <a:latin typeface="Cambria Math"/>
                <a:ea typeface="Cambria Math"/>
                <a:cs typeface="NikoshBAN" pitchFamily="2" charset="0"/>
              </a:rPr>
              <a:t>D </a:t>
            </a:r>
            <a:r>
              <a:rPr lang="bn-BD" sz="3200" i="1" dirty="0" smtClean="0">
                <a:solidFill>
                  <a:srgbClr val="19B400"/>
                </a:solidFill>
                <a:latin typeface="Cambria Math"/>
                <a:ea typeface="Cambria Math"/>
                <a:cs typeface="NikoshBAN" pitchFamily="2" charset="0"/>
              </a:rPr>
              <a:t>পর্যন্ত বর্ধিত করি  </a:t>
            </a:r>
          </a:p>
          <a:p>
            <a:r>
              <a:rPr lang="bn-BD" sz="3200" b="1" i="1" dirty="0" smtClean="0">
                <a:solidFill>
                  <a:srgbClr val="1407BB"/>
                </a:solidFill>
                <a:latin typeface="Cambria Math"/>
                <a:ea typeface="Cambria Math"/>
                <a:cs typeface="NikoshBAN" pitchFamily="2" charset="0"/>
              </a:rPr>
              <a:t>প্রমানঃ ∆</a:t>
            </a:r>
            <a:r>
              <a:rPr lang="en-GB" sz="3200" b="1" i="1" dirty="0" smtClean="0">
                <a:solidFill>
                  <a:srgbClr val="1407BB"/>
                </a:solidFill>
                <a:latin typeface="Cambria Math"/>
                <a:ea typeface="Cambria Math"/>
                <a:cs typeface="NikoshBAN" pitchFamily="2" charset="0"/>
              </a:rPr>
              <a:t>ABC </a:t>
            </a:r>
            <a:r>
              <a:rPr lang="bn-IN" sz="3200" b="1" i="1" dirty="0" smtClean="0">
                <a:solidFill>
                  <a:srgbClr val="1407BB"/>
                </a:solidFill>
                <a:latin typeface="Cambria Math"/>
                <a:ea typeface="Cambria Math"/>
                <a:cs typeface="NikoshBAN" pitchFamily="2" charset="0"/>
              </a:rPr>
              <a:t>হতে পাই,</a:t>
            </a:r>
            <a:r>
              <a:rPr lang="bn-IN" sz="3200" i="1" dirty="0" smtClean="0">
                <a:latin typeface="Cambria Math"/>
                <a:ea typeface="Cambria Math"/>
                <a:cs typeface="NikoshBAN" pitchFamily="2" charset="0"/>
              </a:rPr>
              <a:t> </a:t>
            </a:r>
          </a:p>
          <a:p>
            <a:r>
              <a:rPr lang="en-GB" sz="3200" b="1" i="1" dirty="0" smtClean="0">
                <a:solidFill>
                  <a:srgbClr val="000066"/>
                </a:solidFill>
                <a:latin typeface="Cambria Math"/>
                <a:ea typeface="Cambria Math"/>
                <a:cs typeface="NikoshBAN" pitchFamily="2" charset="0"/>
              </a:rPr>
              <a:t>OA=OB [</a:t>
            </a:r>
            <a:r>
              <a:rPr lang="bn-IN" sz="3200" b="1" i="1" dirty="0" smtClean="0">
                <a:solidFill>
                  <a:srgbClr val="000066"/>
                </a:solidFill>
                <a:latin typeface="Cambria Math"/>
                <a:ea typeface="Cambria Math"/>
                <a:cs typeface="NikoshBAN" pitchFamily="2" charset="0"/>
              </a:rPr>
              <a:t>একই বৃত্তের ব্যাসার্ধ</a:t>
            </a:r>
            <a:r>
              <a:rPr lang="en-GB" sz="3200" b="1" i="1" dirty="0" smtClean="0">
                <a:solidFill>
                  <a:srgbClr val="000066"/>
                </a:solidFill>
                <a:latin typeface="Cambria Math"/>
                <a:ea typeface="Cambria Math"/>
                <a:cs typeface="NikoshBAN" pitchFamily="2" charset="0"/>
              </a:rPr>
              <a:t>]</a:t>
            </a:r>
            <a:endParaRPr lang="bn-IN" sz="3200" b="1" i="1" dirty="0" smtClean="0">
              <a:solidFill>
                <a:srgbClr val="000066"/>
              </a:solidFill>
              <a:latin typeface="Cambria Math"/>
              <a:ea typeface="Cambria Math"/>
              <a:cs typeface="NikoshBAN" pitchFamily="2" charset="0"/>
            </a:endParaRPr>
          </a:p>
          <a:p>
            <a:r>
              <a:rPr lang="en-GB" sz="3200" b="1" i="1" dirty="0" smtClean="0">
                <a:solidFill>
                  <a:srgbClr val="333399"/>
                </a:solidFill>
                <a:latin typeface="Cambria Math"/>
                <a:ea typeface="Cambria Math"/>
                <a:cs typeface="NikoshBAN" pitchFamily="2" charset="0"/>
              </a:rPr>
              <a:t>∴∠ABO=∠BAO </a:t>
            </a:r>
            <a:endParaRPr lang="bn-IN" sz="3200" b="1" i="1" dirty="0" smtClean="0">
              <a:solidFill>
                <a:srgbClr val="333399"/>
              </a:solidFill>
              <a:latin typeface="Cambria Math"/>
              <a:ea typeface="Cambria Math"/>
              <a:cs typeface="NikoshBAN" pitchFamily="2" charset="0"/>
            </a:endParaRPr>
          </a:p>
          <a:p>
            <a:r>
              <a:rPr lang="en-GB" sz="3200" b="1" i="1" dirty="0" smtClean="0">
                <a:solidFill>
                  <a:srgbClr val="333399"/>
                </a:solidFill>
                <a:latin typeface="Cambria Math"/>
                <a:ea typeface="Cambria Math"/>
                <a:cs typeface="NikoshBAN" pitchFamily="2" charset="0"/>
              </a:rPr>
              <a:t>[ABC </a:t>
            </a:r>
            <a:r>
              <a:rPr lang="bn-IN" sz="3200" b="1" i="1" dirty="0" smtClean="0">
                <a:solidFill>
                  <a:srgbClr val="333399"/>
                </a:solidFill>
                <a:latin typeface="Cambria Math"/>
                <a:ea typeface="Cambria Math"/>
                <a:cs typeface="NikoshBAN" pitchFamily="2" charset="0"/>
              </a:rPr>
              <a:t>সমদ্বিবাহু ত্রিভুজ</a:t>
            </a:r>
            <a:r>
              <a:rPr lang="en-GB" sz="3200" b="1" i="1" dirty="0" smtClean="0">
                <a:solidFill>
                  <a:srgbClr val="333399"/>
                </a:solidFill>
                <a:latin typeface="Cambria Math"/>
                <a:ea typeface="Cambria Math"/>
                <a:cs typeface="NikoshBAN" pitchFamily="2" charset="0"/>
              </a:rPr>
              <a:t>]</a:t>
            </a:r>
          </a:p>
          <a:p>
            <a:r>
              <a:rPr lang="bn-IN" sz="3200" b="1" i="1" dirty="0" smtClean="0">
                <a:solidFill>
                  <a:srgbClr val="19B400"/>
                </a:solidFill>
                <a:latin typeface="Cambria Math"/>
                <a:ea typeface="Cambria Math"/>
                <a:cs typeface="NikoshBAN" pitchFamily="2" charset="0"/>
              </a:rPr>
              <a:t>আবার, ∠</a:t>
            </a:r>
            <a:r>
              <a:rPr lang="en-GB" sz="3200" b="1" i="1" dirty="0" smtClean="0">
                <a:solidFill>
                  <a:srgbClr val="19B400"/>
                </a:solidFill>
                <a:latin typeface="Cambria Math"/>
                <a:ea typeface="Cambria Math"/>
                <a:cs typeface="NikoshBAN" pitchFamily="2" charset="0"/>
              </a:rPr>
              <a:t>BOD </a:t>
            </a:r>
            <a:r>
              <a:rPr lang="bn-IN" sz="3200" b="1" i="1" dirty="0" smtClean="0">
                <a:solidFill>
                  <a:srgbClr val="19B400"/>
                </a:solidFill>
                <a:latin typeface="Cambria Math"/>
                <a:ea typeface="Cambria Math"/>
                <a:cs typeface="NikoshBAN" pitchFamily="2" charset="0"/>
              </a:rPr>
              <a:t>বহিস্থ কোন</a:t>
            </a:r>
          </a:p>
        </p:txBody>
      </p:sp>
      <p:sp>
        <p:nvSpPr>
          <p:cNvPr id="26" name="Arc 25"/>
          <p:cNvSpPr/>
          <p:nvPr/>
        </p:nvSpPr>
        <p:spPr>
          <a:xfrm rot="8539492">
            <a:off x="6605704" y="3249882"/>
            <a:ext cx="803362" cy="625645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58968" y="5415577"/>
            <a:ext cx="341832" cy="299423"/>
            <a:chOff x="8645235" y="1117976"/>
            <a:chExt cx="188277" cy="177424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8645235" y="1143000"/>
              <a:ext cx="117765" cy="1524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715747" y="1117976"/>
              <a:ext cx="117765" cy="1524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rot="17817075">
            <a:off x="6745601" y="3973481"/>
            <a:ext cx="341832" cy="299423"/>
            <a:chOff x="8645235" y="1117976"/>
            <a:chExt cx="188277" cy="177424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8645235" y="1143000"/>
              <a:ext cx="117765" cy="1524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715747" y="1117976"/>
              <a:ext cx="117765" cy="1524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Arc 7"/>
          <p:cNvSpPr/>
          <p:nvPr/>
        </p:nvSpPr>
        <p:spPr>
          <a:xfrm rot="8308839">
            <a:off x="6117829" y="4538545"/>
            <a:ext cx="1022046" cy="1143000"/>
          </a:xfrm>
          <a:prstGeom prst="arc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66057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8" grpId="0"/>
      <p:bldP spid="19" grpId="0"/>
      <p:bldP spid="20" grpId="0"/>
      <p:bldP spid="21" grpId="0"/>
      <p:bldP spid="22" grpId="0" animBg="1"/>
      <p:bldP spid="2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978727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প্রমান কর যে, </a:t>
            </a:r>
            <a:r>
              <a:rPr lang="en-US" sz="44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4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চাপের</a:t>
            </a:r>
            <a:r>
              <a:rPr lang="en-US" sz="44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4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দন্ডায়মান</a:t>
            </a:r>
            <a:r>
              <a:rPr lang="en-US" sz="44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বৃত্তস্থ </a:t>
            </a:r>
            <a:r>
              <a:rPr lang="bn-BD" sz="44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 </a:t>
            </a:r>
            <a:r>
              <a:rPr lang="bn-BD" sz="4400" b="1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কেন্দ্রস্থ </a:t>
            </a:r>
            <a:r>
              <a:rPr lang="bn-BD" sz="44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কোনের </a:t>
            </a:r>
            <a:r>
              <a:rPr lang="en-US" sz="44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অর্ধেক</a:t>
            </a:r>
            <a:endParaRPr lang="bn-BD" sz="4400" b="1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23820" y="-76200"/>
            <a:ext cx="45159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দলিয়</a:t>
            </a:r>
            <a:r>
              <a:rPr lang="en-US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15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26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-0.71962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609600"/>
            <a:ext cx="591761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i="1" dirty="0">
                <a:solidFill>
                  <a:srgbClr val="FF3399"/>
                </a:solidFill>
                <a:latin typeface="Cambria Math"/>
                <a:ea typeface="Cambria Math"/>
                <a:cs typeface="NikoshBAN" pitchFamily="2" charset="0"/>
              </a:rPr>
              <a:t>সুতরাং, ∠</a:t>
            </a:r>
            <a:r>
              <a:rPr lang="en-GB" sz="3200" b="1" i="1" dirty="0">
                <a:solidFill>
                  <a:srgbClr val="FF3399"/>
                </a:solidFill>
                <a:latin typeface="Cambria Math"/>
                <a:ea typeface="Cambria Math"/>
                <a:cs typeface="NikoshBAN" pitchFamily="2" charset="0"/>
              </a:rPr>
              <a:t>BOD</a:t>
            </a:r>
            <a:r>
              <a:rPr lang="bn-IN" sz="3200" b="1" i="1" dirty="0">
                <a:solidFill>
                  <a:srgbClr val="FF3399"/>
                </a:solidFill>
                <a:latin typeface="Cambria Math"/>
                <a:ea typeface="Cambria Math"/>
                <a:cs typeface="NikoshBAN" pitchFamily="2" charset="0"/>
              </a:rPr>
              <a:t>= </a:t>
            </a:r>
            <a:r>
              <a:rPr lang="en-GB" sz="3200" b="1" i="1" dirty="0">
                <a:solidFill>
                  <a:srgbClr val="FF3399"/>
                </a:solidFill>
                <a:latin typeface="Cambria Math"/>
                <a:ea typeface="Cambria Math"/>
                <a:cs typeface="NikoshBAN" pitchFamily="2" charset="0"/>
              </a:rPr>
              <a:t>∠ABO</a:t>
            </a:r>
            <a:r>
              <a:rPr lang="bn-IN" sz="3200" b="1" i="1" dirty="0">
                <a:solidFill>
                  <a:srgbClr val="FF3399"/>
                </a:solidFill>
                <a:latin typeface="Cambria Math"/>
                <a:ea typeface="Cambria Math"/>
                <a:cs typeface="NikoshBAN" pitchFamily="2" charset="0"/>
              </a:rPr>
              <a:t>+</a:t>
            </a:r>
            <a:r>
              <a:rPr lang="en-GB" sz="3200" b="1" i="1" dirty="0">
                <a:solidFill>
                  <a:srgbClr val="FF3399"/>
                </a:solidFill>
                <a:latin typeface="Cambria Math"/>
                <a:ea typeface="Cambria Math"/>
                <a:cs typeface="NikoshBAN" pitchFamily="2" charset="0"/>
              </a:rPr>
              <a:t>∠</a:t>
            </a:r>
            <a:r>
              <a:rPr lang="en-GB" sz="3200" b="1" i="1" dirty="0" smtClean="0">
                <a:solidFill>
                  <a:srgbClr val="FF3399"/>
                </a:solidFill>
                <a:latin typeface="Cambria Math"/>
                <a:ea typeface="Cambria Math"/>
                <a:cs typeface="NikoshBAN" pitchFamily="2" charset="0"/>
              </a:rPr>
              <a:t>BAO</a:t>
            </a:r>
            <a:endParaRPr lang="en-US" sz="3200" b="1" dirty="0" smtClean="0">
              <a:solidFill>
                <a:srgbClr val="FF0000"/>
              </a:solidFill>
              <a:latin typeface="Cambria Math"/>
              <a:ea typeface="Cambria Math"/>
              <a:cs typeface="NikoshBAN" pitchFamily="2" charset="0"/>
            </a:endParaRPr>
          </a:p>
          <a:p>
            <a:r>
              <a:rPr lang="bn-IN" sz="3200" b="1" dirty="0" smtClean="0">
                <a:solidFill>
                  <a:srgbClr val="FF0000"/>
                </a:solidFill>
                <a:latin typeface="Cambria Math"/>
                <a:ea typeface="Cambria Math"/>
                <a:cs typeface="NikoshBAN" pitchFamily="2" charset="0"/>
              </a:rPr>
              <a:t>∠</a:t>
            </a:r>
            <a:r>
              <a:rPr lang="en-GB" sz="3200" b="1" dirty="0">
                <a:solidFill>
                  <a:srgbClr val="FF0000"/>
                </a:solidFill>
                <a:latin typeface="Cambria Math"/>
                <a:ea typeface="Cambria Math"/>
                <a:cs typeface="NikoshBAN" pitchFamily="2" charset="0"/>
              </a:rPr>
              <a:t>BOD</a:t>
            </a:r>
            <a:r>
              <a:rPr lang="bn-IN" sz="3200" b="1" dirty="0">
                <a:solidFill>
                  <a:srgbClr val="FF0000"/>
                </a:solidFill>
                <a:latin typeface="Cambria Math"/>
                <a:ea typeface="Cambria Math"/>
                <a:cs typeface="NikoshBAN" pitchFamily="2" charset="0"/>
              </a:rPr>
              <a:t>= </a:t>
            </a:r>
            <a:r>
              <a:rPr lang="en-GB" sz="3200" b="1" dirty="0">
                <a:solidFill>
                  <a:srgbClr val="FF0000"/>
                </a:solidFill>
                <a:latin typeface="Cambria Math"/>
                <a:ea typeface="Cambria Math"/>
                <a:cs typeface="NikoshBAN" pitchFamily="2" charset="0"/>
              </a:rPr>
              <a:t>∠BAO</a:t>
            </a:r>
            <a:r>
              <a:rPr lang="bn-IN" sz="3200" b="1" dirty="0">
                <a:solidFill>
                  <a:srgbClr val="FF0000"/>
                </a:solidFill>
                <a:latin typeface="Cambria Math"/>
                <a:ea typeface="Cambria Math"/>
                <a:cs typeface="NikoshBAN" pitchFamily="2" charset="0"/>
              </a:rPr>
              <a:t>+</a:t>
            </a:r>
            <a:r>
              <a:rPr lang="en-GB" sz="3200" b="1" dirty="0">
                <a:solidFill>
                  <a:srgbClr val="FF0000"/>
                </a:solidFill>
                <a:latin typeface="Cambria Math"/>
                <a:ea typeface="Cambria Math"/>
                <a:cs typeface="NikoshBAN" pitchFamily="2" charset="0"/>
              </a:rPr>
              <a:t>∠BAO</a:t>
            </a:r>
          </a:p>
          <a:p>
            <a:r>
              <a:rPr lang="bn-IN" sz="3200" b="1" dirty="0">
                <a:solidFill>
                  <a:srgbClr val="1407BB"/>
                </a:solidFill>
                <a:latin typeface="Cambria Math"/>
                <a:ea typeface="Cambria Math"/>
                <a:cs typeface="NikoshBAN" pitchFamily="2" charset="0"/>
              </a:rPr>
              <a:t>∠</a:t>
            </a:r>
            <a:r>
              <a:rPr lang="en-GB" sz="3200" b="1" dirty="0">
                <a:solidFill>
                  <a:srgbClr val="1407BB"/>
                </a:solidFill>
                <a:latin typeface="Cambria Math"/>
                <a:ea typeface="Cambria Math"/>
                <a:cs typeface="NikoshBAN" pitchFamily="2" charset="0"/>
              </a:rPr>
              <a:t>BOD</a:t>
            </a:r>
            <a:r>
              <a:rPr lang="bn-IN" sz="3200" b="1" dirty="0">
                <a:solidFill>
                  <a:srgbClr val="1407BB"/>
                </a:solidFill>
                <a:latin typeface="Cambria Math"/>
                <a:ea typeface="Cambria Math"/>
                <a:cs typeface="NikoshBAN" pitchFamily="2" charset="0"/>
              </a:rPr>
              <a:t>= </a:t>
            </a:r>
            <a:r>
              <a:rPr lang="en-GB" sz="3200" b="1" dirty="0">
                <a:solidFill>
                  <a:srgbClr val="1407BB"/>
                </a:solidFill>
                <a:latin typeface="Cambria Math"/>
                <a:ea typeface="Cambria Math"/>
                <a:cs typeface="NikoshBAN" pitchFamily="2" charset="0"/>
              </a:rPr>
              <a:t>2∠BAO…………..(i)</a:t>
            </a:r>
          </a:p>
          <a:p>
            <a:r>
              <a:rPr lang="bn-IN" sz="3200" b="1" i="1" dirty="0">
                <a:solidFill>
                  <a:srgbClr val="19B400"/>
                </a:solidFill>
                <a:latin typeface="Cambria Math"/>
                <a:ea typeface="Cambria Math"/>
                <a:cs typeface="NikoshBAN" pitchFamily="2" charset="0"/>
              </a:rPr>
              <a:t>একই ভাবে, </a:t>
            </a:r>
            <a:r>
              <a:rPr lang="en-GB" sz="3200" b="1" i="1" dirty="0">
                <a:solidFill>
                  <a:srgbClr val="19B400"/>
                </a:solidFill>
                <a:latin typeface="Cambria Math"/>
                <a:ea typeface="Cambria Math"/>
                <a:cs typeface="NikoshBAN" pitchFamily="2" charset="0"/>
              </a:rPr>
              <a:t>∠COD=2∠CAO……….(ii)</a:t>
            </a:r>
          </a:p>
          <a:p>
            <a:r>
              <a:rPr lang="en-GB" sz="3200" b="1" i="1" dirty="0">
                <a:solidFill>
                  <a:srgbClr val="0000CC"/>
                </a:solidFill>
                <a:latin typeface="Cambria Math"/>
                <a:ea typeface="Cambria Math"/>
                <a:cs typeface="NikoshBAN" pitchFamily="2" charset="0"/>
              </a:rPr>
              <a:t>(i)+(ii) </a:t>
            </a:r>
            <a:r>
              <a:rPr lang="bn-IN" sz="3200" b="1" i="1" dirty="0">
                <a:solidFill>
                  <a:srgbClr val="0000CC"/>
                </a:solidFill>
                <a:latin typeface="Cambria Math"/>
                <a:ea typeface="Cambria Math"/>
                <a:cs typeface="NikoshBAN" pitchFamily="2" charset="0"/>
              </a:rPr>
              <a:t>হতে পাই,</a:t>
            </a:r>
          </a:p>
          <a:p>
            <a:r>
              <a:rPr lang="bn-IN" sz="3200" b="1" i="1" dirty="0">
                <a:solidFill>
                  <a:srgbClr val="0000CC"/>
                </a:solidFill>
                <a:latin typeface="Cambria Math"/>
                <a:ea typeface="Cambria Math"/>
                <a:cs typeface="NikoshBAN" pitchFamily="2" charset="0"/>
              </a:rPr>
              <a:t>∠</a:t>
            </a:r>
            <a:r>
              <a:rPr lang="en-GB" sz="3200" b="1" i="1" dirty="0">
                <a:solidFill>
                  <a:srgbClr val="0000CC"/>
                </a:solidFill>
                <a:latin typeface="Cambria Math"/>
                <a:ea typeface="Cambria Math"/>
                <a:cs typeface="NikoshBAN" pitchFamily="2" charset="0"/>
              </a:rPr>
              <a:t>BOD</a:t>
            </a:r>
            <a:r>
              <a:rPr lang="bn-IN" sz="3200" b="1" i="1" dirty="0">
                <a:solidFill>
                  <a:srgbClr val="0000CC"/>
                </a:solidFill>
                <a:latin typeface="Cambria Math"/>
                <a:ea typeface="Cambria Math"/>
                <a:cs typeface="NikoshBAN" pitchFamily="2" charset="0"/>
              </a:rPr>
              <a:t>+</a:t>
            </a:r>
            <a:r>
              <a:rPr lang="en-GB" sz="3200" b="1" i="1" dirty="0">
                <a:solidFill>
                  <a:srgbClr val="0000CC"/>
                </a:solidFill>
                <a:latin typeface="Cambria Math"/>
                <a:ea typeface="Cambria Math"/>
                <a:cs typeface="NikoshBAN" pitchFamily="2" charset="0"/>
              </a:rPr>
              <a:t>∠COD</a:t>
            </a:r>
            <a:r>
              <a:rPr lang="bn-IN" sz="3200" b="1" i="1" dirty="0">
                <a:solidFill>
                  <a:srgbClr val="0000CC"/>
                </a:solidFill>
                <a:latin typeface="Cambria Math"/>
                <a:ea typeface="Cambria Math"/>
                <a:cs typeface="NikoshBAN" pitchFamily="2" charset="0"/>
              </a:rPr>
              <a:t>=</a:t>
            </a:r>
            <a:r>
              <a:rPr lang="en-GB" sz="3200" b="1" i="1" dirty="0">
                <a:solidFill>
                  <a:srgbClr val="0000CC"/>
                </a:solidFill>
                <a:latin typeface="Cambria Math"/>
                <a:ea typeface="Cambria Math"/>
                <a:cs typeface="NikoshBAN" pitchFamily="2" charset="0"/>
              </a:rPr>
              <a:t> 2∠BAO</a:t>
            </a:r>
            <a:r>
              <a:rPr lang="bn-IN" sz="3200" b="1" i="1" dirty="0">
                <a:solidFill>
                  <a:srgbClr val="0000CC"/>
                </a:solidFill>
                <a:latin typeface="Cambria Math"/>
                <a:ea typeface="Cambria Math"/>
                <a:cs typeface="NikoshBAN" pitchFamily="2" charset="0"/>
              </a:rPr>
              <a:t>+</a:t>
            </a:r>
            <a:r>
              <a:rPr lang="en-GB" sz="3200" b="1" i="1" dirty="0">
                <a:solidFill>
                  <a:srgbClr val="0000CC"/>
                </a:solidFill>
                <a:latin typeface="Cambria Math"/>
                <a:ea typeface="Cambria Math"/>
                <a:cs typeface="NikoshBAN" pitchFamily="2" charset="0"/>
              </a:rPr>
              <a:t>2∠CAO</a:t>
            </a:r>
            <a:endParaRPr lang="bn-IN" sz="3200" b="1" i="1" dirty="0">
              <a:solidFill>
                <a:srgbClr val="0000CC"/>
              </a:solidFill>
              <a:latin typeface="Cambria Math"/>
              <a:ea typeface="Cambria Math"/>
              <a:cs typeface="NikoshBAN" pitchFamily="2" charset="0"/>
            </a:endParaRPr>
          </a:p>
          <a:p>
            <a:r>
              <a:rPr lang="en-GB" sz="3200" b="1" i="1" dirty="0">
                <a:solidFill>
                  <a:srgbClr val="FF0000"/>
                </a:solidFill>
                <a:latin typeface="Cambria Math"/>
                <a:ea typeface="Cambria Math"/>
                <a:cs typeface="NikoshBAN" pitchFamily="2" charset="0"/>
              </a:rPr>
              <a:t>∴∠BOC= 2(∠BAO</a:t>
            </a:r>
            <a:r>
              <a:rPr lang="bn-IN" sz="3200" b="1" i="1" dirty="0">
                <a:solidFill>
                  <a:srgbClr val="FF0000"/>
                </a:solidFill>
                <a:latin typeface="Cambria Math"/>
                <a:ea typeface="Cambria Math"/>
                <a:cs typeface="NikoshBAN" pitchFamily="2" charset="0"/>
              </a:rPr>
              <a:t>+</a:t>
            </a:r>
            <a:r>
              <a:rPr lang="en-GB" sz="3200" b="1" i="1" dirty="0">
                <a:solidFill>
                  <a:srgbClr val="FF0000"/>
                </a:solidFill>
                <a:latin typeface="Cambria Math"/>
                <a:ea typeface="Cambria Math"/>
                <a:cs typeface="NikoshBAN" pitchFamily="2" charset="0"/>
              </a:rPr>
              <a:t>∠CAO)</a:t>
            </a:r>
          </a:p>
          <a:p>
            <a:r>
              <a:rPr lang="en-GB" sz="3200" b="1" i="1" dirty="0">
                <a:latin typeface="Cambria Math"/>
                <a:ea typeface="Cambria Math"/>
                <a:cs typeface="NikoshBAN" pitchFamily="2" charset="0"/>
              </a:rPr>
              <a:t>∠BOC= 2∠BAC  (</a:t>
            </a:r>
            <a:r>
              <a:rPr lang="bn-IN" sz="3200" b="1" i="1" dirty="0">
                <a:latin typeface="Cambria Math"/>
                <a:ea typeface="Cambria Math"/>
                <a:cs typeface="NikoshBAN" pitchFamily="2" charset="0"/>
              </a:rPr>
              <a:t>প্রমাণিত</a:t>
            </a:r>
            <a:r>
              <a:rPr lang="en-GB" sz="3200" b="1" i="1" dirty="0">
                <a:latin typeface="Cambria Math"/>
                <a:ea typeface="Cambria Math"/>
                <a:cs typeface="NikoshBAN" pitchFamily="2" charset="0"/>
              </a:rPr>
              <a:t>)</a:t>
            </a:r>
            <a:endParaRPr lang="bn-IN" sz="3200" b="1" i="1" dirty="0">
              <a:latin typeface="Cambria Math"/>
              <a:ea typeface="Cambria Math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81600" y="2819400"/>
            <a:ext cx="3581400" cy="3438021"/>
            <a:chOff x="5029200" y="219579"/>
            <a:chExt cx="3663372" cy="4123821"/>
          </a:xfrm>
        </p:grpSpPr>
        <p:grpSp>
          <p:nvGrpSpPr>
            <p:cNvPr id="7" name="Group 6"/>
            <p:cNvGrpSpPr/>
            <p:nvPr/>
          </p:nvGrpSpPr>
          <p:grpSpPr>
            <a:xfrm>
              <a:off x="5029200" y="219579"/>
              <a:ext cx="3663372" cy="4123821"/>
              <a:chOff x="5029200" y="219579"/>
              <a:chExt cx="3663372" cy="4123821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029200" y="769378"/>
                <a:ext cx="3663372" cy="3574022"/>
                <a:chOff x="5029200" y="346589"/>
                <a:chExt cx="3663372" cy="3574022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5029200" y="346589"/>
                  <a:ext cx="3663372" cy="3574022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" name="Straight Connector 15"/>
                <p:cNvCxnSpPr>
                  <a:stCxn id="15" idx="0"/>
                </p:cNvCxnSpPr>
                <p:nvPr/>
              </p:nvCxnSpPr>
              <p:spPr>
                <a:xfrm>
                  <a:off x="6860886" y="346589"/>
                  <a:ext cx="0" cy="277761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>
                  <a:stCxn id="15" idx="3"/>
                </p:cNvCxnSpPr>
                <p:nvPr/>
              </p:nvCxnSpPr>
              <p:spPr>
                <a:xfrm flipV="1">
                  <a:off x="5565688" y="2057400"/>
                  <a:ext cx="1295198" cy="133980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>
                  <a:endCxn id="15" idx="5"/>
                </p:cNvCxnSpPr>
                <p:nvPr/>
              </p:nvCxnSpPr>
              <p:spPr>
                <a:xfrm>
                  <a:off x="6860886" y="2057400"/>
                  <a:ext cx="1295198" cy="133980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>
                  <a:stCxn id="15" idx="3"/>
                  <a:endCxn id="15" idx="0"/>
                </p:cNvCxnSpPr>
                <p:nvPr/>
              </p:nvCxnSpPr>
              <p:spPr>
                <a:xfrm flipV="1">
                  <a:off x="5565688" y="346589"/>
                  <a:ext cx="1295198" cy="305061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>
                  <a:stCxn id="15" idx="0"/>
                  <a:endCxn id="15" idx="5"/>
                </p:cNvCxnSpPr>
                <p:nvPr/>
              </p:nvCxnSpPr>
              <p:spPr>
                <a:xfrm>
                  <a:off x="6860886" y="346589"/>
                  <a:ext cx="1295198" cy="305061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/>
              <p:cNvSpPr txBox="1"/>
              <p:nvPr/>
            </p:nvSpPr>
            <p:spPr>
              <a:xfrm>
                <a:off x="6406572" y="2048379"/>
                <a:ext cx="76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US" sz="36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615545" y="219579"/>
                <a:ext cx="91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195455" y="3676287"/>
                <a:ext cx="533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36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035635" y="3657600"/>
                <a:ext cx="533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629400" y="3468469"/>
                <a:ext cx="76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</p:grpSp>
        <p:sp>
          <p:nvSpPr>
            <p:cNvPr id="8" name="Arc 7"/>
            <p:cNvSpPr/>
            <p:nvPr/>
          </p:nvSpPr>
          <p:spPr>
            <a:xfrm rot="8539492">
              <a:off x="6542945" y="2209677"/>
              <a:ext cx="803362" cy="625645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50519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1828800"/>
            <a:ext cx="65916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O </a:t>
            </a:r>
            <a:r>
              <a:rPr lang="bn-BD" sz="2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কেন্দ্রবিশিষ্ট বৃত্তের </a:t>
            </a:r>
            <a:r>
              <a:rPr lang="en-US" sz="2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AB </a:t>
            </a:r>
            <a:r>
              <a:rPr lang="bn-BD" sz="2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CD </a:t>
            </a:r>
            <a:r>
              <a:rPr lang="bn-BD" sz="2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দুইটি জ্যা বৃত্তের </a:t>
            </a:r>
            <a:r>
              <a:rPr lang="bn-BD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অভ্যন্তরে</a:t>
            </a:r>
            <a:endParaRPr lang="en-US" sz="2800" b="1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অবস্থিত কোন বিন্দুতে সমকোনে মিলিত হয়েছে। </a:t>
            </a:r>
            <a:endParaRPr lang="en-US" sz="2800" b="1" dirty="0" smtClean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প্রমান </a:t>
            </a:r>
            <a:r>
              <a:rPr lang="bn-BD" sz="2800" b="1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করতে হবে যে,</a:t>
            </a:r>
            <a:endParaRPr lang="en-US" sz="28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∠AOD+∠BOC=</a:t>
            </a:r>
            <a:r>
              <a:rPr lang="bn-BD" sz="2800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দুই সমকোন </a:t>
            </a:r>
            <a:endParaRPr lang="en-US" sz="2800" b="1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প্রমানঃ একই চাপ </a:t>
            </a:r>
            <a:r>
              <a:rPr lang="en-US" sz="2800" b="1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AD </a:t>
            </a:r>
            <a:r>
              <a:rPr lang="bn-BD" sz="2800" b="1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এর উপর দন্ডায়মান</a:t>
            </a:r>
            <a:endParaRPr lang="en-US" sz="28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কেন্দ্রস্থ </a:t>
            </a:r>
            <a:r>
              <a:rPr lang="en-US" sz="2800" b="1" dirty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∠AOD </a:t>
            </a:r>
            <a:r>
              <a:rPr lang="bn-BD" sz="2800" b="1" dirty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এবং বৃত্তস্থ </a:t>
            </a:r>
            <a:r>
              <a:rPr lang="en-US" sz="2800" b="1" dirty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∠ABD </a:t>
            </a:r>
          </a:p>
          <a:p>
            <a:r>
              <a:rPr lang="en-US" sz="2800" b="1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∴∠AOD=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∠</a:t>
            </a:r>
            <a:r>
              <a:rPr lang="en-US" sz="2800" b="1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ABD</a:t>
            </a:r>
            <a:r>
              <a:rPr lang="bn-BD" sz="2800" b="1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[</a:t>
            </a:r>
            <a:r>
              <a:rPr lang="en-US" sz="2800" b="1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∵</a:t>
            </a:r>
            <a:r>
              <a:rPr lang="bn-BD" sz="2800" b="1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কেন্দ্রস্থ কোন বৃত্তস্থ কোনের দ্বিগুন</a:t>
            </a:r>
            <a:r>
              <a:rPr lang="en-US" sz="2800" b="1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]</a:t>
            </a:r>
          </a:p>
          <a:p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 Box 164"/>
          <p:cNvSpPr txBox="1"/>
          <p:nvPr/>
        </p:nvSpPr>
        <p:spPr>
          <a:xfrm>
            <a:off x="6802573" y="3838576"/>
            <a:ext cx="345419" cy="5173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/>
                <a:ea typeface="Calibri"/>
                <a:cs typeface="Vrinda"/>
              </a:rPr>
              <a:t>P</a:t>
            </a:r>
            <a:endParaRPr lang="en-US" sz="2400" dirty="0">
              <a:effectLst/>
              <a:ea typeface="Calibri"/>
              <a:cs typeface="Vrinda"/>
            </a:endParaRPr>
          </a:p>
        </p:txBody>
      </p:sp>
      <p:sp>
        <p:nvSpPr>
          <p:cNvPr id="12" name="Text Box 166"/>
          <p:cNvSpPr txBox="1"/>
          <p:nvPr/>
        </p:nvSpPr>
        <p:spPr>
          <a:xfrm>
            <a:off x="7527306" y="2814640"/>
            <a:ext cx="549894" cy="61002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effectLst/>
                <a:latin typeface="Times New Roman"/>
                <a:ea typeface="Calibri"/>
                <a:cs typeface="Vrinda"/>
              </a:rPr>
              <a:t>O</a:t>
            </a:r>
            <a:endParaRPr lang="en-US" sz="3200" dirty="0">
              <a:effectLst/>
              <a:ea typeface="Calibri"/>
              <a:cs typeface="Vrind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20938" y="3956712"/>
            <a:ext cx="212635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621038" y="3301990"/>
            <a:ext cx="1053909" cy="6540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107553" y="3324343"/>
            <a:ext cx="554295" cy="10571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130279" y="3956811"/>
            <a:ext cx="1502050" cy="42439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62"/>
          <p:cNvSpPr txBox="1"/>
          <p:nvPr/>
        </p:nvSpPr>
        <p:spPr>
          <a:xfrm>
            <a:off x="6773100" y="4265822"/>
            <a:ext cx="457363" cy="5347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effectLst/>
                <a:latin typeface="Times New Roman"/>
                <a:ea typeface="Calibri"/>
                <a:cs typeface="Vrinda"/>
              </a:rPr>
              <a:t>B</a:t>
            </a:r>
            <a:endParaRPr lang="en-US" sz="2800" dirty="0">
              <a:effectLst/>
              <a:ea typeface="Calibri"/>
              <a:cs typeface="Vrinda"/>
            </a:endParaRPr>
          </a:p>
        </p:txBody>
      </p:sp>
      <p:sp>
        <p:nvSpPr>
          <p:cNvPr id="9" name="Text Box 163"/>
          <p:cNvSpPr txBox="1"/>
          <p:nvPr/>
        </p:nvSpPr>
        <p:spPr>
          <a:xfrm>
            <a:off x="6172200" y="3671250"/>
            <a:ext cx="481216" cy="6218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effectLst/>
                <a:latin typeface="Times New Roman"/>
                <a:ea typeface="Calibri"/>
                <a:cs typeface="Vrinda"/>
              </a:rPr>
              <a:t>C</a:t>
            </a:r>
            <a:endParaRPr lang="en-US" sz="3200" dirty="0">
              <a:effectLst/>
              <a:ea typeface="Calibri"/>
              <a:cs typeface="Vrinda"/>
            </a:endParaRPr>
          </a:p>
        </p:txBody>
      </p:sp>
      <p:sp>
        <p:nvSpPr>
          <p:cNvPr id="11" name="Text Box 165"/>
          <p:cNvSpPr txBox="1"/>
          <p:nvPr/>
        </p:nvSpPr>
        <p:spPr>
          <a:xfrm>
            <a:off x="8737409" y="3745664"/>
            <a:ext cx="479942" cy="65503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effectLst/>
                <a:latin typeface="Times New Roman"/>
                <a:ea typeface="Calibri"/>
                <a:cs typeface="Vrinda"/>
              </a:rPr>
              <a:t>D</a:t>
            </a:r>
            <a:endParaRPr lang="en-US" sz="2800" dirty="0">
              <a:effectLst/>
              <a:ea typeface="Calibri"/>
              <a:cs typeface="Vrind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678765" y="3286128"/>
            <a:ext cx="1067746" cy="6299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458534" y="2205040"/>
            <a:ext cx="2464826" cy="236694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7107207" y="2355719"/>
            <a:ext cx="345" cy="2049593"/>
          </a:xfrm>
          <a:prstGeom prst="lin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61"/>
          <p:cNvSpPr txBox="1"/>
          <p:nvPr/>
        </p:nvSpPr>
        <p:spPr>
          <a:xfrm>
            <a:off x="6849848" y="1824040"/>
            <a:ext cx="479351" cy="57646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effectLst/>
                <a:latin typeface="Times New Roman"/>
                <a:ea typeface="Calibri"/>
                <a:cs typeface="Vrinda"/>
              </a:rPr>
              <a:t>A</a:t>
            </a:r>
            <a:endParaRPr lang="en-US" sz="2800" dirty="0">
              <a:effectLst/>
              <a:ea typeface="Calibri"/>
              <a:cs typeface="Vrind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107637" y="2357440"/>
            <a:ext cx="554454" cy="925330"/>
          </a:xfrm>
          <a:prstGeom prst="lin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4800" y="3810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i="1" dirty="0" smtClean="0">
                <a:solidFill>
                  <a:srgbClr val="19B4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b="1" i="1" dirty="0" smtClean="0">
                <a:solidFill>
                  <a:srgbClr val="19B400"/>
                </a:solidFill>
                <a:latin typeface="NikoshBAN" pitchFamily="2" charset="0"/>
                <a:cs typeface="NikoshBAN" pitchFamily="2" charset="0"/>
              </a:rPr>
              <a:t>O </a:t>
            </a:r>
            <a:r>
              <a:rPr lang="bn-BD" sz="2800" b="1" i="1" dirty="0" smtClean="0">
                <a:solidFill>
                  <a:srgbClr val="19B400"/>
                </a:solidFill>
                <a:latin typeface="NikoshBAN" pitchFamily="2" charset="0"/>
                <a:cs typeface="NikoshBAN" pitchFamily="2" charset="0"/>
              </a:rPr>
              <a:t>কেন্দ্র বিশিষ্ট বৃত্তের </a:t>
            </a:r>
            <a:r>
              <a:rPr lang="en-US" sz="2800" b="1" i="1" dirty="0" smtClean="0">
                <a:solidFill>
                  <a:srgbClr val="19B400"/>
                </a:solidFill>
                <a:latin typeface="NikoshBAN" pitchFamily="2" charset="0"/>
                <a:cs typeface="NikoshBAN" pitchFamily="2" charset="0"/>
              </a:rPr>
              <a:t>AB </a:t>
            </a:r>
            <a:r>
              <a:rPr lang="bn-BD" sz="2800" b="1" i="1" dirty="0" smtClean="0">
                <a:solidFill>
                  <a:srgbClr val="19B4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b="1" i="1" dirty="0" smtClean="0">
                <a:solidFill>
                  <a:srgbClr val="19B400"/>
                </a:solidFill>
                <a:latin typeface="NikoshBAN" pitchFamily="2" charset="0"/>
                <a:cs typeface="NikoshBAN" pitchFamily="2" charset="0"/>
              </a:rPr>
              <a:t>CD </a:t>
            </a:r>
            <a:r>
              <a:rPr lang="bn-BD" sz="2800" b="1" i="1" dirty="0" smtClean="0">
                <a:solidFill>
                  <a:srgbClr val="19B400"/>
                </a:solidFill>
                <a:latin typeface="NikoshBAN" pitchFamily="2" charset="0"/>
                <a:cs typeface="NikoshBAN" pitchFamily="2" charset="0"/>
              </a:rPr>
              <a:t>দুইটি জ্যা বৃত্তের অভ্যান্তরে </a:t>
            </a:r>
          </a:p>
          <a:p>
            <a:r>
              <a:rPr lang="bn-BD" sz="2800" b="1" i="1" dirty="0" smtClean="0">
                <a:solidFill>
                  <a:srgbClr val="19B400"/>
                </a:solidFill>
                <a:latin typeface="NikoshBAN" pitchFamily="2" charset="0"/>
                <a:cs typeface="NikoshBAN" pitchFamily="2" charset="0"/>
              </a:rPr>
              <a:t>অবস্থিত কোনো বিন্দুতে সমকোনে মিলিত হয়েছে। প্রমাণ কর যে </a:t>
            </a:r>
          </a:p>
          <a:p>
            <a:r>
              <a:rPr lang="en-US" sz="2800" b="1" i="1" dirty="0" smtClean="0">
                <a:solidFill>
                  <a:srgbClr val="19B400"/>
                </a:solidFill>
                <a:latin typeface="NikoshBAN" pitchFamily="2" charset="0"/>
                <a:ea typeface="Cambria Math"/>
                <a:cs typeface="NikoshBAN" pitchFamily="2" charset="0"/>
              </a:rPr>
              <a:t>∠AOD+</a:t>
            </a:r>
            <a:r>
              <a:rPr lang="en-US" sz="2800" b="1" i="1" dirty="0" smtClean="0">
                <a:solidFill>
                  <a:srgbClr val="19B400"/>
                </a:solidFill>
                <a:latin typeface="Cambria Math"/>
                <a:ea typeface="Cambria Math"/>
                <a:cs typeface="NikoshBAN" pitchFamily="2" charset="0"/>
              </a:rPr>
              <a:t>∠BOC=</a:t>
            </a:r>
            <a:r>
              <a:rPr lang="bn-BD" sz="2800" b="1" i="1" dirty="0" smtClean="0">
                <a:solidFill>
                  <a:srgbClr val="19B400"/>
                </a:solidFill>
                <a:latin typeface="Cambria Math"/>
                <a:ea typeface="Cambria Math"/>
                <a:cs typeface="NikoshBAN" pitchFamily="2" charset="0"/>
              </a:rPr>
              <a:t>দুই সমকোন </a:t>
            </a:r>
            <a:endParaRPr lang="en-US" sz="2800" b="1" i="1" dirty="0" smtClean="0">
              <a:solidFill>
                <a:srgbClr val="19B4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rc 2"/>
          <p:cNvSpPr/>
          <p:nvPr/>
        </p:nvSpPr>
        <p:spPr>
          <a:xfrm>
            <a:off x="6934200" y="2814640"/>
            <a:ext cx="1056926" cy="1258541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 rot="560892">
            <a:off x="6635093" y="3647013"/>
            <a:ext cx="896299" cy="1081600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6094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7" grpId="0"/>
      <p:bldP spid="20" grpId="0"/>
      <p:bldP spid="3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5257" y="657285"/>
            <a:ext cx="762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একই ভাবে,</a:t>
            </a:r>
            <a:r>
              <a:rPr lang="en-US" sz="3200" b="1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∠BOC=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∠BDC</a:t>
            </a:r>
          </a:p>
          <a:p>
            <a:r>
              <a:rPr lang="bn-BD" sz="3200" b="1" dirty="0">
                <a:solidFill>
                  <a:srgbClr val="1407BB"/>
                </a:solidFill>
                <a:latin typeface="NikoshBAN" pitchFamily="2" charset="0"/>
                <a:cs typeface="NikoshBAN" pitchFamily="2" charset="0"/>
              </a:rPr>
              <a:t>বা,</a:t>
            </a:r>
            <a:r>
              <a:rPr lang="en-US" sz="3200" b="1" dirty="0">
                <a:solidFill>
                  <a:srgbClr val="1407BB"/>
                </a:solidFill>
                <a:latin typeface="NikoshBAN" pitchFamily="2" charset="0"/>
                <a:cs typeface="NikoshBAN" pitchFamily="2" charset="0"/>
              </a:rPr>
              <a:t>∠AOD+∠BOC=</a:t>
            </a:r>
            <a:r>
              <a:rPr lang="en-US" sz="3200" b="1" dirty="0">
                <a:solidFill>
                  <a:srgbClr val="1407BB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rgbClr val="1407BB"/>
                </a:solidFill>
                <a:latin typeface="NikoshBAN" pitchFamily="2" charset="0"/>
                <a:cs typeface="NikoshBAN" pitchFamily="2" charset="0"/>
              </a:rPr>
              <a:t>∠ABD+</a:t>
            </a:r>
            <a:r>
              <a:rPr lang="en-US" sz="3200" b="1" dirty="0">
                <a:solidFill>
                  <a:srgbClr val="1407BB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rgbClr val="1407BB"/>
                </a:solidFill>
                <a:latin typeface="NikoshBAN" pitchFamily="2" charset="0"/>
                <a:cs typeface="NikoshBAN" pitchFamily="2" charset="0"/>
              </a:rPr>
              <a:t>∠BDC</a:t>
            </a:r>
          </a:p>
          <a:p>
            <a:r>
              <a:rPr lang="bn-BD" sz="3200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বা,</a:t>
            </a:r>
            <a:r>
              <a:rPr lang="en-US" sz="3200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∠AOD+∠BOC=</a:t>
            </a:r>
            <a:r>
              <a:rPr lang="en-US" sz="32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200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∠ABD+∠BDC</a:t>
            </a:r>
            <a:r>
              <a:rPr lang="bn-BD" sz="3200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200" b="1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বা,</a:t>
            </a:r>
            <a:r>
              <a:rPr lang="en-US" sz="3200" b="1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∠AOD+∠BOC</a:t>
            </a:r>
            <a:r>
              <a:rPr lang="bn-BD" sz="3200" b="1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200" b="1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∠PBD+∠PDB</a:t>
            </a:r>
            <a:r>
              <a:rPr lang="bn-BD" sz="3200" b="1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200" b="1" dirty="0">
              <a:solidFill>
                <a:srgbClr val="FF33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বা,</a:t>
            </a:r>
            <a:r>
              <a:rPr lang="en-US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∠AOD+∠BOC</a:t>
            </a:r>
            <a:r>
              <a:rPr lang="bn-BD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×∠</a:t>
            </a:r>
            <a:r>
              <a:rPr lang="en-US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BPD </a:t>
            </a:r>
          </a:p>
          <a:p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∵</a:t>
            </a:r>
            <a:r>
              <a:rPr lang="bn-BD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∠</a:t>
            </a:r>
            <a:r>
              <a:rPr lang="en-US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BPD=∠PBD+∠PDB</a:t>
            </a:r>
            <a:r>
              <a:rPr lang="bn-BD" sz="32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[</a:t>
            </a:r>
            <a:r>
              <a:rPr lang="bn-BD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সমকোনী ত্রিভুজের সূক্ষকোনদ্বয়ের সমষ্টি দুই সমকোন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]</a:t>
            </a:r>
          </a:p>
          <a:p>
            <a:r>
              <a:rPr lang="bn-BD" sz="3200" b="1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বা,</a:t>
            </a:r>
            <a:r>
              <a:rPr lang="en-US" sz="3200" b="1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∠AOD+∠BOC</a:t>
            </a:r>
            <a:r>
              <a:rPr lang="bn-BD" sz="3200" b="1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200" b="1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×এক সমকোন</a:t>
            </a:r>
            <a:endParaRPr lang="en-US" sz="3200" b="1" dirty="0">
              <a:solidFill>
                <a:srgbClr val="FF33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বা,</a:t>
            </a:r>
            <a:r>
              <a:rPr lang="en-US" sz="32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∠AOD+∠BOC=</a:t>
            </a:r>
            <a:r>
              <a:rPr lang="bn-BD" sz="32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দুই </a:t>
            </a:r>
            <a:r>
              <a:rPr lang="bn-BD" sz="32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সমকোন[প্রমাণিত]</a:t>
            </a:r>
            <a:endParaRPr lang="en-US" sz="3200" b="1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72200" y="909640"/>
            <a:ext cx="3045151" cy="2976560"/>
            <a:chOff x="6164240" y="762000"/>
            <a:chExt cx="3045151" cy="2976560"/>
          </a:xfrm>
        </p:grpSpPr>
        <p:sp>
          <p:nvSpPr>
            <p:cNvPr id="5" name="Text Box 164"/>
            <p:cNvSpPr txBox="1"/>
            <p:nvPr/>
          </p:nvSpPr>
          <p:spPr>
            <a:xfrm>
              <a:off x="6794613" y="2776536"/>
              <a:ext cx="345419" cy="5173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400" dirty="0">
                  <a:effectLst/>
                  <a:latin typeface="Times New Roman"/>
                  <a:ea typeface="Calibri"/>
                  <a:cs typeface="Vrinda"/>
                </a:rPr>
                <a:t>P</a:t>
              </a:r>
              <a:endParaRPr lang="en-US" sz="2400" dirty="0">
                <a:effectLst/>
                <a:ea typeface="Calibri"/>
                <a:cs typeface="Vrinda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164240" y="762000"/>
              <a:ext cx="3045151" cy="2976560"/>
              <a:chOff x="6164240" y="762000"/>
              <a:chExt cx="3045151" cy="2976560"/>
            </a:xfrm>
          </p:grpSpPr>
          <p:sp>
            <p:nvSpPr>
              <p:cNvPr id="7" name="Text Box 166"/>
              <p:cNvSpPr txBox="1"/>
              <p:nvPr/>
            </p:nvSpPr>
            <p:spPr>
              <a:xfrm>
                <a:off x="7540954" y="1752600"/>
                <a:ext cx="549894" cy="61002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3200" dirty="0">
                    <a:effectLst/>
                    <a:latin typeface="Times New Roman"/>
                    <a:ea typeface="Calibri"/>
                    <a:cs typeface="Vrinda"/>
                  </a:rPr>
                  <a:t>O</a:t>
                </a:r>
                <a:endParaRPr lang="en-US" sz="3200" dirty="0">
                  <a:effectLst/>
                  <a:ea typeface="Calibri"/>
                  <a:cs typeface="Vrinda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6164240" y="762000"/>
                <a:ext cx="3045151" cy="2976560"/>
                <a:chOff x="6164240" y="762000"/>
                <a:chExt cx="3045151" cy="2976560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6164240" y="2239950"/>
                  <a:ext cx="3045151" cy="1498610"/>
                  <a:chOff x="6164240" y="3688678"/>
                  <a:chExt cx="3045151" cy="1498610"/>
                </a:xfrm>
              </p:grpSpPr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6612978" y="4343400"/>
                    <a:ext cx="2126359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 flipH="1">
                    <a:off x="6613078" y="3688678"/>
                    <a:ext cx="1053909" cy="654014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 flipH="1">
                    <a:off x="7099593" y="3711031"/>
                    <a:ext cx="554295" cy="1057167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flipH="1">
                    <a:off x="7122319" y="4343499"/>
                    <a:ext cx="1502050" cy="42439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Text Box 162"/>
                  <p:cNvSpPr txBox="1"/>
                  <p:nvPr/>
                </p:nvSpPr>
                <p:spPr>
                  <a:xfrm>
                    <a:off x="6765140" y="4652510"/>
                    <a:ext cx="457363" cy="534778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2800" dirty="0">
                        <a:effectLst/>
                        <a:latin typeface="Times New Roman"/>
                        <a:ea typeface="Calibri"/>
                        <a:cs typeface="Vrinda"/>
                      </a:rPr>
                      <a:t>B</a:t>
                    </a:r>
                    <a:endParaRPr lang="en-US" sz="2800" dirty="0">
                      <a:effectLst/>
                      <a:ea typeface="Calibri"/>
                      <a:cs typeface="Vrinda"/>
                    </a:endParaRPr>
                  </a:p>
                </p:txBody>
              </p:sp>
              <p:sp>
                <p:nvSpPr>
                  <p:cNvPr id="24" name="Text Box 163"/>
                  <p:cNvSpPr txBox="1"/>
                  <p:nvPr/>
                </p:nvSpPr>
                <p:spPr>
                  <a:xfrm>
                    <a:off x="6164240" y="4057938"/>
                    <a:ext cx="481216" cy="621867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3200" dirty="0">
                        <a:effectLst/>
                        <a:latin typeface="Times New Roman"/>
                        <a:ea typeface="Calibri"/>
                        <a:cs typeface="Vrinda"/>
                      </a:rPr>
                      <a:t>C</a:t>
                    </a:r>
                    <a:endParaRPr lang="en-US" sz="3200" dirty="0">
                      <a:effectLst/>
                      <a:ea typeface="Calibri"/>
                      <a:cs typeface="Vrinda"/>
                    </a:endParaRPr>
                  </a:p>
                </p:txBody>
              </p:sp>
              <p:sp>
                <p:nvSpPr>
                  <p:cNvPr id="25" name="Text Box 165"/>
                  <p:cNvSpPr txBox="1"/>
                  <p:nvPr/>
                </p:nvSpPr>
                <p:spPr>
                  <a:xfrm>
                    <a:off x="8729449" y="4132352"/>
                    <a:ext cx="479942" cy="655034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2800" dirty="0">
                        <a:effectLst/>
                        <a:latin typeface="Times New Roman"/>
                        <a:ea typeface="Calibri"/>
                        <a:cs typeface="Vrinda"/>
                      </a:rPr>
                      <a:t>D</a:t>
                    </a:r>
                    <a:endParaRPr lang="en-US" sz="2800" dirty="0">
                      <a:effectLst/>
                      <a:ea typeface="Calibri"/>
                      <a:cs typeface="Vrinda"/>
                    </a:endParaRPr>
                  </a:p>
                </p:txBody>
              </p:sp>
            </p:grpSp>
            <p:grpSp>
              <p:nvGrpSpPr>
                <p:cNvPr id="10" name="Group 9"/>
                <p:cNvGrpSpPr/>
                <p:nvPr/>
              </p:nvGrpSpPr>
              <p:grpSpPr>
                <a:xfrm>
                  <a:off x="6450574" y="762000"/>
                  <a:ext cx="2464826" cy="2747945"/>
                  <a:chOff x="6450574" y="762000"/>
                  <a:chExt cx="2464826" cy="2747945"/>
                </a:xfrm>
              </p:grpSpPr>
              <p:cxnSp>
                <p:nvCxnSpPr>
                  <p:cNvPr id="11" name="Straight Connector 10"/>
                  <p:cNvCxnSpPr/>
                  <p:nvPr/>
                </p:nvCxnSpPr>
                <p:spPr>
                  <a:xfrm>
                    <a:off x="7670805" y="2224088"/>
                    <a:ext cx="1067746" cy="62994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6450574" y="762000"/>
                    <a:ext cx="2464826" cy="2747945"/>
                    <a:chOff x="6450574" y="762000"/>
                    <a:chExt cx="2464826" cy="2747945"/>
                  </a:xfrm>
                  <a:noFill/>
                </p:grpSpPr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6450574" y="762000"/>
                      <a:ext cx="2464826" cy="2747945"/>
                      <a:chOff x="6450574" y="762000"/>
                      <a:chExt cx="2464826" cy="2747945"/>
                    </a:xfrm>
                    <a:grpFill/>
                  </p:grpSpPr>
                  <p:grpSp>
                    <p:nvGrpSpPr>
                      <p:cNvPr id="15" name="Group 14"/>
                      <p:cNvGrpSpPr/>
                      <p:nvPr/>
                    </p:nvGrpSpPr>
                    <p:grpSpPr>
                      <a:xfrm>
                        <a:off x="6450574" y="1143000"/>
                        <a:ext cx="2464826" cy="2366945"/>
                        <a:chOff x="6450574" y="1143000"/>
                        <a:chExt cx="2464826" cy="2366945"/>
                      </a:xfrm>
                      <a:grpFill/>
                    </p:grpSpPr>
                    <p:sp>
                      <p:nvSpPr>
                        <p:cNvPr id="17" name="Oval 16"/>
                        <p:cNvSpPr/>
                        <p:nvPr/>
                      </p:nvSpPr>
                      <p:spPr>
                        <a:xfrm>
                          <a:off x="6450574" y="1143000"/>
                          <a:ext cx="2464826" cy="2366945"/>
                        </a:xfrm>
                        <a:prstGeom prst="ellipse">
                          <a:avLst/>
                        </a:prstGeom>
                        <a:grpFill/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6"/>
                        </a:lnRef>
                        <a:fillRef idx="1">
                          <a:schemeClr val="lt1"/>
                        </a:fillRef>
                        <a:effectRef idx="0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cxnSp>
                      <p:nvCxnSpPr>
                        <p:cNvPr id="18" name="Straight Connector 17"/>
                        <p:cNvCxnSpPr/>
                        <p:nvPr/>
                      </p:nvCxnSpPr>
                      <p:spPr>
                        <a:xfrm flipH="1" flipV="1">
                          <a:off x="7099247" y="1293679"/>
                          <a:ext cx="345" cy="2049593"/>
                        </a:xfrm>
                        <a:prstGeom prst="line">
                          <a:avLst/>
                        </a:prstGeom>
                        <a:grpFill/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6" name="Text Box 161"/>
                      <p:cNvSpPr txBox="1"/>
                      <p:nvPr/>
                    </p:nvSpPr>
                    <p:spPr>
                      <a:xfrm>
                        <a:off x="6841888" y="762000"/>
                        <a:ext cx="479351" cy="576461"/>
                      </a:xfrm>
                      <a:prstGeom prst="rect">
                        <a:avLst/>
                      </a:prstGeom>
                      <a:grp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1000"/>
                          </a:spcAft>
                        </a:pPr>
                        <a:r>
                          <a:rPr lang="en-US" sz="2800" dirty="0">
                            <a:effectLst/>
                            <a:latin typeface="Times New Roman"/>
                            <a:ea typeface="Calibri"/>
                            <a:cs typeface="Vrinda"/>
                          </a:rPr>
                          <a:t>A</a:t>
                        </a:r>
                        <a:endParaRPr lang="en-US" sz="2800" dirty="0">
                          <a:effectLst/>
                          <a:ea typeface="Calibri"/>
                          <a:cs typeface="Vrinda"/>
                        </a:endParaRPr>
                      </a:p>
                    </p:txBody>
                  </p:sp>
                </p:grpSp>
                <p:cxnSp>
                  <p:nvCxnSpPr>
                    <p:cNvPr id="14" name="Straight Connector 13"/>
                    <p:cNvCxnSpPr/>
                    <p:nvPr/>
                  </p:nvCxnSpPr>
                  <p:spPr>
                    <a:xfrm>
                      <a:off x="7099677" y="1295400"/>
                      <a:ext cx="554454" cy="925330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xmlns="" val="13500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-152400"/>
            <a:ext cx="1992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37125"/>
            <a:ext cx="74099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কেন্দ্রবিশিষ্ট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MNQP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বৃত্ত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(ক) এর 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Q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N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চাপের উপর দন্ডায়মান বৃত্তস্থ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∠NPQ </a:t>
            </a:r>
          </a:p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কেন্দ্রস্থ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∠NOQ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আঁক এবং সংক্ষিপ্ত বর্ণনা দাও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(খ) প্রমান কর যে,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∠NOQ=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∠NPQ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21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8806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3429000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কেন্দ্রবিশিষ্ট 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MNQP </a:t>
            </a: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বৃত্ত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O </a:t>
            </a:r>
            <a:r>
              <a:rPr lang="bn-BD" sz="28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কেন্দ্রবিশিষ্ট বৃত্তের </a:t>
            </a:r>
            <a:r>
              <a:rPr lang="en-US" sz="28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MQ </a:t>
            </a:r>
            <a:r>
              <a:rPr lang="bn-BD" sz="28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PN </a:t>
            </a:r>
            <a:r>
              <a:rPr lang="bn-BD" sz="28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দুইটি জ্যা</a:t>
            </a:r>
            <a:endParaRPr lang="en-US" sz="28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বৃত্তের অভ্যন্তরে অবস্থিত </a:t>
            </a:r>
            <a:r>
              <a:rPr lang="en-US" sz="28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E</a:t>
            </a:r>
            <a:r>
              <a:rPr lang="bn-BD" sz="28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সমকোনে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মিলিত </a:t>
            </a:r>
            <a:r>
              <a:rPr lang="bn-BD" sz="28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হয়েছে। </a:t>
            </a:r>
            <a:endParaRPr lang="en-US" sz="2800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প্রমান </a:t>
            </a:r>
            <a:r>
              <a:rPr lang="bn-BD" sz="28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করতে হবে যে,</a:t>
            </a:r>
            <a:endParaRPr lang="en-US" sz="28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∠MOP+∠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NOQ=2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∠M</a:t>
            </a:r>
            <a:r>
              <a:rPr lang="en-US" sz="2800" b="1" dirty="0">
                <a:solidFill>
                  <a:srgbClr val="006600"/>
                </a:solidFill>
                <a:latin typeface="Cambria Math"/>
                <a:ea typeface="Cambria Math"/>
                <a:cs typeface="NikoshBAN" pitchFamily="2" charset="0"/>
              </a:rPr>
              <a:t>EP</a:t>
            </a:r>
            <a:r>
              <a:rPr lang="bn-BD" sz="28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house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312" y="228600"/>
            <a:ext cx="5195888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332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8092E-6 L 0.375 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1550"/>
          </a:xfrm>
          <a:noFill/>
        </p:spPr>
        <p:txBody>
          <a:bodyPr>
            <a:noAutofit/>
          </a:bodyPr>
          <a:lstStyle/>
          <a:p>
            <a:r>
              <a:rPr lang="bn-BD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1371600"/>
            <a:ext cx="4114800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429000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21703 Head Sir, Amir Hoss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600200"/>
            <a:ext cx="4038600" cy="4343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33400" y="1905000"/>
            <a:ext cx="4038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আমির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শিক্ষক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পাল্লা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মাহবুব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উচ্চ বিদ্যালয়। 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পাল্লা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চাটখিল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নোয়াখালী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 ০১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৩০৯১০৭২৬১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3"/>
              </a:rPr>
              <a:t>EMAILmelon01121966@gmail.com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86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3400"/>
            <a:ext cx="8305800" cy="59578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955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0" y="0"/>
            <a:ext cx="9130160" cy="1447799"/>
          </a:xfrm>
          <a:noFill/>
        </p:spPr>
        <p:txBody>
          <a:bodyPr>
            <a:norm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795"/>
            <a:ext cx="4572000" cy="3962405"/>
          </a:xfrm>
          <a:noFill/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n-BD" sz="5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শ্রেণি-নবম</a:t>
            </a:r>
            <a:r>
              <a:rPr lang="en-US" sz="5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5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5400" b="1" dirty="0" smtClean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5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বিষয়-গণিত</a:t>
            </a:r>
            <a:endParaRPr lang="en-US" sz="5400" b="1" dirty="0" smtClean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5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</a:t>
            </a:r>
            <a:r>
              <a:rPr lang="en-US" sz="5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bn-BD" sz="5400" b="1" dirty="0" smtClean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5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সংখ্যা-</a:t>
            </a:r>
          </a:p>
          <a:p>
            <a:pPr marL="0" indent="0">
              <a:buNone/>
            </a:pPr>
            <a:r>
              <a:rPr lang="bn-BD" sz="5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</a:t>
            </a:r>
            <a:r>
              <a:rPr lang="en-US" sz="5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bn-BD" sz="5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xmlns:lc="http://schemas.openxmlformats.org/drawingml/2006/lockedCanvas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556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8900" y="76200"/>
            <a:ext cx="3505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পরিকল্পনা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6592921"/>
              </p:ext>
            </p:extLst>
          </p:nvPr>
        </p:nvGraphicFramePr>
        <p:xfrm>
          <a:off x="304799" y="914397"/>
          <a:ext cx="8610601" cy="5867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693"/>
                <a:gridCol w="1291590"/>
                <a:gridCol w="3659505"/>
                <a:gridCol w="1183958"/>
                <a:gridCol w="1506855"/>
              </a:tblGrid>
              <a:tr h="667197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ফ্রেম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ধাপ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কার্যক্রম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সময়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উপকরন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02676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প্রস্তুতি</a:t>
                      </a:r>
                      <a:endParaRPr lang="en-US" sz="20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bn-BD" sz="24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কুশল</a:t>
                      </a:r>
                      <a:r>
                        <a:rPr lang="bn-BD" sz="24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বিনিময়,শ্রেণিবিন্যাস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পূর্ব</a:t>
                      </a:r>
                      <a:r>
                        <a:rPr lang="bn-BD" sz="24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জ্ঞান যাচাই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পাঠ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শিরোনাম ঘোষণা</a:t>
                      </a:r>
                      <a:r>
                        <a:rPr lang="bn-BD" sz="24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bn-BD" sz="2400" dirty="0" smtClean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r>
                        <a:rPr lang="bn-BD" sz="24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মি</a:t>
                      </a:r>
                      <a:endParaRPr lang="en-US" sz="24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চক বোর্ড</a:t>
                      </a:r>
                      <a:r>
                        <a:rPr lang="en-US" sz="18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/D.C</a:t>
                      </a:r>
                      <a:endParaRPr lang="en-US" sz="18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6719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শিখন ফল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-১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মৌখিক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প্রদর্শন</a:t>
                      </a:r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মি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চকবোর্ড/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D.C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94672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শিখন ফল</a:t>
                      </a:r>
                      <a:r>
                        <a:rPr lang="bn-BD" sz="20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-২</a:t>
                      </a:r>
                      <a:endParaRPr lang="en-US" sz="20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সংক্ষিপ্ত বক্তব্য ও প্রদর্শন</a:t>
                      </a:r>
                      <a:endParaRPr lang="bn-BD" sz="240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0</a:t>
                      </a:r>
                      <a:r>
                        <a:rPr lang="bn-BD" sz="24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মি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চকবোর্ড/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D.C</a:t>
                      </a:r>
                      <a:endParaRPr lang="bn-BD" sz="180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18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94823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শিখন ফল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-৩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দলীয় কাজ ,সংক্ষিপ্ত বক্তব্য ও প্রদর্শন</a:t>
                      </a:r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মি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চকবোর্ড/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D.C</a:t>
                      </a:r>
                      <a:endParaRPr lang="bn-BD" sz="18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06443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মূল্যায়ন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প্রশ্ন</a:t>
                      </a:r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মি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D.C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67197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8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বাড়ির</a:t>
                      </a:r>
                      <a:r>
                        <a:rPr lang="bn-BD" sz="20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কাজ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2</a:t>
                      </a:r>
                      <a:endParaRPr lang="en-US" sz="28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8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চকবোর্ড/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D.C</a:t>
                      </a:r>
                    </a:p>
                  </a:txBody>
                  <a:tcPr/>
                </a:tc>
              </a:tr>
              <a:tr h="667197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৫</a:t>
                      </a:r>
                      <a:endParaRPr lang="en-US" sz="28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সমাপ্তি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ধন্যবাদ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 </a:t>
                      </a:r>
                      <a:endParaRPr lang="en-US" sz="28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D.C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1308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-76200"/>
            <a:ext cx="30652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731818"/>
            <a:ext cx="867897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অধিচাপ,উপচাপ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কেদ্রস্থ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বৃত্তস্থ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৩।একই </a:t>
            </a:r>
            <a:r>
              <a:rPr lang="en-US" sz="4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চাপের</a:t>
            </a:r>
            <a:r>
              <a:rPr lang="en-US" sz="4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দন্ডায়মান</a:t>
            </a:r>
            <a:r>
              <a:rPr lang="en-US" sz="4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কেন্দ্রস্থ</a:t>
            </a:r>
            <a:r>
              <a:rPr lang="en-US" sz="4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বৃত্তস্থ</a:t>
            </a:r>
            <a:r>
              <a:rPr lang="en-US" sz="4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কোনের</a:t>
            </a:r>
            <a:r>
              <a:rPr lang="en-US" sz="4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4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4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973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83070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বৃত্তঃ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নির্দিষ্ট বিন্দু থেকে সমদুরত্ব বজায় রেখে কোনো 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বিন্দু  যেঁ আবদ্ধ  পথ চিত্রিত করে তাকে বৃত্ত বলে 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95600" y="2438400"/>
            <a:ext cx="3733800" cy="37338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57800" y="236220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762500" y="2590800"/>
            <a:ext cx="723900" cy="17145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031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7917 -0.02222 C 0.03316 -0.02222 0.125 0.0993 0.125 0.25 C 0.125 0.4 0.03316 0.52222 -0.07917 0.52222 C -0.19184 0.52222 -0.28333 0.4 -0.28333 0.25 C -0.28333 0.0993 -0.19184 -0.02222 -0.07917 -0.02222 Z " pathEditMode="relative" rAng="0" ptsTypes="fffff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4"/>
          <p:cNvSpPr/>
          <p:nvPr/>
        </p:nvSpPr>
        <p:spPr>
          <a:xfrm>
            <a:off x="2514601" y="1600200"/>
            <a:ext cx="3428999" cy="3276600"/>
          </a:xfrm>
          <a:prstGeom prst="arc">
            <a:avLst>
              <a:gd name="adj1" fmla="val 9251298"/>
              <a:gd name="adj2" fmla="val 1996492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0800000">
            <a:off x="2528246" y="1564944"/>
            <a:ext cx="3415354" cy="3309366"/>
          </a:xfrm>
          <a:prstGeom prst="arc">
            <a:avLst>
              <a:gd name="adj1" fmla="val 12732425"/>
              <a:gd name="adj2" fmla="val 20263315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1847671"/>
            <a:ext cx="2417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b="1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72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ধিচাপ</a:t>
            </a:r>
            <a:endParaRPr lang="en-US" sz="7200" b="1" i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3371671"/>
            <a:ext cx="21771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উপচাপ</a:t>
            </a:r>
            <a:endParaRPr lang="en-US" sz="7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82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1000" y="1447800"/>
            <a:ext cx="3733800" cy="36576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099448" y="3125709"/>
            <a:ext cx="261445" cy="30178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85800" y="3276600"/>
            <a:ext cx="2971800" cy="1143000"/>
            <a:chOff x="685800" y="3276600"/>
            <a:chExt cx="2971800" cy="1143000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685800" y="3276600"/>
              <a:ext cx="1544370" cy="990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230170" y="3276600"/>
              <a:ext cx="1427430" cy="1143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Arc 14"/>
          <p:cNvSpPr/>
          <p:nvPr/>
        </p:nvSpPr>
        <p:spPr>
          <a:xfrm rot="10800000">
            <a:off x="1815152" y="3194712"/>
            <a:ext cx="762000" cy="688818"/>
          </a:xfrm>
          <a:prstGeom prst="arc">
            <a:avLst>
              <a:gd name="adj1" fmla="val 11050639"/>
              <a:gd name="adj2" fmla="val 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230170" y="3539121"/>
            <a:ext cx="279903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43123" y="3022937"/>
            <a:ext cx="32864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কেন্দ্রস্থ কোণ </a:t>
            </a:r>
            <a:endParaRPr lang="en-US" sz="6000" b="1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80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" y="1447800"/>
            <a:ext cx="4038600" cy="40386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>
          <a:xfrm flipH="1">
            <a:off x="381000" y="1447800"/>
            <a:ext cx="1790700" cy="2895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4" idx="0"/>
          </p:cNvCxnSpPr>
          <p:nvPr/>
        </p:nvCxnSpPr>
        <p:spPr>
          <a:xfrm>
            <a:off x="2171700" y="1447800"/>
            <a:ext cx="1790700" cy="2895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10800000">
            <a:off x="1801504" y="1746912"/>
            <a:ext cx="762000" cy="628402"/>
          </a:xfrm>
          <a:prstGeom prst="arc">
            <a:avLst>
              <a:gd name="adj1" fmla="val 11305314"/>
              <a:gd name="adj2" fmla="val 21235876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171700" y="2061113"/>
            <a:ext cx="28575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55192" y="1626526"/>
            <a:ext cx="26003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বৃত্তস্থ কোণ </a:t>
            </a:r>
            <a:endParaRPr lang="en-US" sz="5400" b="1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29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823</Words>
  <Application>Microsoft Office PowerPoint</Application>
  <PresentationFormat>On-screen Show (4:3)</PresentationFormat>
  <Paragraphs>172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পরিচিতি</vt:lpstr>
      <vt:lpstr>পাঠ পরিচিতি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Hussain Haifa</dc:creator>
  <cp:lastModifiedBy>Windows User</cp:lastModifiedBy>
  <cp:revision>45</cp:revision>
  <dcterms:created xsi:type="dcterms:W3CDTF">2006-08-16T00:00:00Z</dcterms:created>
  <dcterms:modified xsi:type="dcterms:W3CDTF">2020-07-18T03:24:04Z</dcterms:modified>
</cp:coreProperties>
</file>